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9" r:id="rId3"/>
    <p:sldId id="268" r:id="rId4"/>
    <p:sldId id="271" r:id="rId5"/>
    <p:sldId id="314" r:id="rId7"/>
    <p:sldId id="281" r:id="rId8"/>
    <p:sldId id="291" r:id="rId9"/>
    <p:sldId id="285" r:id="rId10"/>
    <p:sldId id="287" r:id="rId11"/>
    <p:sldId id="290" r:id="rId12"/>
    <p:sldId id="311" r:id="rId13"/>
    <p:sldId id="312" r:id="rId14"/>
    <p:sldId id="299" r:id="rId15"/>
    <p:sldId id="300" r:id="rId16"/>
    <p:sldId id="304" r:id="rId17"/>
    <p:sldId id="283" r:id="rId18"/>
    <p:sldId id="307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2"/>
    <p:restoredTop sz="94660"/>
  </p:normalViewPr>
  <p:slideViewPr>
    <p:cSldViewPr showGuides="1">
      <p:cViewPr>
        <p:scale>
          <a:sx n="66" d="100"/>
          <a:sy n="66" d="100"/>
        </p:scale>
        <p:origin x="-2021" y="-5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031" name="内容占位符 3" descr="未标题-1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25400" y="-9525"/>
            <a:ext cx="9169400" cy="68675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microsoft.com/office/2007/relationships/media" Target="file:///H:\final\2011tina&#35270;&#39057;wmv.wmv" TargetMode="External"/><Relationship Id="rId3" Type="http://schemas.openxmlformats.org/officeDocument/2006/relationships/video" Target="file:///H:\final\2011tina&#35270;&#39057;wmv.wmv" TargetMode="External"/><Relationship Id="rId2" Type="http://schemas.openxmlformats.org/officeDocument/2006/relationships/image" Target="../media/image30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2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.png"/><Relationship Id="rId7" Type="http://schemas.openxmlformats.org/officeDocument/2006/relationships/image" Target="../media/image14.pn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microsoft.com/office/2007/relationships/media" Target="file:///E:\&#20840;&#22269;&#20915;&#36187;\final\2011tina%20wmv.wmv" TargetMode="External"/><Relationship Id="rId2" Type="http://schemas.openxmlformats.org/officeDocument/2006/relationships/video" Target="file:///E:\&#20840;&#22269;&#20915;&#36187;\final\2011tina%20wmv.wmv" TargetMode="Externa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7.jpeg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2051" name="内容占位符 3" descr="未标题-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5400" y="-9525"/>
            <a:ext cx="9169400" cy="6867525"/>
          </a:xfrm>
          <a:ln/>
        </p:spPr>
      </p:pic>
      <p:pic>
        <p:nvPicPr>
          <p:cNvPr id="2052" name="图片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2412" y="0"/>
            <a:ext cx="56515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TextBox 5"/>
          <p:cNvSpPr txBox="1"/>
          <p:nvPr/>
        </p:nvSpPr>
        <p:spPr>
          <a:xfrm>
            <a:off x="6011863" y="1052513"/>
            <a:ext cx="2909887" cy="1092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14000"/>
              </a:lnSpc>
            </a:pPr>
            <a:r>
              <a:rPr lang="en-US" altLang="zh-CN" sz="2000" u="sng">
                <a:latin typeface="Arial" panose="020B0604020202020204" pitchFamily="34" charset="0"/>
                <a:ea typeface="Arial Unicode MS" panose="020B0604020202020204" pitchFamily="34" charset="-122"/>
              </a:rPr>
              <a:t>UNIT 2 </a:t>
            </a:r>
            <a:endParaRPr lang="en-US" altLang="zh-CN" sz="2000" u="sng">
              <a:latin typeface="Arial" panose="020B0604020202020204" pitchFamily="34" charset="0"/>
              <a:ea typeface="Arial Unicode MS" panose="020B0604020202020204" pitchFamily="34" charset="-122"/>
            </a:endParaRPr>
          </a:p>
          <a:p>
            <a:pPr>
              <a:lnSpc>
                <a:spcPct val="114000"/>
              </a:lnSpc>
            </a:pPr>
            <a:r>
              <a:rPr lang="en-US" altLang="zh-CN" sz="2000" u="sng">
                <a:latin typeface="Arial" panose="020B0604020202020204" pitchFamily="34" charset="0"/>
                <a:ea typeface="Arial Unicode MS" panose="020B0604020202020204" pitchFamily="34" charset="-122"/>
              </a:rPr>
              <a:t>TECHNOLOGY TODAY</a:t>
            </a:r>
            <a:endParaRPr lang="en-US" altLang="zh-CN" sz="2000" u="sng">
              <a:latin typeface="Arial" panose="020B0604020202020204" pitchFamily="34" charset="0"/>
              <a:ea typeface="Arial Unicode MS" panose="020B0604020202020204" pitchFamily="34" charset="-122"/>
            </a:endParaRPr>
          </a:p>
          <a:p>
            <a:endParaRPr lang="zh-CN" altLang="en-US" sz="2000" dirty="0">
              <a:latin typeface="Arial" panose="020B0604020202020204" pitchFamily="34" charset="0"/>
              <a:ea typeface="Arial Unicode MS" panose="020B0604020202020204" pitchFamily="34" charset="-122"/>
            </a:endParaRPr>
          </a:p>
        </p:txBody>
      </p:sp>
      <p:sp>
        <p:nvSpPr>
          <p:cNvPr id="2054" name="TextBox 6"/>
          <p:cNvSpPr txBox="1"/>
          <p:nvPr/>
        </p:nvSpPr>
        <p:spPr>
          <a:xfrm>
            <a:off x="3922713" y="3789363"/>
            <a:ext cx="5221287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u="sng">
                <a:latin typeface="Arial" panose="020B0604020202020204" pitchFamily="34" charset="0"/>
              </a:rPr>
              <a:t>Lesson A</a:t>
            </a:r>
            <a:endParaRPr lang="en-US" altLang="zh-CN" sz="2400" b="1" u="sng">
              <a:latin typeface="Arial" panose="020B0604020202020204" pitchFamily="34" charset="0"/>
            </a:endParaRPr>
          </a:p>
          <a:p>
            <a:endParaRPr lang="en-US" altLang="zh-CN" sz="2400" b="1" u="sng">
              <a:latin typeface="Arial" panose="020B0604020202020204" pitchFamily="34" charset="0"/>
            </a:endParaRPr>
          </a:p>
          <a:p>
            <a:r>
              <a:rPr lang="en-US" altLang="zh-CN" sz="3000" b="1">
                <a:latin typeface="Arial" panose="020B0604020202020204" pitchFamily="34" charset="0"/>
              </a:rPr>
              <a:t>Computers are Everywhere</a:t>
            </a:r>
            <a:endParaRPr lang="en-US" altLang="zh-CN" sz="3000" b="1">
              <a:latin typeface="Arial" panose="020B0604020202020204" pitchFamily="34" charset="0"/>
            </a:endParaRPr>
          </a:p>
          <a:p>
            <a:endParaRPr lang="zh-CN" altLang="en-US" sz="3000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550" y="571500"/>
            <a:ext cx="3384550" cy="50260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2000" i="1">
              <a:solidFill>
                <a:srgbClr val="A6A6A6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2400" i="1" u="sng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Objectives</a:t>
            </a:r>
            <a:endParaRPr lang="en-US" altLang="zh-CN" sz="2400" i="1" u="sng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2400" i="1" u="sng">
              <a:solidFill>
                <a:srgbClr val="A6A6A6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200" i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Listening Skills</a:t>
            </a:r>
            <a:endParaRPr lang="en-US" altLang="zh-CN" sz="22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zh-CN" sz="2200" b="1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200" i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Vocabulary Building</a:t>
            </a:r>
            <a:endParaRPr lang="en-US" altLang="zh-CN" sz="22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zh-CN" sz="22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200" i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Oral Practice</a:t>
            </a:r>
            <a:endParaRPr lang="en-US" altLang="zh-CN" sz="22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zh-CN" sz="22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200" i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Cultural Reflection</a:t>
            </a:r>
            <a:endParaRPr lang="en-US" altLang="zh-CN" sz="2200" b="1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2200" b="1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2000" b="1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20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2000" i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zh-CN" altLang="en-US" sz="2000" i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Text Box 33"/>
          <p:cNvSpPr txBox="1"/>
          <p:nvPr/>
        </p:nvSpPr>
        <p:spPr>
          <a:xfrm>
            <a:off x="447675" y="250825"/>
            <a:ext cx="19621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Smart cell phone</a:t>
            </a:r>
            <a:endParaRPr lang="en-US" altLang="zh-CN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53251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48475"/>
          </a:xfrm>
          <a:ln/>
        </p:spPr>
      </p:pic>
      <p:sp>
        <p:nvSpPr>
          <p:cNvPr id="53252" name="矩形 4"/>
          <p:cNvSpPr/>
          <p:nvPr/>
        </p:nvSpPr>
        <p:spPr>
          <a:xfrm>
            <a:off x="2000250" y="1428750"/>
            <a:ext cx="71437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8000" dirty="0">
              <a:solidFill>
                <a:srgbClr val="00B0F0"/>
              </a:solidFill>
              <a:latin typeface="Showcard Gothic" panose="04020904020102020604" pitchFamily="82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43042" y="1571612"/>
            <a:ext cx="6373861" cy="193899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63500">
              <a:bevelT w="3175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day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of 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139700" dist="241300" dir="17940000" algn="ctr" rotWithShape="0">
                  <a:srgbClr val="000000">
                    <a:alpha val="18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An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indoors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man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139700" dist="241300" dir="17940000" algn="ctr" rotWithShape="0">
                  <a:srgbClr val="000000">
                    <a:alpha val="18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</p:txBody>
      </p:sp>
      <p:pic>
        <p:nvPicPr>
          <p:cNvPr id="7" name="图片 7" descr="图片2i8_副本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9013">
            <a:off x="3019155" y="1338936"/>
            <a:ext cx="3461478" cy="29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5" name="2011tina视频wmv.wmv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850" y="-44450"/>
            <a:ext cx="8496300" cy="6946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32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325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54275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48475"/>
          </a:xfrm>
          <a:ln/>
        </p:spPr>
      </p:pic>
      <p:sp>
        <p:nvSpPr>
          <p:cNvPr id="54276" name="矩形 4"/>
          <p:cNvSpPr/>
          <p:nvPr/>
        </p:nvSpPr>
        <p:spPr>
          <a:xfrm>
            <a:off x="2000250" y="1428750"/>
            <a:ext cx="71437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8000" dirty="0">
              <a:solidFill>
                <a:srgbClr val="00B0F0"/>
              </a:solidFill>
              <a:latin typeface="Showcard Gothic" panose="04020904020102020604" pitchFamily="82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24662" y="1448114"/>
            <a:ext cx="6233139" cy="147052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63500">
              <a:bevelT w="3175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day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of 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39700" dist="241300" dir="17940000" algn="ctr" rotWithShape="0">
                  <a:srgbClr val="000000">
                    <a:alpha val="18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An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indoors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139700" dist="241300" dir="17940000" algn="ctr" rotWithShape="0">
                    <a:srgbClr val="000000">
                      <a:alpha val="18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man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139700" dist="241300" dir="17940000" algn="ctr" rotWithShape="0">
                  <a:srgbClr val="000000">
                    <a:alpha val="18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</p:txBody>
      </p:sp>
      <p:sp>
        <p:nvSpPr>
          <p:cNvPr id="54278" name="TextBox 7"/>
          <p:cNvSpPr txBox="1"/>
          <p:nvPr/>
        </p:nvSpPr>
        <p:spPr>
          <a:xfrm>
            <a:off x="1866900" y="3716338"/>
            <a:ext cx="541020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000" b="1">
                <a:solidFill>
                  <a:schemeClr val="hlink"/>
                </a:solidFill>
                <a:latin typeface="Arial Black" panose="020B0A04020102020204" pitchFamily="34" charset="0"/>
              </a:rPr>
              <a:t>computer</a:t>
            </a:r>
            <a:endParaRPr lang="en-US" altLang="zh-CN" sz="3000" b="1">
              <a:solidFill>
                <a:schemeClr val="hlink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altLang="zh-CN" sz="3000" b="1" u="sng">
                <a:solidFill>
                  <a:schemeClr val="hlink"/>
                </a:solidFill>
                <a:latin typeface="Arial" panose="020B0604020202020204" pitchFamily="34" charset="0"/>
              </a:rPr>
              <a:t>a</a:t>
            </a:r>
            <a:r>
              <a:rPr lang="en-US" altLang="zh-CN" sz="3000" b="1">
                <a:latin typeface="Arial" panose="020B0604020202020204" pitchFamily="34" charset="0"/>
                <a:hlinkClick r:id="rId2" action="ppaction://hlinksldjump"/>
              </a:rPr>
              <a:t>dvantages &amp; disadvantages</a:t>
            </a:r>
            <a:endParaRPr lang="zh-CN" altLang="en-US" sz="3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内容占位符 3" descr="8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92275" y="-1035050"/>
            <a:ext cx="12144375" cy="10358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/>
          <a:p>
            <a:b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</a:br>
            <a:b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en-US" altLang="zh-CN" sz="4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Advantages</a:t>
            </a:r>
            <a:endParaRPr lang="zh-CN" altLang="en-US" sz="48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75" y="2071688"/>
            <a:ext cx="8034338" cy="4525962"/>
          </a:xfrm>
          <a:ln/>
        </p:spPr>
        <p:txBody>
          <a:bodyPr vert="horz" wrap="square" lIns="91440" tIns="45720" rIns="91440" bIns="45720" anchor="t"/>
          <a:p>
            <a:pPr>
              <a:buFont typeface="Wingdings" panose="05000000000000000000" pitchFamily="2" charset="2"/>
              <a:buChar char="ü"/>
            </a:pPr>
            <a:r>
              <a:rPr lang="en-US" altLang="zh-CN" b="1">
                <a:latin typeface="Arial" panose="020B0604020202020204" pitchFamily="34" charset="0"/>
              </a:rPr>
              <a:t>new way of working, communicating and playing</a:t>
            </a:r>
            <a:endParaRPr lang="en-US" altLang="zh-CN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b="1">
                <a:latin typeface="Arial" panose="020B0604020202020204" pitchFamily="34" charset="0"/>
              </a:rPr>
              <a:t>improve efficiency</a:t>
            </a:r>
            <a:endParaRPr lang="en-US" altLang="zh-CN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b="1">
                <a:latin typeface="Arial" panose="020B0604020202020204" pitchFamily="34" charset="0"/>
              </a:rPr>
              <a:t>easy access to information</a:t>
            </a:r>
            <a:endParaRPr lang="en-US" altLang="zh-CN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b="1">
                <a:latin typeface="Arial" panose="020B0604020202020204" pitchFamily="34" charset="0"/>
              </a:rPr>
              <a:t>education purpose</a:t>
            </a:r>
            <a:endParaRPr lang="en-US" altLang="zh-CN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b="1">
                <a:latin typeface="Arial" panose="020B0604020202020204" pitchFamily="34" charset="0"/>
              </a:rPr>
              <a:t>cost-saving</a:t>
            </a:r>
            <a:r>
              <a:rPr lang="en-US" altLang="zh-CN">
                <a:solidFill>
                  <a:srgbClr val="0070C0"/>
                </a:solidFill>
                <a:latin typeface="Arial" panose="020B0604020202020204" pitchFamily="34" charset="0"/>
              </a:rPr>
              <a:t>              </a:t>
            </a:r>
            <a:endParaRPr lang="en-US" altLang="zh-CN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000">
                <a:solidFill>
                  <a:srgbClr val="0070C0"/>
                </a:solidFill>
                <a:latin typeface="Arial" panose="020B0604020202020204" pitchFamily="34" charset="0"/>
                <a:hlinkClick r:id="rId2" action="ppaction://hlinksldjump"/>
              </a:rPr>
              <a:t>Disadvantages</a:t>
            </a:r>
            <a:r>
              <a:rPr lang="en-US" altLang="zh-CN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endParaRPr lang="en-US" altLang="zh-CN" sz="2000" b="1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1" name="TextBox 4"/>
          <p:cNvSpPr txBox="1"/>
          <p:nvPr/>
        </p:nvSpPr>
        <p:spPr>
          <a:xfrm>
            <a:off x="4643438" y="185737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charRg st="46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charRg st="9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charRg st="9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charRg st="9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1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charRg st="11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charRg st="11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charRg st="11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6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charRg st="136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charRg st="136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charRg st="136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内容占位符 3" descr="8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14500" y="-1000125"/>
            <a:ext cx="12144375" cy="10358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vert="horz" lIns="91440" tIns="45720" rIns="91440" bIns="45720" rtlCol="0" anchor="ctr"/>
          <a:p>
            <a:br>
              <a:rPr lang="en-US" altLang="zh-CN" sz="4000" b="1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</a:br>
            <a:br>
              <a:rPr lang="en-US" altLang="zh-CN" sz="4000" b="1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</a:br>
            <a:r>
              <a:rPr lang="en-US" altLang="zh-CN" sz="4800" b="1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</a:rPr>
              <a:t>Disadvantages</a:t>
            </a:r>
            <a:endParaRPr lang="zh-CN" altLang="en-US" sz="4800" b="1" dirty="0"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643563"/>
            <a:ext cx="614363" cy="482600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2143125"/>
            <a:ext cx="5164138" cy="3414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en-US" altLang="zh-CN" sz="4000" b="1">
                <a:latin typeface="Arial" panose="020B0604020202020204" pitchFamily="34" charset="0"/>
              </a:rPr>
              <a:t>lazier life style</a:t>
            </a:r>
            <a:endParaRPr lang="en-US" altLang="zh-CN" sz="4000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4000" b="1">
                <a:latin typeface="Arial" panose="020B0604020202020204" pitchFamily="34" charset="0"/>
              </a:rPr>
              <a:t>bad for health</a:t>
            </a:r>
            <a:endParaRPr lang="en-US" altLang="zh-CN" sz="4000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4000" b="1">
                <a:latin typeface="Arial" panose="020B0604020202020204" pitchFamily="34" charset="0"/>
              </a:rPr>
              <a:t>unreliable</a:t>
            </a:r>
            <a:endParaRPr lang="en-US" altLang="zh-CN" sz="4000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4000" b="1">
                <a:latin typeface="Arial" panose="020B0604020202020204" pitchFamily="34" charset="0"/>
              </a:rPr>
              <a:t>online crime</a:t>
            </a:r>
            <a:endParaRPr lang="en-US" altLang="zh-CN" sz="4000" b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4000" b="1">
                <a:latin typeface="Arial" panose="020B0604020202020204" pitchFamily="34" charset="0"/>
              </a:rPr>
              <a:t>addiction</a:t>
            </a:r>
            <a:endParaRPr lang="en-US" altLang="zh-CN" sz="4000" b="1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charRg st="4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charRg st="4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charRg st="4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5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charRg st="5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charRg st="5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charRg st="5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042775" cy="1143000"/>
          </a:xfrm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5" name="Picture 9" descr="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21048485">
            <a:off x="363022" y="558124"/>
            <a:ext cx="6009687" cy="20472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 descr="computer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75059" y="5889706"/>
            <a:ext cx="966341" cy="9663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TextBox 32"/>
          <p:cNvSpPr txBox="1"/>
          <p:nvPr/>
        </p:nvSpPr>
        <p:spPr>
          <a:xfrm>
            <a:off x="234927" y="1039807"/>
            <a:ext cx="6143668" cy="12926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0">
              <a:bevelT w="25400"/>
            </a:sp3d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kern="1200" cap="none" spc="0" normalizeH="0" baseline="0" noProof="0" dirty="0" smtClean="0"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000" b="1" kern="1200" cap="none" spc="0" normalizeH="0" baseline="0" noProof="0" dirty="0" smtClean="0">
                <a:solidFill>
                  <a:srgbClr val="002060"/>
                </a:solidFill>
                <a:latin typeface="Showcard Gothic" panose="04020904020102020604" pitchFamily="82" charset="0"/>
                <a:ea typeface="+mn-ea"/>
                <a:cs typeface="+mn-cs"/>
              </a:rPr>
              <a:t>CLASS   REVIEW</a:t>
            </a:r>
            <a:endParaRPr kumimoji="0" lang="zh-CN" altLang="en-US" sz="6000" b="1" kern="1200" cap="none" spc="0" normalizeH="0" baseline="0" noProof="0" dirty="0" smtClean="0">
              <a:solidFill>
                <a:srgbClr val="002060"/>
              </a:solidFill>
              <a:latin typeface="Showcard Gothic" panose="04020904020102020604" pitchFamily="82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8467" name="矩形 18466"/>
          <p:cNvSpPr/>
          <p:nvPr/>
        </p:nvSpPr>
        <p:spPr>
          <a:xfrm>
            <a:off x="684213" y="2852738"/>
            <a:ext cx="7740650" cy="792162"/>
          </a:xfrm>
          <a:prstGeom prst="rect">
            <a:avLst/>
          </a:prstGeom>
          <a:solidFill>
            <a:srgbClr val="D7D7C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68" name="组合 18467"/>
          <p:cNvGrpSpPr/>
          <p:nvPr/>
        </p:nvGrpSpPr>
        <p:grpSpPr>
          <a:xfrm>
            <a:off x="684213" y="2852738"/>
            <a:ext cx="2054225" cy="792162"/>
            <a:chOff x="404" y="1980"/>
            <a:chExt cx="1294" cy="298"/>
          </a:xfrm>
        </p:grpSpPr>
        <p:sp>
          <p:nvSpPr>
            <p:cNvPr id="18469" name="矩形 18468"/>
            <p:cNvSpPr/>
            <p:nvPr/>
          </p:nvSpPr>
          <p:spPr>
            <a:xfrm>
              <a:off x="404" y="1980"/>
              <a:ext cx="1205" cy="298"/>
            </a:xfrm>
            <a:prstGeom prst="rect">
              <a:avLst/>
            </a:prstGeom>
            <a:solidFill>
              <a:srgbClr val="FCA11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0" name="等腰三角形 18469"/>
            <p:cNvSpPr/>
            <p:nvPr/>
          </p:nvSpPr>
          <p:spPr>
            <a:xfrm rot="5400000">
              <a:off x="1568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rgbClr val="FCA11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71" name="文本框 18470"/>
          <p:cNvSpPr txBox="1"/>
          <p:nvPr/>
        </p:nvSpPr>
        <p:spPr>
          <a:xfrm>
            <a:off x="2627313" y="2924175"/>
            <a:ext cx="1676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latin typeface="Arial" panose="020B0604020202020204" pitchFamily="34" charset="0"/>
              </a:rPr>
              <a:t>Listening Skills</a:t>
            </a:r>
            <a:endParaRPr lang="en-US" altLang="zh-CN" sz="2000" b="1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sp>
        <p:nvSpPr>
          <p:cNvPr id="18472" name="矩形 18471"/>
          <p:cNvSpPr/>
          <p:nvPr/>
        </p:nvSpPr>
        <p:spPr>
          <a:xfrm>
            <a:off x="539750" y="2924175"/>
            <a:ext cx="2232025" cy="701675"/>
          </a:xfrm>
          <a:prstGeom prst="rect">
            <a:avLst/>
          </a:prstGeom>
          <a:noFill/>
          <a:ln w="9525">
            <a:noFill/>
          </a:ln>
          <a:effectLst>
            <a:outerShdw dist="17961" dir="2699999" algn="ctr" rotWithShape="0">
              <a:srgbClr val="003300"/>
            </a:outerShdw>
          </a:effectLst>
        </p:spPr>
        <p:txBody>
          <a:bodyPr>
            <a:spAutoFit/>
          </a:bodyPr>
          <a:p>
            <a:pPr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</a:rPr>
              <a:t>Vocabulary building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6" name="文本框 18475"/>
          <p:cNvSpPr txBox="1"/>
          <p:nvPr/>
        </p:nvSpPr>
        <p:spPr>
          <a:xfrm>
            <a:off x="6588125" y="2924175"/>
            <a:ext cx="1676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latin typeface="Arial" panose="020B0604020202020204" pitchFamily="34" charset="0"/>
              </a:rPr>
              <a:t>Cultural Reflection</a:t>
            </a:r>
            <a:endParaRPr lang="en-US" altLang="zh-CN" sz="2000" b="1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sp>
        <p:nvSpPr>
          <p:cNvPr id="18477" name="菱形 18476"/>
          <p:cNvSpPr/>
          <p:nvPr/>
        </p:nvSpPr>
        <p:spPr>
          <a:xfrm>
            <a:off x="1084263" y="3952875"/>
            <a:ext cx="1114425" cy="1114425"/>
          </a:xfrm>
          <a:prstGeom prst="diamond">
            <a:avLst/>
          </a:prstGeom>
          <a:solidFill>
            <a:srgbClr val="FCA11C"/>
          </a:solidFill>
          <a:ln w="9525"/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/>
          <a:p>
            <a:endParaRPr lang="zh-CN" altLang="en-US"/>
          </a:p>
        </p:txBody>
      </p:sp>
      <p:grpSp>
        <p:nvGrpSpPr>
          <p:cNvPr id="18492" name="组合 18491"/>
          <p:cNvGrpSpPr/>
          <p:nvPr/>
        </p:nvGrpSpPr>
        <p:grpSpPr>
          <a:xfrm>
            <a:off x="4643438" y="2852738"/>
            <a:ext cx="2054225" cy="792162"/>
            <a:chOff x="404" y="1980"/>
            <a:chExt cx="1294" cy="298"/>
          </a:xfrm>
        </p:grpSpPr>
        <p:sp>
          <p:nvSpPr>
            <p:cNvPr id="18493" name="矩形 18492"/>
            <p:cNvSpPr/>
            <p:nvPr/>
          </p:nvSpPr>
          <p:spPr>
            <a:xfrm>
              <a:off x="404" y="1980"/>
              <a:ext cx="1205" cy="298"/>
            </a:xfrm>
            <a:prstGeom prst="rect">
              <a:avLst/>
            </a:prstGeom>
            <a:solidFill>
              <a:srgbClr val="FCA11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4" name="等腰三角形 18493"/>
            <p:cNvSpPr/>
            <p:nvPr/>
          </p:nvSpPr>
          <p:spPr>
            <a:xfrm rot="5400000">
              <a:off x="1568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rgbClr val="FCA11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78" name="菱形 18477"/>
          <p:cNvSpPr/>
          <p:nvPr/>
        </p:nvSpPr>
        <p:spPr>
          <a:xfrm>
            <a:off x="3065463" y="3952875"/>
            <a:ext cx="1114425" cy="1114425"/>
          </a:xfrm>
          <a:prstGeom prst="diamond">
            <a:avLst/>
          </a:prstGeom>
          <a:solidFill>
            <a:srgbClr val="CBCAA2"/>
          </a:solidFill>
          <a:ln w="9525"/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C1CF9D"/>
            </a:extrusionClr>
          </a:sp3d>
        </p:spPr>
        <p:txBody>
          <a:bodyPr/>
          <a:p>
            <a:endParaRPr lang="zh-CN" altLang="en-US"/>
          </a:p>
        </p:txBody>
      </p:sp>
      <p:sp>
        <p:nvSpPr>
          <p:cNvPr id="18480" name="菱形 18479"/>
          <p:cNvSpPr/>
          <p:nvPr/>
        </p:nvSpPr>
        <p:spPr>
          <a:xfrm>
            <a:off x="6999288" y="3952875"/>
            <a:ext cx="1114425" cy="1114425"/>
          </a:xfrm>
          <a:prstGeom prst="diamond">
            <a:avLst/>
          </a:prstGeom>
          <a:solidFill>
            <a:srgbClr val="CBCAA2"/>
          </a:solidFill>
          <a:ln w="9525"/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C1CF9D"/>
            </a:extrusionClr>
          </a:sp3d>
        </p:spPr>
        <p:txBody>
          <a:bodyPr/>
          <a:p>
            <a:endParaRPr lang="zh-CN" altLang="en-US"/>
          </a:p>
        </p:txBody>
      </p:sp>
      <p:cxnSp>
        <p:nvCxnSpPr>
          <p:cNvPr id="18481" name="直接箭头连接符 18480"/>
          <p:cNvCxnSpPr>
            <a:stCxn id="18477" idx="3"/>
            <a:endCxn id="18478" idx="1"/>
          </p:cNvCxnSpPr>
          <p:nvPr/>
        </p:nvCxnSpPr>
        <p:spPr>
          <a:xfrm>
            <a:off x="2198688" y="4510088"/>
            <a:ext cx="866775" cy="0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cxnSp>
        <p:nvCxnSpPr>
          <p:cNvPr id="18482" name="直接箭头连接符 18481"/>
          <p:cNvCxnSpPr>
            <a:stCxn id="18478" idx="3"/>
          </p:cNvCxnSpPr>
          <p:nvPr/>
        </p:nvCxnSpPr>
        <p:spPr>
          <a:xfrm>
            <a:off x="4179888" y="4510088"/>
            <a:ext cx="847725" cy="22225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cxnSp>
        <p:nvCxnSpPr>
          <p:cNvPr id="18483" name="直接箭头连接符 18482"/>
          <p:cNvCxnSpPr>
            <a:endCxn id="18480" idx="1"/>
          </p:cNvCxnSpPr>
          <p:nvPr/>
        </p:nvCxnSpPr>
        <p:spPr>
          <a:xfrm flipV="1">
            <a:off x="6142038" y="4510088"/>
            <a:ext cx="857250" cy="22225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sp>
        <p:nvSpPr>
          <p:cNvPr id="18484" name="文本框 18483"/>
          <p:cNvSpPr txBox="1"/>
          <p:nvPr/>
        </p:nvSpPr>
        <p:spPr>
          <a:xfrm>
            <a:off x="1042988" y="4292600"/>
            <a:ext cx="1081087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</a:rPr>
              <a:t>Lead in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5" name="文本框 18484"/>
          <p:cNvSpPr txBox="1"/>
          <p:nvPr/>
        </p:nvSpPr>
        <p:spPr>
          <a:xfrm>
            <a:off x="3132138" y="4292600"/>
            <a:ext cx="8667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7" name="文本框 18486"/>
          <p:cNvSpPr txBox="1"/>
          <p:nvPr/>
        </p:nvSpPr>
        <p:spPr>
          <a:xfrm>
            <a:off x="6659563" y="4278313"/>
            <a:ext cx="18002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</a:rPr>
              <a:t>Movies Recommended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8" name="文本框 18487"/>
          <p:cNvSpPr txBox="1"/>
          <p:nvPr/>
        </p:nvSpPr>
        <p:spPr>
          <a:xfrm>
            <a:off x="900113" y="5300663"/>
            <a:ext cx="1544637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har char="•"/>
            </a:pPr>
            <a:r>
              <a:rPr lang="zh-CN" altLang="en-US" sz="14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</a:rPr>
              <a:t>Overview of the pervasion of computers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89" name="文本框 18488"/>
          <p:cNvSpPr txBox="1"/>
          <p:nvPr/>
        </p:nvSpPr>
        <p:spPr>
          <a:xfrm>
            <a:off x="2773363" y="5300663"/>
            <a:ext cx="1614487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har char="•"/>
            </a:pPr>
            <a:r>
              <a:rPr lang="zh-CN" altLang="en-US" sz="14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</a:rPr>
              <a:t>Function of computers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90" name="文本框 18489"/>
          <p:cNvSpPr txBox="1"/>
          <p:nvPr/>
        </p:nvSpPr>
        <p:spPr>
          <a:xfrm>
            <a:off x="4787900" y="5300663"/>
            <a:ext cx="1614488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har char="•"/>
            </a:pPr>
            <a:r>
              <a:rPr lang="zh-CN" altLang="en-US" sz="14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</a:rPr>
              <a:t>A change of life style by computers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91" name="文本框 18490"/>
          <p:cNvSpPr txBox="1"/>
          <p:nvPr/>
        </p:nvSpPr>
        <p:spPr>
          <a:xfrm>
            <a:off x="6735763" y="5300663"/>
            <a:ext cx="1614487" cy="1069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har char="•"/>
            </a:pPr>
            <a:r>
              <a:rPr lang="zh-CN" altLang="en-US" sz="14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</a:rPr>
              <a:t>What if the world is controlled by computers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74" name="文本框 18473"/>
          <p:cNvSpPr txBox="1"/>
          <p:nvPr/>
        </p:nvSpPr>
        <p:spPr>
          <a:xfrm>
            <a:off x="4643438" y="2924175"/>
            <a:ext cx="1676400" cy="701675"/>
          </a:xfrm>
          <a:prstGeom prst="rect">
            <a:avLst/>
          </a:prstGeom>
          <a:noFill/>
          <a:ln w="9525">
            <a:noFill/>
          </a:ln>
          <a:effectLst>
            <a:outerShdw dist="17961" dir="2699999" algn="ctr" rotWithShape="0">
              <a:srgbClr val="003300"/>
            </a:outerShdw>
          </a:effectLst>
        </p:spPr>
        <p:txBody>
          <a:bodyPr>
            <a:spAutoFit/>
          </a:bodyPr>
          <a:p>
            <a:pPr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</a:rPr>
              <a:t>Oral Practice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7" name="菱形 18496"/>
          <p:cNvSpPr/>
          <p:nvPr/>
        </p:nvSpPr>
        <p:spPr>
          <a:xfrm>
            <a:off x="5035550" y="3967163"/>
            <a:ext cx="1114425" cy="1114425"/>
          </a:xfrm>
          <a:prstGeom prst="diamond">
            <a:avLst/>
          </a:prstGeom>
          <a:solidFill>
            <a:srgbClr val="FCA11C"/>
          </a:solidFill>
          <a:ln w="9525"/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/>
          <a:p>
            <a:endParaRPr lang="zh-CN" altLang="en-US"/>
          </a:p>
        </p:txBody>
      </p:sp>
      <p:sp>
        <p:nvSpPr>
          <p:cNvPr id="18498" name="文本框 18497"/>
          <p:cNvSpPr txBox="1"/>
          <p:nvPr/>
        </p:nvSpPr>
        <p:spPr>
          <a:xfrm>
            <a:off x="5148263" y="4365625"/>
            <a:ext cx="86677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</a:rPr>
              <a:t>Video 2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4" name="右箭头 18503"/>
          <p:cNvSpPr/>
          <p:nvPr/>
        </p:nvSpPr>
        <p:spPr>
          <a:xfrm rot="5400000">
            <a:off x="1428750" y="4989513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gradFill rotWithShape="1">
            <a:gsLst>
              <a:gs pos="0">
                <a:srgbClr val="D7D7C3"/>
              </a:gs>
              <a:gs pos="100000">
                <a:srgbClr val="FCA11C"/>
              </a:gs>
            </a:gsLst>
            <a:lin ang="0" scaled="1"/>
            <a:tileRect/>
          </a:gradFill>
          <a:ln w="9525">
            <a:noFill/>
          </a:ln>
          <a:effectLst>
            <a:outerShdw dist="28398" dir="1593903" algn="ctr" rotWithShape="0">
              <a:srgbClr val="756B2F">
                <a:alpha val="50000"/>
              </a:srgb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18505" name="右箭头 18504"/>
          <p:cNvSpPr/>
          <p:nvPr/>
        </p:nvSpPr>
        <p:spPr>
          <a:xfrm rot="5400000">
            <a:off x="7366000" y="4989513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gradFill rotWithShape="1">
            <a:gsLst>
              <a:gs pos="0">
                <a:srgbClr val="D7D7C3"/>
              </a:gs>
              <a:gs pos="100000">
                <a:srgbClr val="FCA11C"/>
              </a:gs>
            </a:gsLst>
            <a:lin ang="0" scaled="1"/>
            <a:tileRect/>
          </a:gradFill>
          <a:ln w="9525">
            <a:noFill/>
          </a:ln>
          <a:effectLst>
            <a:outerShdw dist="28398" dir="1593903" algn="ctr" rotWithShape="0">
              <a:srgbClr val="756B2F">
                <a:alpha val="50000"/>
              </a:srgb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18506" name="右箭头 18505"/>
          <p:cNvSpPr/>
          <p:nvPr/>
        </p:nvSpPr>
        <p:spPr>
          <a:xfrm rot="5400000">
            <a:off x="5387975" y="4989513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gradFill rotWithShape="1">
            <a:gsLst>
              <a:gs pos="0">
                <a:srgbClr val="D7D7C3"/>
              </a:gs>
              <a:gs pos="100000">
                <a:srgbClr val="FCA11C"/>
              </a:gs>
            </a:gsLst>
            <a:lin ang="0" scaled="1"/>
            <a:tileRect/>
          </a:gradFill>
          <a:ln w="9525">
            <a:noFill/>
          </a:ln>
          <a:effectLst>
            <a:outerShdw dist="28398" dir="1593903" algn="ctr" rotWithShape="0">
              <a:srgbClr val="756B2F">
                <a:alpha val="50000"/>
              </a:srgb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18507" name="右箭头 18506"/>
          <p:cNvSpPr/>
          <p:nvPr/>
        </p:nvSpPr>
        <p:spPr>
          <a:xfrm rot="5400000">
            <a:off x="3444875" y="4989513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gradFill rotWithShape="1">
            <a:gsLst>
              <a:gs pos="0">
                <a:srgbClr val="D7D7C3"/>
              </a:gs>
              <a:gs pos="100000">
                <a:srgbClr val="FCA11C"/>
              </a:gs>
            </a:gsLst>
            <a:lin ang="0" scaled="1"/>
            <a:tileRect/>
          </a:gradFill>
          <a:ln w="9525">
            <a:noFill/>
          </a:ln>
          <a:effectLst>
            <a:outerShdw dist="28398" dir="1593903" algn="ctr" rotWithShape="0">
              <a:srgbClr val="756B2F">
                <a:alpha val="50000"/>
              </a:srgb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18508" name="文本框 18507"/>
          <p:cNvSpPr txBox="1"/>
          <p:nvPr/>
        </p:nvSpPr>
        <p:spPr>
          <a:xfrm>
            <a:off x="3132138" y="4292600"/>
            <a:ext cx="86677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</a:rPr>
              <a:t>Video 1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26628" name="Picture 9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551515">
            <a:off x="323850" y="404813"/>
            <a:ext cx="4106863" cy="2047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pic>
        <p:nvPicPr>
          <p:cNvPr id="26631" name="图片 26630" descr="ANd9GcThrg60o2bnPcwAs3VFUkUwzgNX2eMYib7_SMERt-e0ZeYMj1xqmihYb0_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97425"/>
            <a:ext cx="2655888" cy="132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3" name="图片 26632" descr="ANd9GcQ7JF-yUUZNwbq3IWnKJFS4KUItpemiL_AvH3Jezeg8TFESOQEhy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75" y="3500438"/>
            <a:ext cx="1762125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5" name="图片 26634" descr="ANd9GcT5qfEabUDzF_cz5kwwLHMPiz5P92mVHiJmQ3MITIsPi2BR8qt-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924175"/>
            <a:ext cx="1876425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7" name="图片 26636" descr="ANd9GcQpZZfA54BOVw_jzM0lxsh0s2gqSar57FPRdDGhJvcNf3RbJt3ZRQ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688" y="4868863"/>
            <a:ext cx="2627312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9" name="图片 26638" descr="ANd9GcTf-T4GCjjzzQaA7ZsWJZHr2IWtI7SW62xlgjy8Z8ojC2lKl1Zv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2588" y="2060575"/>
            <a:ext cx="1666875" cy="237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40" name="文本框 26639"/>
          <p:cNvSpPr txBox="1"/>
          <p:nvPr/>
        </p:nvSpPr>
        <p:spPr>
          <a:xfrm>
            <a:off x="611188" y="1052513"/>
            <a:ext cx="36004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</a:rPr>
              <a:t>What if the world is ruled by computers?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20483" name="内容占位符 3" descr="未标题-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5400" y="0"/>
            <a:ext cx="9169400" cy="6867525"/>
          </a:xfrm>
          <a:ln/>
        </p:spPr>
      </p:pic>
      <p:pic>
        <p:nvPicPr>
          <p:cNvPr id="20484" name="图片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31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TextBox 5"/>
          <p:cNvSpPr txBox="1"/>
          <p:nvPr/>
        </p:nvSpPr>
        <p:spPr>
          <a:xfrm>
            <a:off x="4857750" y="3500438"/>
            <a:ext cx="184150" cy="1514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14000"/>
              </a:lnSpc>
            </a:pPr>
            <a:endParaRPr lang="en-US" altLang="zh-CN" sz="6600">
              <a:latin typeface="Broadway" panose="04040905080B02020502" pitchFamily="82" charset="0"/>
            </a:endParaRPr>
          </a:p>
          <a:p>
            <a:endParaRPr lang="zh-CN" altLang="en-US" dirty="0">
              <a:latin typeface="Broadway" panose="04040905080B02020502" pitchFamily="82" charset="0"/>
            </a:endParaRPr>
          </a:p>
        </p:txBody>
      </p:sp>
      <p:sp>
        <p:nvSpPr>
          <p:cNvPr id="20486" name="TextBox 6"/>
          <p:cNvSpPr txBox="1"/>
          <p:nvPr/>
        </p:nvSpPr>
        <p:spPr>
          <a:xfrm>
            <a:off x="4859338" y="4437063"/>
            <a:ext cx="3805237" cy="103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latin typeface="Broadway" panose="04040905080B02020502" pitchFamily="82" charset="0"/>
              </a:rPr>
              <a:t> Thank you!</a:t>
            </a:r>
            <a:endParaRPr lang="en-US" altLang="zh-CN" sz="4400" b="1">
              <a:latin typeface="Broadway" panose="04040905080B02020502" pitchFamily="82" charset="0"/>
            </a:endParaRPr>
          </a:p>
          <a:p>
            <a:endParaRPr lang="zh-CN" altLang="en-US" dirty="0">
              <a:latin typeface="Broadway" panose="04040905080B020205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50" y="571500"/>
            <a:ext cx="2714625" cy="201453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i="1">
              <a:solidFill>
                <a:srgbClr val="A6A6A6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en-US" altLang="zh-CN" b="1" i="1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en-US" altLang="zh-CN" b="1" i="1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en-US" altLang="zh-CN" b="1" i="1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en-US" altLang="zh-CN" i="1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en-US" altLang="zh-CN" i="1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endParaRPr lang="zh-CN" altLang="en-US" i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9" name="Text Box 33"/>
          <p:cNvSpPr txBox="1"/>
          <p:nvPr/>
        </p:nvSpPr>
        <p:spPr>
          <a:xfrm>
            <a:off x="447675" y="250825"/>
            <a:ext cx="19621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Smart cell phone</a:t>
            </a:r>
            <a:endParaRPr lang="en-US" altLang="zh-CN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490" name="矩形 20489"/>
          <p:cNvSpPr/>
          <p:nvPr/>
        </p:nvSpPr>
        <p:spPr>
          <a:xfrm>
            <a:off x="1619250" y="1341438"/>
            <a:ext cx="2511425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b="1">
                <a:solidFill>
                  <a:schemeClr val="tx2"/>
                </a:solidFill>
                <a:latin typeface="Broadway" panose="04040905080B02020502" pitchFamily="82" charset="0"/>
              </a:rPr>
              <a:t>THE END</a:t>
            </a:r>
            <a:endParaRPr lang="zh-CN" altLang="en-US" sz="5400" b="1" dirty="0">
              <a:solidFill>
                <a:schemeClr val="tx2"/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内容占位符 3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9525"/>
            <a:ext cx="916940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5" name="Picture 9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48485">
            <a:off x="854576" y="729912"/>
            <a:ext cx="7280460" cy="36298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1104876" y="2165347"/>
            <a:ext cx="708181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82550">
              <a:bevelT w="31750"/>
            </a:sp3d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 smtClean="0">
                <a:latin typeface="Arial Black" panose="020B0A04020102020204" pitchFamily="34" charset="0"/>
                <a:ea typeface="+mn-ea"/>
                <a:cs typeface="+mn-cs"/>
              </a:rPr>
              <a:t>Computers are Everywhere</a:t>
            </a:r>
            <a:endParaRPr kumimoji="0" lang="zh-CN" altLang="en-US" sz="3600" b="1" kern="1200" cap="none" spc="0" normalizeH="0" baseline="0" noProof="0" dirty="0" smtClean="0"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3080" name="图片 3079" descr="ANd9GcQgLfW6-T3ysUOj7opJ3p4ln16gd8dHerZC5_N3HjpAYV_KQyDx1R-XxzJgcQ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91113"/>
            <a:ext cx="1812925" cy="1766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图片 3080" descr="ANd9GcSGFIkJ1mbNsMH13QrHTYay_2pYNyiWW1rnPQ0MRDljJ_cpc1kn9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150" y="4648200"/>
            <a:ext cx="220980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2" name="图片 3081" descr="ANd9GcSRpa7PhMMhcJEubOdDdiJfr6sH2ZdDymqonaBXysDanWDQvrtgpSVr74zW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175" y="5084763"/>
            <a:ext cx="1296988" cy="177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3" name="图片 3082" descr="ANd9GcT_gvvVs_MBsIiIONZT8b-O_4O-Tt4X-BgE0ijka2zozjEhf_17Jdk39UFd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163" y="4797425"/>
            <a:ext cx="1624012" cy="206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4" name="图片 3083" descr="ANd9GcQA2XB6OlgBxvP5844Fq7RI5m9K7CJrsiw3r23M_Um7A-ElFT7V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1513" y="4652963"/>
            <a:ext cx="2122487" cy="2205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内容占位符 3" descr="未标题-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69400" cy="6867525"/>
          </a:xfrm>
          <a:ln/>
        </p:spPr>
      </p:pic>
      <p:sp>
        <p:nvSpPr>
          <p:cNvPr id="409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10" name="图片 9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21" y="2351081"/>
            <a:ext cx="1852149" cy="16059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 descr="4679ad4dff527a4ab3de05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2758" y="146028"/>
            <a:ext cx="2071702" cy="15537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 descr="d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271" y="5257810"/>
            <a:ext cx="1980916" cy="14516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 descr="shuiyin20100610163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1133" y="5237174"/>
            <a:ext cx="1857388" cy="14734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内容占位符 24" descr="2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744" y="144441"/>
            <a:ext cx="2000264" cy="1500198"/>
          </a:xfrm>
          <a:prstGeom prst="snip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 descr="d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7118" y="2281240"/>
            <a:ext cx="1722553" cy="24621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9" descr="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14119" y="2507019"/>
            <a:ext cx="3996993" cy="18383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3635375" y="3068638"/>
            <a:ext cx="2101850" cy="641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Home Appliances</a:t>
            </a:r>
            <a:endParaRPr lang="en-US" altLang="zh-CN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63938" y="3068638"/>
            <a:ext cx="25717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Smart cell phone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51275" y="3141663"/>
            <a:ext cx="20002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coffee maker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92500" y="3213100"/>
            <a:ext cx="2571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microwave oven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214813" y="3071813"/>
            <a:ext cx="1428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toaster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4813" y="3143250"/>
            <a:ext cx="1811337" cy="7318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rice cooker</a:t>
            </a:r>
            <a:endParaRPr lang="en-US" altLang="zh-CN" sz="2400" b="1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79838" y="3068638"/>
            <a:ext cx="2087562" cy="1096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smart</a:t>
            </a:r>
            <a:endParaRPr lang="en-US" altLang="zh-CN" sz="2400" b="1">
              <a:latin typeface="Arial" panose="020B0604020202020204" pitchFamily="34" charset="0"/>
            </a:endParaRPr>
          </a:p>
          <a:p>
            <a:r>
              <a:rPr lang="en-US" altLang="zh-CN" sz="2400" b="1">
                <a:latin typeface="Arial" panose="020B0604020202020204" pitchFamily="34" charset="0"/>
              </a:rPr>
              <a:t>fridge</a:t>
            </a:r>
            <a:endParaRPr lang="en-US" altLang="zh-CN" sz="2400" b="1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88889E-6 0.01041 L -0.16059 -0.2067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0" y="-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3142 -0.06012 L -0.39358 0.1181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6545 -0.13826 L -0.21944 0.22705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5E-6 -3.64162E-6 L 0.22084 -0.20161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1892 -0.00115 L 0.11649 0.21804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1.38889E-6 2.94798E-6 L 0.42517 0.23075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allAtOnce"/>
      <p:bldP spid="21" grpId="0"/>
      <p:bldP spid="21" grpId="1"/>
      <p:bldP spid="22" grpId="0"/>
      <p:bldP spid="22" grpId="1"/>
      <p:bldP spid="23" grpId="0"/>
      <p:bldP spid="23" grpId="1"/>
      <p:bldP spid="25" grpId="0"/>
      <p:bldP spid="25" grpId="1"/>
      <p:bldP spid="27" grpId="0"/>
      <p:bldP spid="2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sp>
        <p:nvSpPr>
          <p:cNvPr id="56329" name="TextBox 10"/>
          <p:cNvSpPr txBox="1"/>
          <p:nvPr/>
        </p:nvSpPr>
        <p:spPr>
          <a:xfrm>
            <a:off x="2357438" y="2571750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" name="Picture 9" descr="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21048485">
            <a:off x="529230" y="629159"/>
            <a:ext cx="4106635" cy="2047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/>
        </p:nvSpPr>
        <p:spPr>
          <a:xfrm>
            <a:off x="534988" y="714375"/>
            <a:ext cx="7169150" cy="1401763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4800" b="1">
                <a:solidFill>
                  <a:schemeClr val="tx2"/>
                </a:solidFill>
                <a:latin typeface="Broadway" panose="04040905080B02020502" pitchFamily="82" charset="0"/>
              </a:rPr>
              <a:t>Listening technique:</a:t>
            </a:r>
            <a:r>
              <a:rPr lang="en-US" altLang="zh-CN" sz="5400" b="1">
                <a:solidFill>
                  <a:schemeClr val="tx2"/>
                </a:solidFill>
                <a:latin typeface="Broadway" panose="04040905080B02020502" pitchFamily="82" charset="0"/>
              </a:rPr>
              <a:t> </a:t>
            </a:r>
            <a:endParaRPr lang="en-US" altLang="zh-CN" sz="5400" b="1">
              <a:solidFill>
                <a:schemeClr val="tx2"/>
              </a:solidFill>
              <a:latin typeface="Broadway" panose="04040905080B02020502" pitchFamily="82" charset="0"/>
            </a:endParaRPr>
          </a:p>
          <a:p>
            <a:r>
              <a:rPr lang="en-US" altLang="zh-CN" sz="3200">
                <a:solidFill>
                  <a:srgbClr val="558ED5"/>
                </a:solidFill>
                <a:latin typeface="Broadway" panose="04040905080B02020502" pitchFamily="82" charset="0"/>
              </a:rPr>
              <a:t>-------Locate the Keywords</a:t>
            </a:r>
            <a:endParaRPr lang="zh-CN" altLang="en-US" sz="3200" dirty="0">
              <a:solidFill>
                <a:srgbClr val="558ED5"/>
              </a:solidFill>
              <a:latin typeface="Broadway" panose="04040905080B02020502" pitchFamily="82" charset="0"/>
            </a:endParaRPr>
          </a:p>
        </p:txBody>
      </p:sp>
      <p:pic>
        <p:nvPicPr>
          <p:cNvPr id="56334" name="2011tina wmv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63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633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5" name="Picture 9" descr="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21048485">
            <a:off x="529230" y="629159"/>
            <a:ext cx="4106635" cy="2047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/>
        </p:nvSpPr>
        <p:spPr>
          <a:xfrm>
            <a:off x="534988" y="714375"/>
            <a:ext cx="7942263" cy="188912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4800" b="1">
                <a:solidFill>
                  <a:schemeClr val="tx2"/>
                </a:solidFill>
                <a:latin typeface="Broadway" panose="04040905080B02020502" pitchFamily="82" charset="0"/>
              </a:rPr>
              <a:t>Listening technique:</a:t>
            </a:r>
            <a:r>
              <a:rPr lang="en-US" altLang="zh-CN" sz="5400" b="1">
                <a:solidFill>
                  <a:schemeClr val="tx2"/>
                </a:solidFill>
                <a:latin typeface="Broadway" panose="04040905080B02020502" pitchFamily="82" charset="0"/>
              </a:rPr>
              <a:t> </a:t>
            </a:r>
            <a:endParaRPr lang="en-US" altLang="zh-CN" sz="5400" b="1">
              <a:solidFill>
                <a:schemeClr val="tx2"/>
              </a:solidFill>
              <a:latin typeface="Broadway" panose="04040905080B02020502" pitchFamily="82" charset="0"/>
            </a:endParaRPr>
          </a:p>
          <a:p>
            <a:r>
              <a:rPr lang="en-US" altLang="zh-CN" sz="3200">
                <a:solidFill>
                  <a:srgbClr val="558ED5"/>
                </a:solidFill>
                <a:latin typeface="Broadway" panose="04040905080B02020502" pitchFamily="82" charset="0"/>
              </a:rPr>
              <a:t>                       </a:t>
            </a:r>
            <a:endParaRPr lang="en-US" altLang="zh-CN" sz="3200">
              <a:solidFill>
                <a:srgbClr val="558ED5"/>
              </a:solidFill>
              <a:latin typeface="Broadway" panose="04040905080B02020502" pitchFamily="82" charset="0"/>
            </a:endParaRPr>
          </a:p>
          <a:p>
            <a:r>
              <a:rPr lang="en-US" altLang="zh-CN" sz="3200">
                <a:solidFill>
                  <a:srgbClr val="558ED5"/>
                </a:solidFill>
                <a:latin typeface="Broadway" panose="04040905080B02020502" pitchFamily="82" charset="0"/>
              </a:rPr>
              <a:t>                            ——Locate the Keywords</a:t>
            </a:r>
            <a:endParaRPr lang="zh-CN" altLang="en-US" sz="3200" dirty="0">
              <a:solidFill>
                <a:srgbClr val="558ED5"/>
              </a:solidFill>
              <a:latin typeface="Broadway" panose="04040905080B020205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3068638"/>
            <a:ext cx="8615362" cy="4083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>
                <a:solidFill>
                  <a:srgbClr val="002060"/>
                </a:solidFill>
                <a:latin typeface="Arial" panose="020B0604020202020204" pitchFamily="34" charset="0"/>
              </a:rPr>
              <a:t>laptop,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200" i="1">
                <a:solidFill>
                  <a:srgbClr val="002060"/>
                </a:solidFill>
                <a:latin typeface="Arial" panose="020B0604020202020204" pitchFamily="34" charset="0"/>
              </a:rPr>
              <a:t>thin, 4 pounds</a:t>
            </a:r>
            <a:endParaRPr lang="en-US" altLang="zh-CN" sz="2200" i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endParaRPr lang="en-US" altLang="zh-CN" sz="2400" b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>
                <a:solidFill>
                  <a:srgbClr val="002060"/>
                </a:solidFill>
                <a:latin typeface="Arial" panose="020B0604020202020204" pitchFamily="34" charset="0"/>
              </a:rPr>
              <a:t>computer,</a:t>
            </a:r>
            <a:r>
              <a:rPr lang="en-US" altLang="zh-CN" sz="240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200" i="1">
                <a:solidFill>
                  <a:srgbClr val="002060"/>
                </a:solidFill>
                <a:latin typeface="Arial" panose="020B0604020202020204" pitchFamily="34" charset="0"/>
              </a:rPr>
              <a:t>instant messenger, affordable, fun, convenient</a:t>
            </a:r>
            <a:endParaRPr lang="en-US" altLang="zh-CN" sz="2200" i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en-US" altLang="zh-CN" sz="2400" b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>
                <a:solidFill>
                  <a:srgbClr val="002060"/>
                </a:solidFill>
                <a:latin typeface="Arial" panose="020B0604020202020204" pitchFamily="34" charset="0"/>
              </a:rPr>
              <a:t>computer,</a:t>
            </a:r>
            <a:r>
              <a:rPr lang="en-US" altLang="zh-CN" sz="240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200" i="1">
                <a:solidFill>
                  <a:srgbClr val="002060"/>
                </a:solidFill>
                <a:latin typeface="Arial" panose="020B0604020202020204" pitchFamily="34" charset="0"/>
              </a:rPr>
              <a:t>chat online, search the web, download music</a:t>
            </a:r>
            <a:endParaRPr lang="zh-CN" altLang="en-US" sz="2200" i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endParaRPr lang="zh-CN" altLang="en-US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7" name="Picture 42" descr="JHQZ04I5B7N7TNUL_6Z]Y5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1032608" cy="757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4" descr="LTPP3J0{WKN((8`W]VK)6R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2"/>
            <a:ext cx="1071570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8" descr="IZHQ$AID[847LL7%IXD%A{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32"/>
            <a:ext cx="1045585" cy="766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54" name="TextBox 10"/>
          <p:cNvSpPr txBox="1"/>
          <p:nvPr/>
        </p:nvSpPr>
        <p:spPr>
          <a:xfrm>
            <a:off x="2357438" y="2571750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2" name="Picture 52" descr="~6P]6ERDDQ)8E}{4[41$SM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5000636"/>
            <a:ext cx="1071570" cy="846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4" descr="N~K36BAJ8ZH}S9XDO~W@MM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5948380"/>
            <a:ext cx="1000132" cy="733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00063" y="5286375"/>
            <a:ext cx="5872162" cy="1830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>
                <a:solidFill>
                  <a:srgbClr val="002060"/>
                </a:solidFill>
                <a:latin typeface="Arial" panose="020B0604020202020204" pitchFamily="34" charset="0"/>
              </a:rPr>
              <a:t>laptop,</a:t>
            </a:r>
            <a:r>
              <a:rPr lang="en-US" altLang="zh-CN" sz="240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200">
                <a:solidFill>
                  <a:srgbClr val="002060"/>
                </a:solidFill>
                <a:latin typeface="Arial" panose="020B0604020202020204" pitchFamily="34" charset="0"/>
              </a:rPr>
              <a:t>all sorts of work, write paper</a:t>
            </a:r>
            <a:endParaRPr lang="en-US" altLang="zh-CN" sz="22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endParaRPr lang="en-US" altLang="zh-CN" sz="22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>
                <a:solidFill>
                  <a:srgbClr val="002060"/>
                </a:solidFill>
                <a:latin typeface="Arial" panose="020B0604020202020204" pitchFamily="34" charset="0"/>
              </a:rPr>
              <a:t>computer,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200">
                <a:solidFill>
                  <a:srgbClr val="002060"/>
                </a:solidFill>
                <a:latin typeface="Arial" panose="020B0604020202020204" pitchFamily="34" charset="0"/>
              </a:rPr>
              <a:t>do homework, reliable</a:t>
            </a:r>
            <a:endParaRPr lang="en-US" altLang="zh-CN" sz="22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zh-CN" altLang="en-US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24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8">
                                            <p:txEl>
                                              <p:charRg st="24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8">
                                            <p:txEl>
                                              <p:charRg st="24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charRg st="24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8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8">
                                            <p:txEl>
                                              <p:charRg st="8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8">
                                            <p:txEl>
                                              <p:charRg st="8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8">
                                            <p:txEl>
                                              <p:charRg st="8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4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4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4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4">
                                            <p:txEl>
                                              <p:charRg st="4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4">
                                            <p:txEl>
                                              <p:charRg st="4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4">
                                            <p:txEl>
                                              <p:charRg st="4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4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5888" y="96838"/>
            <a:ext cx="9143999" cy="68479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71445" y="-11112"/>
            <a:ext cx="8374408" cy="166199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>
              <a:bevelT w="31750"/>
            </a:sp3d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V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o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c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b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u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l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r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y</a:t>
            </a:r>
            <a:r>
              <a:rPr kumimoji="0" lang="en-US" altLang="zh-CN" sz="6600" b="1" kern="1200" cap="none" spc="0" normalizeH="0" baseline="0" noProof="0" dirty="0" smtClean="0">
                <a:solidFill>
                  <a:schemeClr val="bg1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  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92D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92D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endParaRPr kumimoji="0" lang="en-US" altLang="zh-CN" sz="6600" b="1" kern="1200" cap="none" spc="0" normalizeH="0" baseline="0" noProof="0" dirty="0" smtClean="0">
              <a:solidFill>
                <a:srgbClr val="FFFF00"/>
              </a:solidFill>
              <a:effectLst>
                <a:outerShdw blurRad="50800" dist="368300" dir="2460000" algn="ctr" rotWithShape="0">
                  <a:srgbClr val="000000">
                    <a:alpha val="26000"/>
                  </a:srgbClr>
                </a:outerShdw>
              </a:effectLst>
              <a:latin typeface="Showcard Gothic" panose="04020904020102020604" pitchFamily="82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effectLst>
                  <a:outerShdw blurRad="50800" dist="368300" dir="2460000" algn="ctr" rotWithShape="0">
                    <a:srgbClr val="000000">
                      <a:alpha val="26000"/>
                    </a:srgbClr>
                  </a:outerShdw>
                </a:effectLst>
                <a:latin typeface="Lucida Handwriting" panose="03010101010101010101" pitchFamily="66" charset="0"/>
                <a:ea typeface="+mn-ea"/>
                <a:cs typeface="+mn-cs"/>
              </a:rPr>
              <a:t>                             </a:t>
            </a:r>
            <a:endParaRPr kumimoji="0" lang="zh-CN" altLang="en-US" sz="3600" b="1" kern="1200" cap="none" spc="0" normalizeH="0" baseline="0" noProof="0" dirty="0">
              <a:solidFill>
                <a:srgbClr val="FFC000"/>
              </a:solidFill>
              <a:effectLst>
                <a:outerShdw blurRad="50800" dist="368300" dir="2460000" algn="ctr" rotWithShape="0">
                  <a:srgbClr val="000000">
                    <a:alpha val="26000"/>
                  </a:srgbClr>
                </a:outerShdw>
              </a:effectLst>
              <a:latin typeface="Lucida Handwriting" panose="03010101010101010101" pitchFamily="66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050" y="1412875"/>
            <a:ext cx="3857625" cy="4486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mouse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 menu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window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 icon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crash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surf</a:t>
            </a:r>
            <a:endParaRPr kumimoji="0" lang="en-US" altLang="zh-CN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kern="1200" cap="none" spc="0" normalizeH="0" baseline="0" noProof="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7" name="图片 15" descr="图片1e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14488"/>
            <a:ext cx="315217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19" descr="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71612"/>
            <a:ext cx="332108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16" descr="ddds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00174"/>
            <a:ext cx="3633171" cy="2978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20" descr="dadasd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571612"/>
            <a:ext cx="35462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图片 17" descr="sdsd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7412" y="1500174"/>
            <a:ext cx="3464609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图片 18" descr="sdsdsd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1500174"/>
            <a:ext cx="365065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81" name="矩形 7180"/>
          <p:cNvSpPr/>
          <p:nvPr/>
        </p:nvSpPr>
        <p:spPr>
          <a:xfrm>
            <a:off x="179388" y="5300663"/>
            <a:ext cx="41132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solidFill>
                  <a:schemeClr val="tx2"/>
                </a:solidFill>
                <a:latin typeface="Arial" panose="020B0604020202020204" pitchFamily="34" charset="0"/>
              </a:rPr>
              <a:t>For more computer terms ----</a:t>
            </a:r>
            <a:endParaRPr lang="zh-CN" altLang="en-US" sz="2400" i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矩形 7181"/>
          <p:cNvSpPr/>
          <p:nvPr/>
        </p:nvSpPr>
        <p:spPr>
          <a:xfrm>
            <a:off x="179388" y="5876925"/>
            <a:ext cx="93614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en-US" altLang="zh-CN" sz="2400" b="1" u="sng">
                <a:solidFill>
                  <a:schemeClr val="tx2"/>
                </a:solidFill>
                <a:latin typeface="Tahoma" panose="020B0604030504040204" pitchFamily="34" charset="0"/>
              </a:rPr>
              <a:t>http://</a:t>
            </a:r>
            <a:r>
              <a:rPr lang="en-US" altLang="zh-CN" sz="2400" b="1" u="sng" err="1">
                <a:solidFill>
                  <a:schemeClr val="tx2"/>
                </a:solidFill>
                <a:latin typeface="Tahoma" panose="020B0604030504040204" pitchFamily="34" charset="0"/>
              </a:rPr>
              <a:t>www.englishclub.com/vocabulary/computing.htm</a:t>
            </a:r>
            <a:endParaRPr lang="zh-CN" altLang="en-US" sz="2400" b="1" u="sng" dirty="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2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charRg st="12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charRg st="12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6">
                                            <p:txEl>
                                              <p:charRg st="12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charRg st="1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charRg st="1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6">
                                            <p:txEl>
                                              <p:charRg st="1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6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6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6">
                                            <p:txEl>
                                              <p:charRg st="3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6">
                                            <p:txEl>
                                              <p:charRg st="3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6">
                                            <p:txEl>
                                              <p:charRg st="3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4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3999" cy="68479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7922362" cy="166199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>
              <a:bevelT w="25400"/>
            </a:sp3d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V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o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c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b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u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l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r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y</a:t>
            </a:r>
            <a:r>
              <a:rPr kumimoji="0" lang="en-US" altLang="zh-CN" sz="6600" b="1" kern="1200" cap="none" spc="0" normalizeH="0" baseline="0" noProof="0" dirty="0" smtClean="0">
                <a:solidFill>
                  <a:schemeClr val="bg1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 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92D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92D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00B05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r>
              <a:rPr kumimoji="0" lang="en-US" altLang="zh-CN" sz="6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45000"/>
                    </a:srgbClr>
                  </a:outerShdw>
                </a:effectLst>
                <a:latin typeface="Showcard Gothic" panose="04020904020102020604" pitchFamily="82" charset="0"/>
                <a:ea typeface="+mn-ea"/>
                <a:cs typeface="+mn-cs"/>
              </a:rPr>
              <a:t>-</a:t>
            </a:r>
            <a:endParaRPr kumimoji="0" lang="en-US" altLang="zh-CN" sz="6600" b="1" kern="1200" cap="none" spc="0" normalizeH="0" baseline="0" noProof="0" dirty="0" smtClean="0">
              <a:solidFill>
                <a:schemeClr val="tx2">
                  <a:lumMod val="75000"/>
                </a:schemeClr>
              </a:solidFill>
              <a:effectLst>
                <a:outerShdw blurRad="114300" dist="330200" dir="2220000" algn="ctr" rotWithShape="0">
                  <a:srgbClr val="000000">
                    <a:alpha val="45000"/>
                  </a:srgbClr>
                </a:outerShdw>
              </a:effectLst>
              <a:latin typeface="Showcard Gothic" panose="04020904020102020604" pitchFamily="82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19000"/>
                    </a:srgbClr>
                  </a:outerShdw>
                </a:effectLst>
                <a:latin typeface="Gill Sans Ultra Bold Condensed" panose="020B0A06020104020203" pitchFamily="34" charset="0"/>
                <a:ea typeface="+mn-ea"/>
                <a:cs typeface="+mn-cs"/>
              </a:rPr>
              <a:t>                             </a:t>
            </a:r>
            <a:r>
              <a:rPr kumimoji="0" lang="en-US" altLang="zh-CN" sz="3600" b="1" kern="1200" cap="none" spc="0" normalizeH="0" baseline="0" noProof="0" dirty="0" smtClean="0">
                <a:solidFill>
                  <a:srgbClr val="FFFF00"/>
                </a:solidFill>
                <a:effectLst>
                  <a:outerShdw blurRad="114300" dist="330200" dir="2220000" algn="ctr" rotWithShape="0">
                    <a:srgbClr val="000000">
                      <a:alpha val="19000"/>
                    </a:srgbClr>
                  </a:outerShdw>
                </a:effectLst>
                <a:latin typeface="Gill Sans Ultra Bold Condensed" panose="020B0A06020104020203" pitchFamily="34" charset="0"/>
                <a:ea typeface="+mn-ea"/>
                <a:cs typeface="+mn-cs"/>
              </a:rPr>
              <a:t>----able </a:t>
            </a:r>
            <a:r>
              <a:rPr kumimoji="0" lang="en-US" altLang="zh-CN" sz="3600" b="1" kern="1200" cap="none" spc="0" normalizeH="0" baseline="0" noProof="0" dirty="0" smtClean="0">
                <a:solidFill>
                  <a:srgbClr val="92D050"/>
                </a:solidFill>
                <a:effectLst>
                  <a:outerShdw blurRad="114300" dist="330200" dir="2220000" algn="ctr" rotWithShape="0">
                    <a:srgbClr val="000000">
                      <a:alpha val="19000"/>
                    </a:srgbClr>
                  </a:outerShdw>
                </a:effectLst>
                <a:latin typeface="Gill Sans Ultra Bold Condensed" panose="020B0A06020104020203" pitchFamily="34" charset="0"/>
                <a:ea typeface="+mn-ea"/>
                <a:cs typeface="+mn-cs"/>
              </a:rPr>
              <a:t>words</a:t>
            </a:r>
            <a:endParaRPr kumimoji="0" lang="zh-CN" altLang="en-US" sz="3600" b="1" kern="1200" cap="none" spc="0" normalizeH="0" baseline="0" noProof="0" dirty="0">
              <a:solidFill>
                <a:srgbClr val="92D050"/>
              </a:solidFill>
              <a:effectLst>
                <a:outerShdw blurRad="114300" dist="330200" dir="2220000" algn="ctr" rotWithShape="0">
                  <a:srgbClr val="000000">
                    <a:alpha val="19000"/>
                  </a:srgbClr>
                </a:outerShdw>
              </a:effectLst>
              <a:latin typeface="Gill Sans Ultra Bold Condensed" panose="020B0A06020104020203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88" y="1428750"/>
            <a:ext cx="3857625" cy="44862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reliable,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affordable, 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disposable,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portable, 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rechargeable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r>
              <a:rPr lang="en-US" altLang="zh-CN" sz="3600">
                <a:solidFill>
                  <a:srgbClr val="17375E"/>
                </a:solidFill>
                <a:latin typeface="Arial Black" panose="020B0A04020102020204" pitchFamily="34" charset="0"/>
              </a:rPr>
              <a:t>….</a:t>
            </a:r>
            <a:endParaRPr lang="en-US" altLang="zh-CN" sz="360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endParaRPr lang="zh-CN" altLang="en-US" sz="3600" dirty="0">
              <a:solidFill>
                <a:srgbClr val="17375E"/>
              </a:solidFill>
              <a:latin typeface="Arial Black" panose="020B0A04020102020204" pitchFamily="34" charset="0"/>
            </a:endParaRPr>
          </a:p>
          <a:p>
            <a:endParaRPr lang="zh-CN" altLang="en-US" sz="3600" dirty="0">
              <a:solidFill>
                <a:srgbClr val="17375E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3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charRg st="23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charRg st="23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charRg st="23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5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charRg st="35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charRg st="35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charRg st="35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5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6">
                                            <p:txEl>
                                              <p:charRg st="5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6">
                                            <p:txEl>
                                              <p:charRg st="5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charRg st="5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10243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9525"/>
            <a:ext cx="9144000" cy="6848475"/>
          </a:xfrm>
          <a:ln/>
        </p:spPr>
      </p:pic>
      <p:sp>
        <p:nvSpPr>
          <p:cNvPr id="5" name="矩形 4"/>
          <p:cNvSpPr/>
          <p:nvPr/>
        </p:nvSpPr>
        <p:spPr>
          <a:xfrm>
            <a:off x="142780" y="285728"/>
            <a:ext cx="900122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1800000"/>
              </a:lightRig>
            </a:scene3d>
            <a:sp3d contourW="25400" prstMaterial="matte">
              <a:bevelT w="57150"/>
              <a:extrusionClr>
                <a:schemeClr val="bg1"/>
              </a:extrusion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S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c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   P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r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254000" dist="241300" dir="14040000" algn="ctr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25" y="1428750"/>
            <a:ext cx="4860925" cy="14636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3000" i="1">
                <a:solidFill>
                  <a:srgbClr val="002060"/>
                </a:solidFill>
                <a:latin typeface="Arial" panose="020B0604020202020204" pitchFamily="34" charset="0"/>
              </a:rPr>
              <a:t>I like the laptop </a:t>
            </a:r>
            <a:endParaRPr lang="en-US" altLang="zh-CN" sz="3000" i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457200" indent="-457200"/>
            <a:r>
              <a:rPr lang="en-US" altLang="zh-CN" sz="3000" b="1" i="1" u="sng">
                <a:solidFill>
                  <a:srgbClr val="FF0000"/>
                </a:solidFill>
                <a:latin typeface="Arial" panose="020B0604020202020204" pitchFamily="34" charset="0"/>
              </a:rPr>
              <a:t>because</a:t>
            </a:r>
            <a:r>
              <a:rPr lang="en-US" altLang="zh-CN" sz="3000">
                <a:solidFill>
                  <a:srgbClr val="002060"/>
                </a:solidFill>
                <a:latin typeface="Arial" panose="020B0604020202020204" pitchFamily="34" charset="0"/>
              </a:rPr>
              <a:t> it’s very, very thin.</a:t>
            </a:r>
            <a:endParaRPr lang="zh-CN" altLang="en-US" sz="3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457200" indent="-457200"/>
            <a:endParaRPr lang="zh-CN" altLang="en-US" sz="30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513" y="2565400"/>
            <a:ext cx="5670550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en-US" altLang="zh-CN" sz="300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000" i="1">
                <a:solidFill>
                  <a:srgbClr val="002060"/>
                </a:solidFill>
                <a:latin typeface="Arial" panose="020B0604020202020204" pitchFamily="34" charset="0"/>
              </a:rPr>
              <a:t>My favorite feature of my computer is</a:t>
            </a:r>
            <a:r>
              <a:rPr lang="en-US" altLang="zh-CN" sz="3000">
                <a:solidFill>
                  <a:srgbClr val="002060"/>
                </a:solidFill>
                <a:latin typeface="Arial" panose="020B0604020202020204" pitchFamily="34" charset="0"/>
              </a:rPr>
              <a:t> the Instant Messenger. </a:t>
            </a:r>
            <a:endParaRPr lang="en-US" altLang="zh-CN" sz="30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en-US" altLang="zh-CN" sz="3000" b="1" i="1" u="sng">
                <a:solidFill>
                  <a:srgbClr val="FF0000"/>
                </a:solidFill>
                <a:latin typeface="Arial" panose="020B0604020202020204" pitchFamily="34" charset="0"/>
              </a:rPr>
              <a:t>The reason for this is that</a:t>
            </a:r>
            <a:r>
              <a:rPr lang="en-US" altLang="zh-CN" sz="3000" b="1" u="sng">
                <a:solidFill>
                  <a:srgbClr val="FF0000"/>
                </a:solidFill>
                <a:latin typeface="Arial" panose="020B0604020202020204" pitchFamily="34" charset="0"/>
              </a:rPr>
              <a:t>…</a:t>
            </a:r>
            <a:endParaRPr lang="zh-CN" altLang="en-US" sz="3000" b="1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zh-CN" altLang="en-US" sz="3000" dirty="0">
              <a:latin typeface="Arial" panose="020B0604020202020204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88070">
            <a:off x="6882439" y="1202399"/>
            <a:ext cx="1063400" cy="1539007"/>
          </a:xfrm>
          <a:prstGeom prst="rect">
            <a:avLst/>
          </a:prstGeom>
          <a:effectLst>
            <a:outerShdw blurRad="50800" dist="12700" dir="5400000" algn="ctr" rotWithShape="0">
              <a:srgbClr val="000000">
                <a:alpha val="43137"/>
              </a:srgbClr>
            </a:outerShdw>
            <a:softEdge rad="0"/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99350">
            <a:off x="956467" y="2824404"/>
            <a:ext cx="976374" cy="1763912"/>
          </a:xfrm>
          <a:prstGeom prst="rect">
            <a:avLst/>
          </a:prstGeom>
          <a:effectLst>
            <a:outerShdw blurRad="50800" dist="12700" dir="5400000" algn="ctr" rotWithShape="0">
              <a:srgbClr val="000000">
                <a:alpha val="43137"/>
              </a:srgbClr>
            </a:outerShdw>
            <a:softEdge rad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63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charRg st="63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charRg st="63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>
                                            <p:txEl>
                                              <p:charRg st="63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11267" name="内容占位符 3" descr="88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9525"/>
            <a:ext cx="9144000" cy="6848475"/>
          </a:xfrm>
          <a:ln/>
        </p:spPr>
      </p:pic>
      <p:sp>
        <p:nvSpPr>
          <p:cNvPr id="6" name="TextBox 5"/>
          <p:cNvSpPr txBox="1"/>
          <p:nvPr/>
        </p:nvSpPr>
        <p:spPr>
          <a:xfrm>
            <a:off x="1928813" y="1357313"/>
            <a:ext cx="5091113" cy="3352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9900"/>
                </a:solidFill>
                <a:latin typeface="Arial Black" panose="020B0A04020102020204" pitchFamily="34" charset="0"/>
              </a:rPr>
              <a:t>Giving Reasons</a:t>
            </a:r>
            <a:endParaRPr lang="en-US" altLang="zh-CN" sz="3200" b="1">
              <a:solidFill>
                <a:srgbClr val="FF9900"/>
              </a:solidFill>
              <a:latin typeface="Arial Black" panose="020B0A04020102020204" pitchFamily="34" charset="0"/>
            </a:endParaRPr>
          </a:p>
          <a:p>
            <a:endParaRPr lang="en-US" altLang="zh-CN" sz="3200" b="1">
              <a:solidFill>
                <a:srgbClr val="FF9900"/>
              </a:solidFill>
              <a:latin typeface="Arial Black" panose="020B0A040201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3000" b="1" i="1">
                <a:latin typeface="Arial" panose="020B0604020202020204" pitchFamily="34" charset="0"/>
              </a:rPr>
              <a:t>because/ because of….</a:t>
            </a:r>
            <a:endParaRPr lang="en-US" altLang="zh-CN" sz="3000" b="1" i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3000" b="1" i="1">
                <a:latin typeface="Arial" panose="020B0604020202020204" pitchFamily="34" charset="0"/>
              </a:rPr>
              <a:t>The reason is that…</a:t>
            </a:r>
            <a:endParaRPr lang="en-US" altLang="zh-CN" sz="3000" b="1" i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3000" b="1" i="1" dirty="0">
                <a:latin typeface="Arial" panose="020B0604020202020204" pitchFamily="34" charset="0"/>
              </a:rPr>
              <a:t>since</a:t>
            </a:r>
            <a:r>
              <a:rPr lang="en-US" altLang="zh-CN" sz="3000" b="1" i="1">
                <a:latin typeface="Arial" panose="020B0604020202020204" pitchFamily="34" charset="0"/>
              </a:rPr>
              <a:t>/ for…</a:t>
            </a:r>
            <a:endParaRPr lang="en-US" altLang="zh-CN" sz="3000" b="1" i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3000" b="1" i="1">
                <a:latin typeface="Arial" panose="020B0604020202020204" pitchFamily="34" charset="0"/>
              </a:rPr>
              <a:t>…, therefore…</a:t>
            </a:r>
            <a:endParaRPr lang="en-US" altLang="zh-CN" sz="3000" b="1" i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3000" b="1" i="1">
                <a:latin typeface="Arial" panose="020B0604020202020204" pitchFamily="34" charset="0"/>
              </a:rPr>
              <a:t>Due to …</a:t>
            </a:r>
            <a:endParaRPr lang="en-US" altLang="zh-CN" sz="3000" b="1" i="1">
              <a:latin typeface="Arial" panose="020B0604020202020204" pitchFamily="34" charset="0"/>
            </a:endParaRPr>
          </a:p>
        </p:txBody>
      </p:sp>
      <p:sp>
        <p:nvSpPr>
          <p:cNvPr id="11269" name="TextBox 6"/>
          <p:cNvSpPr txBox="1"/>
          <p:nvPr/>
        </p:nvSpPr>
        <p:spPr>
          <a:xfrm>
            <a:off x="2124075" y="2276475"/>
            <a:ext cx="49291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780" y="214290"/>
            <a:ext cx="900122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>
                <a:rot lat="0" lon="0" rev="1800000"/>
              </a:lightRig>
            </a:scene3d>
            <a:sp3d contourW="25400" prstMaterial="matte">
              <a:bevelT w="57150"/>
              <a:extrusionClr>
                <a:schemeClr val="bg1"/>
              </a:extrusion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S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c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    P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a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t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e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r</a:t>
            </a: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254000" dist="241300" dir="14040000" algn="ctr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howcard Gothic" panose="04020904020102020604" pitchFamily="82" charset="0"/>
                <a:ea typeface="+mn-ea"/>
                <a:cs typeface="+mn-cs"/>
              </a:rPr>
              <a:t>n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254000" dist="241300" dir="14040000" algn="ctr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howcard Gothic" panose="04020904020102020604" pitchFamily="82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6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charRg st="16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charRg st="16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charRg st="16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char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char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char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58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charRg st="58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charRg st="58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charRg st="58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7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charRg st="7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charRg st="7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charRg st="7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8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charRg st="8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charRg st="8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charRg st="8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1785</Words>
  <Application>WPS 演示</Application>
  <PresentationFormat>在屏幕上显示</PresentationFormat>
  <Paragraphs>191</Paragraphs>
  <Slides>16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Arial Unicode MS</vt:lpstr>
      <vt:lpstr>Broadway</vt:lpstr>
      <vt:lpstr>Arial Black</vt:lpstr>
      <vt:lpstr>Tahoma</vt:lpstr>
      <vt:lpstr>Times New Roman</vt:lpstr>
      <vt:lpstr>Showcard Gothic</vt:lpstr>
      <vt:lpstr>Lucida Handwriting</vt:lpstr>
      <vt:lpstr>Gill Sans Ultra Bold Condensed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99</cp:revision>
  <dcterms:created xsi:type="dcterms:W3CDTF">2019-04-03T05:55:38Z</dcterms:created>
  <dcterms:modified xsi:type="dcterms:W3CDTF">2019-04-03T05:56:01Z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