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05" r:id="rId4"/>
    <p:sldId id="319" r:id="rId5"/>
    <p:sldId id="342" r:id="rId6"/>
    <p:sldId id="343" r:id="rId7"/>
    <p:sldId id="347" r:id="rId8"/>
    <p:sldId id="348" r:id="rId9"/>
    <p:sldId id="332" r:id="rId10"/>
    <p:sldId id="349" r:id="rId11"/>
    <p:sldId id="313" r:id="rId12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4AFF"/>
    <a:srgbClr val="578483"/>
    <a:srgbClr val="5984A7"/>
    <a:srgbClr val="FF3300"/>
    <a:srgbClr val="009900"/>
    <a:srgbClr val="00FF00"/>
    <a:srgbClr val="B54E4B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53"/>
    <p:restoredTop sz="94660"/>
  </p:normalViewPr>
  <p:slideViewPr>
    <p:cSldViewPr showGuides="1">
      <p:cViewPr>
        <p:scale>
          <a:sx n="75" d="100"/>
          <a:sy n="75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>
                <a:latin typeface="Verdana" panose="020B0604030504040204" pitchFamily="34" charset="0"/>
              </a:rPr>
            </a:fld>
            <a:endParaRPr lang="en-US" altLang="zh-CN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099" name="Group 8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2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3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4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42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389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38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0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  <p:grpSp>
        <p:nvGrpSpPr>
          <p:cNvPr id="2056" name="Group 8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9389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89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89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0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1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92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98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400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430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9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61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3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5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7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.png"/><Relationship Id="rId2" Type="http://schemas.microsoft.com/office/2007/relationships/media" Target="file:///C:\Documents%20and%20Settings\Administrator\&#26700;&#38754;\&#25945;&#24072;&#35838;&#20214;\&#37101;&#29626;&#24179;\after%20graduation.wmv" TargetMode="External"/><Relationship Id="rId1" Type="http://schemas.openxmlformats.org/officeDocument/2006/relationships/video" Target="file:///C:\Documents%20and%20Settings\Administrator\&#26700;&#38754;\&#25945;&#24072;&#35838;&#20214;\&#37101;&#29626;&#24179;\after%20graduation.wmv" TargetMode="External"/></Relationships>
</file>

<file path=ppt/slides/_rels/slide3.xml.rels><?xml version="1.0" encoding="UTF-8" standalone="yes"?>
<Relationships xmlns="http://schemas.openxmlformats.org/package/2006/relationships"><Relationship Id="rId9" Type="http://schemas.microsoft.com/office/2007/relationships/media" Target="file:///C:\Documents%20and%20Settings\Administrator\&#26700;&#38754;\&#25945;&#24072;&#35838;&#20214;\&#37101;&#29626;&#24179;\4.MP3" TargetMode="External"/><Relationship Id="rId8" Type="http://schemas.openxmlformats.org/officeDocument/2006/relationships/audio" Target="file:///C:\Documents%20and%20Settings\Administrator\&#26700;&#38754;\&#25945;&#24072;&#35838;&#20214;\&#37101;&#29626;&#24179;\4.MP3" TargetMode="External"/><Relationship Id="rId7" Type="http://schemas.microsoft.com/office/2007/relationships/media" Target="file:///C:\Documents%20and%20Settings\Administrator\&#26700;&#38754;\&#25945;&#24072;&#35838;&#20214;\&#37101;&#29626;&#24179;\3.MP3" TargetMode="External"/><Relationship Id="rId6" Type="http://schemas.openxmlformats.org/officeDocument/2006/relationships/audio" Target="file:///C:\Documents%20and%20Settings\Administrator\&#26700;&#38754;\&#25945;&#24072;&#35838;&#20214;\&#37101;&#29626;&#24179;\3.MP3" TargetMode="External"/><Relationship Id="rId5" Type="http://schemas.microsoft.com/office/2007/relationships/media" Target="file:///C:\Documents%20and%20Settings\Administrator\&#26700;&#38754;\&#25945;&#24072;&#35838;&#20214;\&#37101;&#29626;&#24179;\2.MP3" TargetMode="External"/><Relationship Id="rId4" Type="http://schemas.openxmlformats.org/officeDocument/2006/relationships/audio" Target="file:///C:\Documents%20and%20Settings\Administrator\&#26700;&#38754;\&#25945;&#24072;&#35838;&#20214;\&#37101;&#29626;&#24179;\2.MP3" TargetMode="External"/><Relationship Id="rId3" Type="http://schemas.openxmlformats.org/officeDocument/2006/relationships/image" Target="../media/image3.png"/><Relationship Id="rId2" Type="http://schemas.microsoft.com/office/2007/relationships/media" Target="file:///C:\Documents%20and%20Settings\Administrator\&#26700;&#38754;\&#25945;&#24072;&#35838;&#20214;\&#37101;&#29626;&#24179;\1.MP3" TargetMode="External"/><Relationship Id="rId10" Type="http://schemas.openxmlformats.org/officeDocument/2006/relationships/slideLayout" Target="../slideLayouts/slideLayout23.xml"/><Relationship Id="rId1" Type="http://schemas.openxmlformats.org/officeDocument/2006/relationships/audio" Target="file:///C:\Documents%20and%20Settings\Administrator\&#26700;&#38754;\&#25945;&#24072;&#35838;&#20214;\&#37101;&#29626;&#24179;\1.MP3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3" name="Picture 8" descr="200711211744177_2[1]"/>
          <p:cNvPicPr>
            <a:picLocks noChangeAspect="1"/>
          </p:cNvPicPr>
          <p:nvPr/>
        </p:nvPicPr>
        <p:blipFill>
          <a:blip r:embed="rId1">
            <a:lum contrast="30000"/>
          </a:blip>
          <a:srcRect t="5922"/>
          <a:stretch>
            <a:fillRect/>
          </a:stretch>
        </p:blipFill>
        <p:spPr>
          <a:xfrm>
            <a:off x="5867400" y="2852738"/>
            <a:ext cx="3205163" cy="3960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7514" name="Text Box 10"/>
          <p:cNvSpPr txBox="1"/>
          <p:nvPr/>
        </p:nvSpPr>
        <p:spPr>
          <a:xfrm>
            <a:off x="539750" y="3429000"/>
            <a:ext cx="5976938" cy="2344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18" charset="0"/>
              </a:rPr>
              <a:t>Teaching objectives:</a:t>
            </a:r>
            <a:endParaRPr lang="en-US" altLang="zh-CN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marL="342900" indent="-342900" algn="l">
              <a:spcBef>
                <a:spcPct val="50000"/>
              </a:spcBef>
              <a:buAutoNum type="arabicPeriod"/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to practice taking notes while listening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 marL="342900" indent="-342900" algn="l">
              <a:spcBef>
                <a:spcPct val="50000"/>
              </a:spcBef>
              <a:buAutoNum type="arabicPeriod"/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to talk about future plans in unreal conditions.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29" name="文本框 5128"/>
          <p:cNvSpPr txBox="1"/>
          <p:nvPr/>
        </p:nvSpPr>
        <p:spPr>
          <a:xfrm>
            <a:off x="1258888" y="1700213"/>
            <a:ext cx="5256212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4800" b="1">
                <a:solidFill>
                  <a:srgbClr val="0000CC"/>
                </a:solidFill>
                <a:latin typeface="Arial" panose="020B0604020202020204" pitchFamily="34" charset="0"/>
              </a:rPr>
              <a:t>After </a:t>
            </a:r>
            <a:r>
              <a:rPr lang="en-US" altLang="zh-CN" sz="4800" b="1" dirty="0">
                <a:solidFill>
                  <a:srgbClr val="0000CC"/>
                </a:solidFill>
                <a:latin typeface="Arial" panose="020B0604020202020204" pitchFamily="34" charset="0"/>
              </a:rPr>
              <a:t>Graduation</a:t>
            </a:r>
            <a:endParaRPr lang="zh-CN" altLang="en-US" sz="48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2262" name="Text Box 6"/>
          <p:cNvSpPr txBox="1"/>
          <p:nvPr/>
        </p:nvSpPr>
        <p:spPr>
          <a:xfrm>
            <a:off x="323850" y="2420938"/>
            <a:ext cx="3168650" cy="3232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CC"/>
                </a:solidFill>
                <a:latin typeface="Arial" panose="020B0604020202020204" pitchFamily="34" charset="0"/>
              </a:rPr>
              <a:t>Word Bank:</a:t>
            </a:r>
            <a:endParaRPr lang="en-US" altLang="zh-CN" sz="2400" b="1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Ph. D.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Washington D.C.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Senegal 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  <a:latin typeface="Comic Sans MS" panose="030F0702030302020204" pitchFamily="66" charset="0"/>
              </a:rPr>
              <a:t>National Geographic</a:t>
            </a:r>
            <a:endParaRPr lang="en-US" altLang="zh-CN" sz="2400" b="1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 algn="l">
              <a:spcBef>
                <a:spcPct val="50000"/>
              </a:spcBef>
            </a:pP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297" y="622429"/>
            <a:ext cx="6836039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Listening Activity: Note-taking</a:t>
            </a:r>
            <a:endParaRPr kumimoji="0" lang="zh-CN" altLang="en-US" sz="3600" b="1" i="0" u="none" strike="noStrike" kern="1200" cap="none" spc="0" normalizeH="0" baseline="0" noProof="0" dirty="0" smtClean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0" name="after graduation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92500" y="1916113"/>
            <a:ext cx="5183188" cy="3960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charRg st="11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2262">
                                            <p:txEl>
                                              <p:charRg st="11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2262">
                                            <p:txEl>
                                              <p:charRg st="18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charRg st="34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2262">
                                            <p:txEl>
                                              <p:charRg st="34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>
                                            <p:txEl>
                                              <p:charRg st="4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2262">
                                            <p:txEl>
                                              <p:charRg st="43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6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vide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5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8"/>
          <p:cNvSpPr txBox="1"/>
          <p:nvPr/>
        </p:nvSpPr>
        <p:spPr>
          <a:xfrm>
            <a:off x="1331913" y="0"/>
            <a:ext cx="59055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zh-CN" sz="3200" dirty="0">
              <a:latin typeface="Arial" panose="020B0604020202020204" pitchFamily="34" charset="0"/>
            </a:endParaRPr>
          </a:p>
        </p:txBody>
      </p:sp>
      <p:sp>
        <p:nvSpPr>
          <p:cNvPr id="389129" name="Text Box 9"/>
          <p:cNvSpPr txBox="1">
            <a:spLocks noChangeArrowheads="1"/>
          </p:cNvSpPr>
          <p:nvPr/>
        </p:nvSpPr>
        <p:spPr bwMode="auto">
          <a:xfrm>
            <a:off x="612154" y="620713"/>
            <a:ext cx="7488238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 smtClean="0"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check!</a:t>
            </a:r>
            <a:endParaRPr kumimoji="0" lang="en-US" altLang="zh-CN" sz="3600" b="1" kern="1200" cap="none" spc="0" normalizeH="0" baseline="0" noProof="0" dirty="0" smtClean="0"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389163" name="Group 43"/>
          <p:cNvGraphicFramePr>
            <a:graphicFrameLocks noGrp="1"/>
          </p:cNvGraphicFramePr>
          <p:nvPr>
            <p:ph idx="1"/>
          </p:nvPr>
        </p:nvGraphicFramePr>
        <p:xfrm>
          <a:off x="755650" y="1412875"/>
          <a:ext cx="7200900" cy="446563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12888"/>
                <a:gridCol w="5688012"/>
              </a:tblGrid>
              <a:tr h="83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Name</a:t>
                      </a:r>
                      <a:endParaRPr kumimoji="0" lang="en-US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5784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Future Plans</a:t>
                      </a:r>
                      <a:endParaRPr kumimoji="0" lang="en-US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578483"/>
                    </a:solidFill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4AFF"/>
                          </a:solidFill>
                          <a:effectLst/>
                        </a:rPr>
                        <a:t>Agnes</a:t>
                      </a: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4A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A0C1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4AFF"/>
                          </a:solidFill>
                          <a:effectLst/>
                        </a:rPr>
                        <a:t>Brad</a:t>
                      </a: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4A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A0C1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94AFF"/>
                          </a:solidFill>
                          <a:effectLst/>
                        </a:rPr>
                        <a:t>Calum</a:t>
                      </a: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4A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A0C1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94AFF"/>
                          </a:solidFill>
                          <a:effectLst/>
                        </a:rPr>
                        <a:t>Dave</a:t>
                      </a: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94AFF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solidFill>
                      <a:srgbClr val="A0C1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89155" name="Text Box 35"/>
          <p:cNvSpPr txBox="1"/>
          <p:nvPr/>
        </p:nvSpPr>
        <p:spPr>
          <a:xfrm>
            <a:off x="2339975" y="2349500"/>
            <a:ext cx="55435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finish </a:t>
            </a: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Ph. D.</a:t>
            </a: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; going back to </a:t>
            </a: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S, start her own business</a:t>
            </a: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 in agriculture.</a:t>
            </a:r>
            <a:endParaRPr lang="en-US" altLang="zh-CN" sz="200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389156" name="Text Box 36"/>
          <p:cNvSpPr txBox="1"/>
          <p:nvPr/>
        </p:nvSpPr>
        <p:spPr>
          <a:xfrm>
            <a:off x="2339975" y="3213100"/>
            <a:ext cx="51847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move to </a:t>
            </a: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Washington D. C. </a:t>
            </a: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and work for </a:t>
            </a: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N G. </a:t>
            </a:r>
            <a:endParaRPr lang="en-US" altLang="zh-CN" sz="20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389157" name="Text Box 37"/>
          <p:cNvSpPr txBox="1"/>
          <p:nvPr/>
        </p:nvSpPr>
        <p:spPr>
          <a:xfrm>
            <a:off x="2339975" y="4149725"/>
            <a:ext cx="53990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get a </a:t>
            </a: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well-paid</a:t>
            </a:r>
            <a:r>
              <a:rPr lang="en-US" altLang="zh-CN" sz="2000" b="1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job and travel to see the world.</a:t>
            </a:r>
            <a:endParaRPr lang="en-US" altLang="zh-CN" sz="200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389158" name="Text Box 38"/>
          <p:cNvSpPr txBox="1"/>
          <p:nvPr/>
        </p:nvSpPr>
        <p:spPr>
          <a:xfrm>
            <a:off x="2411413" y="5157788"/>
            <a:ext cx="539908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000" b="1">
                <a:solidFill>
                  <a:srgbClr val="FF3300"/>
                </a:solidFill>
                <a:latin typeface="Arial" panose="020B0604020202020204" pitchFamily="34" charset="0"/>
              </a:rPr>
              <a:t>go to graduate school </a:t>
            </a:r>
            <a:r>
              <a:rPr lang="en-US" altLang="zh-CN" sz="2000">
                <a:solidFill>
                  <a:srgbClr val="0000CC"/>
                </a:solidFill>
                <a:latin typeface="Arial" panose="020B0604020202020204" pitchFamily="34" charset="0"/>
              </a:rPr>
              <a:t>and study art.</a:t>
            </a:r>
            <a:endParaRPr lang="en-US" altLang="zh-CN" sz="200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pic>
        <p:nvPicPr>
          <p:cNvPr id="7201" name="1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2565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02" name="2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350043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03" name="3.MP3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4437063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204" name="4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5300663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091" fill="hold"/>
                                        <p:tgtEl>
                                          <p:spTgt spid="72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1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1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747" fill="hold"/>
                                        <p:tgtEl>
                                          <p:spTgt spid="7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2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2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8725" fill="hold"/>
                                        <p:tgtEl>
                                          <p:spTgt spid="7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3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3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7236" fill="hold"/>
                                        <p:tgtEl>
                                          <p:spTgt spid="7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4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4"/>
                </p:tgtEl>
              </p:cMediaNode>
            </p:audio>
          </p:childTnLst>
        </p:cTn>
      </p:par>
    </p:tnLst>
    <p:bldLst>
      <p:bldP spid="389155" grpId="0"/>
      <p:bldP spid="389156" grpId="0"/>
      <p:bldP spid="389157" grpId="0"/>
      <p:bldP spid="3891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90146" name="Picture 2" descr="6082_201004061158121IgWa"/>
          <p:cNvPicPr>
            <a:picLocks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48038" y="3789280"/>
            <a:ext cx="252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0147" name="Picture 3" descr="1290674993483_xin_103110702084139023814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196974"/>
            <a:ext cx="252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0148" name="Picture 4" descr="帅大学生卖猪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9" y="1196752"/>
            <a:ext cx="2520000" cy="2055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0149" name="Picture 5" descr="PICT039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2" y="3789280"/>
            <a:ext cx="252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0150" name="Picture 6" descr="1292D491349360-b0P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789280"/>
            <a:ext cx="252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0151" name="Picture 7" descr="e675832600a98b418b82a1ed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544" y="1196752"/>
            <a:ext cx="2520000" cy="21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90175" name="AutoShape 31"/>
          <p:cNvSpPr/>
          <p:nvPr/>
        </p:nvSpPr>
        <p:spPr bwMode="auto">
          <a:xfrm>
            <a:off x="3779838" y="260350"/>
            <a:ext cx="1939925" cy="609600"/>
          </a:xfrm>
          <a:prstGeom prst="wedgeRoundRectCallout">
            <a:avLst>
              <a:gd name="adj1" fmla="val -17560"/>
              <a:gd name="adj2" fmla="val 106250"/>
              <a:gd name="adj3" fmla="val 16667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438FFF"/>
              </a:gs>
            </a:gsLst>
            <a:lin ang="5400000" scaled="1"/>
            <a:tileRect/>
          </a:gradFill>
          <a:effectLst>
            <a:glow rad="63500">
              <a:schemeClr val="accent2">
                <a:alpha val="45000"/>
                <a:satMod val="12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 a business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0176" name="AutoShape 32"/>
          <p:cNvSpPr/>
          <p:nvPr/>
        </p:nvSpPr>
        <p:spPr bwMode="auto">
          <a:xfrm>
            <a:off x="6516216" y="260350"/>
            <a:ext cx="2087563" cy="609600"/>
          </a:xfrm>
          <a:prstGeom prst="wedgeRoundRectCallout">
            <a:avLst>
              <a:gd name="adj1" fmla="val 9585"/>
              <a:gd name="adj2" fmla="val 108333"/>
              <a:gd name="adj3" fmla="val 16667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438FFF"/>
              </a:gs>
            </a:gsLst>
            <a:lin ang="5400000" scaled="1"/>
            <a:tileRect/>
          </a:gradFill>
          <a:effectLst>
            <a:glow rad="63500">
              <a:schemeClr val="accent2">
                <a:alpha val="45000"/>
                <a:satMod val="12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volunteer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0177" name="AutoShape 33"/>
          <p:cNvSpPr/>
          <p:nvPr/>
        </p:nvSpPr>
        <p:spPr bwMode="auto">
          <a:xfrm>
            <a:off x="900113" y="260350"/>
            <a:ext cx="1939925" cy="609600"/>
          </a:xfrm>
          <a:prstGeom prst="wedgeRoundRectCallout">
            <a:avLst>
              <a:gd name="adj1" fmla="val -44401"/>
              <a:gd name="adj2" fmla="val 102084"/>
              <a:gd name="adj3" fmla="val 16667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438FFF"/>
              </a:gs>
            </a:gsLst>
            <a:lin ang="5400000" scaled="1"/>
            <a:tileRect/>
          </a:gradFill>
          <a:effectLst>
            <a:glow rad="63500">
              <a:schemeClr val="accent2">
                <a:alpha val="45000"/>
                <a:satMod val="12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to graduate school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0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0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390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9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390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9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90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9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60" name="文本框 45059"/>
          <p:cNvSpPr txBox="1"/>
          <p:nvPr/>
        </p:nvSpPr>
        <p:spPr>
          <a:xfrm>
            <a:off x="250825" y="1125538"/>
            <a:ext cx="403383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5061" name="矩形 45060"/>
          <p:cNvSpPr/>
          <p:nvPr/>
        </p:nvSpPr>
        <p:spPr>
          <a:xfrm>
            <a:off x="144463" y="260350"/>
            <a:ext cx="8388350" cy="79533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/>
              <a:t>If I </a:t>
            </a:r>
            <a:r>
              <a:rPr lang="en-US" altLang="zh-CN" sz="3200">
                <a:solidFill>
                  <a:srgbClr val="FF6600"/>
                </a:solidFill>
              </a:rPr>
              <a:t>did</a:t>
            </a:r>
            <a:r>
              <a:rPr lang="en-US" altLang="zh-CN" sz="3200"/>
              <a:t> …(after graduation), I </a:t>
            </a:r>
            <a:r>
              <a:rPr lang="en-US" altLang="zh-CN" sz="3200">
                <a:solidFill>
                  <a:srgbClr val="0000FF"/>
                </a:solidFill>
              </a:rPr>
              <a:t>would do…</a:t>
            </a:r>
            <a:endParaRPr lang="en-US" altLang="zh-CN" sz="3200">
              <a:solidFill>
                <a:srgbClr val="0000FF"/>
              </a:solidFill>
            </a:endParaRPr>
          </a:p>
        </p:txBody>
      </p:sp>
      <p:sp>
        <p:nvSpPr>
          <p:cNvPr id="45062" name="文本框 45061"/>
          <p:cNvSpPr txBox="1"/>
          <p:nvPr/>
        </p:nvSpPr>
        <p:spPr>
          <a:xfrm>
            <a:off x="395288" y="1411288"/>
            <a:ext cx="5254625" cy="420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400" b="1">
                <a:latin typeface="Comic Sans MS" panose="030F0702030302020204" pitchFamily="66" charset="0"/>
              </a:rPr>
              <a:t>1.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went </a:t>
            </a:r>
            <a:r>
              <a:rPr lang="en-US" altLang="zh-CN" sz="2400" b="1">
                <a:latin typeface="Comic Sans MS" panose="030F0702030302020204" pitchFamily="66" charset="0"/>
              </a:rPr>
              <a:t>to graduate school, </a:t>
            </a:r>
            <a:endParaRPr lang="en-US" altLang="zh-CN" sz="2400" b="1">
              <a:latin typeface="Comic Sans MS" panose="030F0702030302020204" pitchFamily="66" charset="0"/>
            </a:endParaRPr>
          </a:p>
        </p:txBody>
      </p:sp>
      <p:grpSp>
        <p:nvGrpSpPr>
          <p:cNvPr id="45087" name="组合 45086"/>
          <p:cNvGrpSpPr/>
          <p:nvPr/>
        </p:nvGrpSpPr>
        <p:grpSpPr>
          <a:xfrm>
            <a:off x="836613" y="1374775"/>
            <a:ext cx="7335837" cy="830263"/>
            <a:chOff x="527" y="866"/>
            <a:chExt cx="4621" cy="523"/>
          </a:xfrm>
        </p:grpSpPr>
        <p:sp>
          <p:nvSpPr>
            <p:cNvPr id="45063" name="文本框 45062"/>
            <p:cNvSpPr txBox="1"/>
            <p:nvPr/>
          </p:nvSpPr>
          <p:spPr>
            <a:xfrm>
              <a:off x="3198" y="866"/>
              <a:ext cx="195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I </a:t>
              </a:r>
              <a:r>
                <a:rPr lang="en-US" altLang="zh-CN" sz="2400" b="1">
                  <a:solidFill>
                    <a:srgbClr val="0000FF"/>
                  </a:solidFill>
                  <a:latin typeface="Comic Sans MS" panose="030F0702030302020204" pitchFamily="66" charset="0"/>
                </a:rPr>
                <a:t>would choose</a:t>
              </a:r>
              <a:endParaRPr lang="zh-CN" altLang="en-US" sz="2400" b="1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5064" name="文本框 45063"/>
            <p:cNvSpPr txBox="1"/>
            <p:nvPr/>
          </p:nvSpPr>
          <p:spPr>
            <a:xfrm>
              <a:off x="527" y="1124"/>
              <a:ext cx="1491" cy="2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marL="342900" indent="-342900" algn="l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None/>
              </a:pPr>
              <a:r>
                <a:rPr lang="en-US" altLang="zh-CN" sz="2400" b="1">
                  <a:latin typeface="Comic Sans MS" panose="030F0702030302020204" pitchFamily="66" charset="0"/>
                </a:rPr>
                <a:t>SISU again.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45066" name="文本框 45065"/>
          <p:cNvSpPr txBox="1"/>
          <p:nvPr/>
        </p:nvSpPr>
        <p:spPr>
          <a:xfrm>
            <a:off x="395288" y="2287588"/>
            <a:ext cx="5184775" cy="420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400" b="1">
                <a:latin typeface="Comic Sans MS" panose="030F0702030302020204" pitchFamily="66" charset="0"/>
              </a:rPr>
              <a:t>2.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started </a:t>
            </a:r>
            <a:r>
              <a:rPr lang="en-US" altLang="zh-CN" sz="2400" b="1">
                <a:latin typeface="Comic Sans MS" panose="030F0702030302020204" pitchFamily="66" charset="0"/>
              </a:rPr>
              <a:t>my own business, 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grpSp>
        <p:nvGrpSpPr>
          <p:cNvPr id="45088" name="组合 45087"/>
          <p:cNvGrpSpPr/>
          <p:nvPr/>
        </p:nvGrpSpPr>
        <p:grpSpPr>
          <a:xfrm>
            <a:off x="611188" y="2249488"/>
            <a:ext cx="7489825" cy="819150"/>
            <a:chOff x="385" y="1417"/>
            <a:chExt cx="4718" cy="516"/>
          </a:xfrm>
        </p:grpSpPr>
        <p:sp>
          <p:nvSpPr>
            <p:cNvPr id="45068" name="文本框 45067"/>
            <p:cNvSpPr txBox="1"/>
            <p:nvPr/>
          </p:nvSpPr>
          <p:spPr>
            <a:xfrm>
              <a:off x="3379" y="1417"/>
              <a:ext cx="172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I </a:t>
              </a:r>
              <a:r>
                <a:rPr lang="en-US" altLang="zh-CN" sz="2400" b="1">
                  <a:solidFill>
                    <a:srgbClr val="0000FF"/>
                  </a:solidFill>
                  <a:latin typeface="Comic Sans MS" panose="030F0702030302020204" pitchFamily="66" charset="0"/>
                </a:rPr>
                <a:t>would make</a:t>
              </a:r>
              <a:r>
                <a:rPr lang="en-US" altLang="zh-CN" sz="2400" b="1">
                  <a:latin typeface="Comic Sans MS" panose="030F0702030302020204" pitchFamily="66" charset="0"/>
                </a:rPr>
                <a:t> a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45069" name="文本框 45068"/>
            <p:cNvSpPr txBox="1"/>
            <p:nvPr/>
          </p:nvSpPr>
          <p:spPr>
            <a:xfrm>
              <a:off x="385" y="1645"/>
              <a:ext cx="167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great fortune.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45071" name="文本框 45070"/>
          <p:cNvSpPr txBox="1"/>
          <p:nvPr/>
        </p:nvSpPr>
        <p:spPr>
          <a:xfrm>
            <a:off x="395288" y="3128963"/>
            <a:ext cx="4248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en-US" altLang="zh-CN" sz="2400" b="1">
                <a:latin typeface="Comic Sans MS" panose="030F0702030302020204" pitchFamily="66" charset="0"/>
              </a:rPr>
              <a:t>3.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became</a:t>
            </a:r>
            <a:r>
              <a:rPr lang="en-US" altLang="zh-CN" sz="2400" b="1">
                <a:latin typeface="Comic Sans MS" panose="030F0702030302020204" pitchFamily="66" charset="0"/>
              </a:rPr>
              <a:t> a volunteer, 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grpSp>
        <p:nvGrpSpPr>
          <p:cNvPr id="45085" name="组合 45084"/>
          <p:cNvGrpSpPr/>
          <p:nvPr/>
        </p:nvGrpSpPr>
        <p:grpSpPr>
          <a:xfrm>
            <a:off x="849313" y="3141663"/>
            <a:ext cx="7251700" cy="817562"/>
            <a:chOff x="535" y="1933"/>
            <a:chExt cx="4568" cy="515"/>
          </a:xfrm>
        </p:grpSpPr>
        <p:sp>
          <p:nvSpPr>
            <p:cNvPr id="45072" name="文本框 45071"/>
            <p:cNvSpPr txBox="1"/>
            <p:nvPr/>
          </p:nvSpPr>
          <p:spPr>
            <a:xfrm>
              <a:off x="3061" y="1933"/>
              <a:ext cx="204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I </a:t>
              </a:r>
              <a:r>
                <a:rPr lang="en-US" altLang="zh-CN" sz="2400" b="1">
                  <a:solidFill>
                    <a:srgbClr val="0000FF"/>
                  </a:solidFill>
                  <a:latin typeface="Comic Sans MS" panose="030F0702030302020204" pitchFamily="66" charset="0"/>
                </a:rPr>
                <a:t>would work</a:t>
              </a:r>
              <a:r>
                <a:rPr lang="en-US" altLang="zh-CN" sz="2400" b="1">
                  <a:latin typeface="Comic Sans MS" panose="030F0702030302020204" pitchFamily="66" charset="0"/>
                </a:rPr>
                <a:t> in the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45073" name="文本框 45072"/>
            <p:cNvSpPr txBox="1"/>
            <p:nvPr/>
          </p:nvSpPr>
          <p:spPr>
            <a:xfrm>
              <a:off x="535" y="2160"/>
              <a:ext cx="23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west regions of China.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45074" name="文本框 45073"/>
          <p:cNvSpPr txBox="1"/>
          <p:nvPr/>
        </p:nvSpPr>
        <p:spPr>
          <a:xfrm>
            <a:off x="395288" y="4051300"/>
            <a:ext cx="31686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en-US" altLang="zh-CN" sz="2400" b="1">
                <a:latin typeface="Comic Sans MS" panose="030F0702030302020204" pitchFamily="66" charset="0"/>
              </a:rPr>
              <a:t>4.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got </a:t>
            </a:r>
            <a:r>
              <a:rPr lang="en-US" altLang="zh-CN" sz="2400" b="1">
                <a:latin typeface="Comic Sans MS" panose="030F0702030302020204" pitchFamily="66" charset="0"/>
              </a:rPr>
              <a:t>married, 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5075" name="文本框 45074"/>
          <p:cNvSpPr txBox="1"/>
          <p:nvPr/>
        </p:nvSpPr>
        <p:spPr>
          <a:xfrm>
            <a:off x="3563938" y="4064000"/>
            <a:ext cx="56165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en-US" altLang="zh-CN" sz="2400" b="1">
                <a:latin typeface="Comic Sans MS" panose="030F0702030302020204" pitchFamily="66" charset="0"/>
              </a:rPr>
              <a:t>I </a:t>
            </a:r>
            <a:r>
              <a:rPr lang="en-US" altLang="zh-CN" sz="2400" b="1">
                <a:solidFill>
                  <a:srgbClr val="0000FF"/>
                </a:solidFill>
                <a:latin typeface="Comic Sans MS" panose="030F0702030302020204" pitchFamily="66" charset="0"/>
              </a:rPr>
              <a:t>would have</a:t>
            </a:r>
            <a:r>
              <a:rPr lang="en-US" altLang="zh-CN" sz="2400" b="1">
                <a:latin typeface="Comic Sans MS" panose="030F0702030302020204" pitchFamily="66" charset="0"/>
              </a:rPr>
              <a:t> at least two children.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5077" name="文本框 45076"/>
          <p:cNvSpPr txBox="1"/>
          <p:nvPr/>
        </p:nvSpPr>
        <p:spPr>
          <a:xfrm>
            <a:off x="395288" y="4737100"/>
            <a:ext cx="4032250" cy="420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400" b="1">
                <a:latin typeface="Comic Sans MS" panose="030F0702030302020204" pitchFamily="66" charset="0"/>
              </a:rPr>
              <a:t>5.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joined</a:t>
            </a:r>
            <a:r>
              <a:rPr lang="en-US" altLang="zh-CN" sz="2400" b="1">
                <a:latin typeface="Comic Sans MS" panose="030F0702030302020204" pitchFamily="66" charset="0"/>
              </a:rPr>
              <a:t> the army, 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5078" name="文本框 45077"/>
          <p:cNvSpPr txBox="1"/>
          <p:nvPr/>
        </p:nvSpPr>
        <p:spPr>
          <a:xfrm>
            <a:off x="3924300" y="4737100"/>
            <a:ext cx="4464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2400" b="1">
                <a:latin typeface="Comic Sans MS" panose="030F0702030302020204" pitchFamily="66" charset="0"/>
              </a:rPr>
              <a:t>I </a:t>
            </a:r>
            <a:r>
              <a:rPr lang="en-US" altLang="zh-CN" sz="2400" b="1">
                <a:solidFill>
                  <a:srgbClr val="0000FF"/>
                </a:solidFill>
                <a:latin typeface="Comic Sans MS" panose="030F0702030302020204" pitchFamily="66" charset="0"/>
              </a:rPr>
              <a:t>would miss</a:t>
            </a:r>
            <a:r>
              <a:rPr lang="en-US" altLang="zh-CN" sz="2400" b="1">
                <a:latin typeface="Comic Sans MS" panose="030F0702030302020204" pitchFamily="66" charset="0"/>
              </a:rPr>
              <a:t> my parents.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sp>
        <p:nvSpPr>
          <p:cNvPr id="45079" name="文本框 45078"/>
          <p:cNvSpPr txBox="1"/>
          <p:nvPr/>
        </p:nvSpPr>
        <p:spPr>
          <a:xfrm>
            <a:off x="395288" y="5313363"/>
            <a:ext cx="4895850" cy="420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400" b="1">
                <a:latin typeface="Comic Sans MS" panose="030F0702030302020204" pitchFamily="66" charset="0"/>
              </a:rPr>
              <a:t>6. If I </a:t>
            </a:r>
            <a:r>
              <a:rPr lang="en-US" altLang="zh-CN" sz="2400" b="1">
                <a:solidFill>
                  <a:srgbClr val="FF6600"/>
                </a:solidFill>
                <a:latin typeface="Comic Sans MS" panose="030F0702030302020204" pitchFamily="66" charset="0"/>
              </a:rPr>
              <a:t>worked</a:t>
            </a:r>
            <a:r>
              <a:rPr lang="en-US" altLang="zh-CN" sz="2400" b="1">
                <a:latin typeface="Comic Sans MS" panose="030F0702030302020204" pitchFamily="66" charset="0"/>
              </a:rPr>
              <a:t> as a teacher, </a:t>
            </a:r>
            <a:endParaRPr lang="zh-CN" altLang="en-US" sz="2400" b="1" dirty="0">
              <a:latin typeface="Comic Sans MS" panose="030F0702030302020204" pitchFamily="66" charset="0"/>
            </a:endParaRPr>
          </a:p>
        </p:txBody>
      </p:sp>
      <p:grpSp>
        <p:nvGrpSpPr>
          <p:cNvPr id="45089" name="组合 45088"/>
          <p:cNvGrpSpPr/>
          <p:nvPr/>
        </p:nvGrpSpPr>
        <p:grpSpPr>
          <a:xfrm>
            <a:off x="825500" y="5287963"/>
            <a:ext cx="7778750" cy="877887"/>
            <a:chOff x="520" y="3331"/>
            <a:chExt cx="4900" cy="553"/>
          </a:xfrm>
        </p:grpSpPr>
        <p:sp>
          <p:nvSpPr>
            <p:cNvPr id="45080" name="文本框 45079"/>
            <p:cNvSpPr txBox="1"/>
            <p:nvPr/>
          </p:nvSpPr>
          <p:spPr>
            <a:xfrm>
              <a:off x="2897" y="3331"/>
              <a:ext cx="25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I </a:t>
              </a:r>
              <a:r>
                <a:rPr lang="en-US" altLang="zh-CN" sz="2400" b="1">
                  <a:solidFill>
                    <a:srgbClr val="0000FF"/>
                  </a:solidFill>
                  <a:latin typeface="Comic Sans MS" panose="030F0702030302020204" pitchFamily="66" charset="0"/>
                </a:rPr>
                <a:t>would</a:t>
              </a:r>
              <a:r>
                <a:rPr lang="en-US" altLang="zh-CN" sz="2400" b="1">
                  <a:solidFill>
                    <a:srgbClr val="FF6600"/>
                  </a:solidFill>
                  <a:latin typeface="Comic Sans MS" panose="030F0702030302020204" pitchFamily="66" charset="0"/>
                </a:rPr>
                <a:t> </a:t>
              </a:r>
              <a:r>
                <a:rPr lang="en-US" altLang="zh-CN" sz="2400" b="1">
                  <a:latin typeface="Comic Sans MS" panose="030F0702030302020204" pitchFamily="66" charset="0"/>
                </a:rPr>
                <a:t>definitely</a:t>
              </a:r>
              <a:r>
                <a:rPr lang="en-US" altLang="zh-CN" sz="2400" b="1">
                  <a:solidFill>
                    <a:srgbClr val="FF6600"/>
                  </a:solidFill>
                  <a:latin typeface="Comic Sans MS" panose="030F0702030302020204" pitchFamily="66" charset="0"/>
                </a:rPr>
                <a:t> </a:t>
              </a:r>
              <a:r>
                <a:rPr lang="en-US" altLang="zh-CN" sz="2400" b="1">
                  <a:solidFill>
                    <a:srgbClr val="0000FF"/>
                  </a:solidFill>
                  <a:latin typeface="Comic Sans MS" panose="030F0702030302020204" pitchFamily="66" charset="0"/>
                </a:rPr>
                <a:t>do</a:t>
              </a:r>
              <a:endParaRPr lang="zh-CN" altLang="en-US" sz="2400" b="1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45081" name="文本框 45080"/>
            <p:cNvSpPr txBox="1"/>
            <p:nvPr/>
          </p:nvSpPr>
          <p:spPr>
            <a:xfrm>
              <a:off x="520" y="3596"/>
              <a:ext cx="222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Clr>
                  <a:schemeClr val="bg1"/>
                </a:buClr>
              </a:pPr>
              <a:r>
                <a:rPr lang="en-US" altLang="zh-CN" sz="2400" b="1">
                  <a:latin typeface="Comic Sans MS" panose="030F0702030302020204" pitchFamily="66" charset="0"/>
                </a:rPr>
                <a:t>better than that guy.</a:t>
              </a:r>
              <a:endParaRPr lang="zh-CN" altLang="en-US" sz="2400" b="1" dirty="0">
                <a:latin typeface="Comic Sans MS" panose="030F0702030302020204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  <p:bldP spid="45066" grpId="0"/>
      <p:bldP spid="45071" grpId="0"/>
      <p:bldP spid="45074" grpId="0"/>
      <p:bldP spid="45075" grpId="0"/>
      <p:bldP spid="45077" grpId="0"/>
      <p:bldP spid="45078" grpId="0"/>
      <p:bldP spid="450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标题 47105"/>
          <p:cNvSpPr>
            <a:spLocks noGrp="1"/>
          </p:cNvSpPr>
          <p:nvPr>
            <p:ph type="title"/>
          </p:nvPr>
        </p:nvSpPr>
        <p:spPr>
          <a:xfrm>
            <a:off x="468313" y="0"/>
            <a:ext cx="7543800" cy="1219200"/>
          </a:xfrm>
          <a:ln/>
        </p:spPr>
        <p:txBody>
          <a:bodyPr anchor="b"/>
          <a:p>
            <a:r>
              <a:rPr lang="en-US" altLang="zh-CN" sz="3600">
                <a:solidFill>
                  <a:srgbClr val="0000FF"/>
                </a:solidFill>
              </a:rPr>
              <a:t>   Speaking Activity---Pair Work</a:t>
            </a:r>
            <a:endParaRPr lang="en-US" altLang="zh-CN" sz="3600">
              <a:solidFill>
                <a:srgbClr val="0000FF"/>
              </a:solidFill>
            </a:endParaRPr>
          </a:p>
        </p:txBody>
      </p:sp>
      <p:sp>
        <p:nvSpPr>
          <p:cNvPr id="47107" name="文本占位符 47106"/>
          <p:cNvSpPr>
            <a:spLocks noGrp="1"/>
          </p:cNvSpPr>
          <p:nvPr>
            <p:ph type="body" idx="1"/>
          </p:nvPr>
        </p:nvSpPr>
        <p:spPr>
          <a:ln w="15875">
            <a:solidFill>
              <a:srgbClr val="000080"/>
            </a:solidFill>
            <a:prstDash val="sysDot"/>
            <a:miter/>
          </a:ln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latin typeface="Comic Sans MS" panose="030F0702030302020204" pitchFamily="66" charset="0"/>
              </a:rPr>
              <a:t>If I got married after graduation,</a:t>
            </a:r>
            <a:r>
              <a:rPr lang="en-US" altLang="zh-CN" sz="2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solidFill>
                  <a:srgbClr val="FF3300"/>
                </a:solidFill>
                <a:latin typeface="Comic Sans MS" panose="030F0702030302020204" pitchFamily="66" charset="0"/>
              </a:rPr>
              <a:t>I would have at least two children; </a:t>
            </a:r>
            <a:endParaRPr lang="en-US" altLang="zh-CN" sz="2800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2800">
              <a:solidFill>
                <a:srgbClr val="FF33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FF3300"/>
                </a:solidFill>
                <a:latin typeface="Comic Sans MS" panose="030F0702030302020204" pitchFamily="66" charset="0"/>
              </a:rPr>
              <a:t> If I had two children after graduation</a:t>
            </a:r>
            <a:r>
              <a:rPr lang="en-US" altLang="zh-CN" sz="2800">
                <a:solidFill>
                  <a:srgbClr val="FF6600"/>
                </a:solidFill>
                <a:latin typeface="Comic Sans MS" panose="030F0702030302020204" pitchFamily="66" charset="0"/>
              </a:rPr>
              <a:t>,</a:t>
            </a:r>
            <a:r>
              <a:rPr lang="en-US" altLang="zh-CN" sz="2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solidFill>
                  <a:srgbClr val="009900"/>
                </a:solidFill>
                <a:latin typeface="Comic Sans MS" panose="030F0702030302020204" pitchFamily="66" charset="0"/>
              </a:rPr>
              <a:t>I would be very happy.</a:t>
            </a:r>
            <a:endParaRPr lang="en-US" altLang="zh-CN" sz="2800">
              <a:solidFill>
                <a:srgbClr val="0099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2800">
              <a:solidFill>
                <a:srgbClr val="0099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solidFill>
                  <a:srgbClr val="009900"/>
                </a:solidFill>
                <a:latin typeface="Comic Sans MS" panose="030F0702030302020204" pitchFamily="66" charset="0"/>
              </a:rPr>
              <a:t>If I were happy after graduation,</a:t>
            </a:r>
            <a:r>
              <a:rPr lang="en-US" altLang="zh-CN" sz="2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solidFill>
                  <a:schemeClr val="tx2"/>
                </a:solidFill>
                <a:latin typeface="Comic Sans MS" panose="030F0702030302020204" pitchFamily="66" charset="0"/>
              </a:rPr>
              <a:t>I would travel and see the world.</a:t>
            </a:r>
            <a:endParaRPr lang="en-US" altLang="zh-CN" sz="280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280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B54E4B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2800">
                <a:solidFill>
                  <a:schemeClr val="tx2"/>
                </a:solidFill>
                <a:latin typeface="Comic Sans MS" panose="030F0702030302020204" pitchFamily="66" charset="0"/>
              </a:rPr>
              <a:t>If I … </a:t>
            </a:r>
            <a:endParaRPr lang="en-US" altLang="zh-CN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7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charRg st="7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charRg st="7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139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charRg st="139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charRg st="139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209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charRg st="209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charRg st="209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74803" name="Picture 19" descr="6082_201004061158121IgW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48039" y="4005264"/>
            <a:ext cx="2520000" cy="21125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4802" name="Picture 18" descr="1290674993483_xin_103110702084139023814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471" y="1125538"/>
            <a:ext cx="2520000" cy="23338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4788" name="Picture 4" descr="帅大学生卖猪肉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816" y="4040185"/>
            <a:ext cx="2520000" cy="2042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4792" name="Picture 8" descr="PICT039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472" y="4006414"/>
            <a:ext cx="2520000" cy="21102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4793" name="Picture 9" descr="1292D491349360-b0P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1134579"/>
            <a:ext cx="2520000" cy="23157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74795" name="Picture 11" descr="e675832600a98b418b82a1ed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1134579"/>
            <a:ext cx="2520000" cy="23157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4806" name="Text Box 22"/>
          <p:cNvSpPr txBox="1">
            <a:spLocks noChangeArrowheads="1"/>
          </p:cNvSpPr>
          <p:nvPr/>
        </p:nvSpPr>
        <p:spPr bwMode="auto">
          <a:xfrm>
            <a:off x="395288" y="1196975"/>
            <a:ext cx="647700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1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74807" name="Text Box 23"/>
          <p:cNvSpPr txBox="1">
            <a:spLocks noChangeArrowheads="1"/>
          </p:cNvSpPr>
          <p:nvPr/>
        </p:nvSpPr>
        <p:spPr bwMode="auto">
          <a:xfrm>
            <a:off x="3348038" y="1125538"/>
            <a:ext cx="647700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2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74808" name="Text Box 24"/>
          <p:cNvSpPr txBox="1">
            <a:spLocks noChangeArrowheads="1"/>
          </p:cNvSpPr>
          <p:nvPr/>
        </p:nvSpPr>
        <p:spPr bwMode="auto">
          <a:xfrm>
            <a:off x="6300788" y="1125538"/>
            <a:ext cx="647700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3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74810" name="Text Box 26"/>
          <p:cNvSpPr txBox="1">
            <a:spLocks noChangeArrowheads="1"/>
          </p:cNvSpPr>
          <p:nvPr/>
        </p:nvSpPr>
        <p:spPr bwMode="auto">
          <a:xfrm>
            <a:off x="250825" y="5589588"/>
            <a:ext cx="647700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4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74811" name="Text Box 27"/>
          <p:cNvSpPr txBox="1">
            <a:spLocks noChangeArrowheads="1"/>
          </p:cNvSpPr>
          <p:nvPr/>
        </p:nvSpPr>
        <p:spPr bwMode="auto">
          <a:xfrm>
            <a:off x="3276600" y="5661025"/>
            <a:ext cx="647700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74812" name="Text Box 28"/>
          <p:cNvSpPr txBox="1">
            <a:spLocks noChangeArrowheads="1"/>
          </p:cNvSpPr>
          <p:nvPr/>
        </p:nvSpPr>
        <p:spPr bwMode="auto">
          <a:xfrm>
            <a:off x="6227763" y="5661025"/>
            <a:ext cx="576263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blurRad="50800" dist="88900" dir="2700000" algn="tl" rotWithShape="0">
              <a:prstClr val="black">
                <a:alpha val="84000"/>
              </a:prst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Arial" panose="020B0604020202020204" pitchFamily="34" charset="0"/>
              </a:rPr>
              <a:t>6</a:t>
            </a:r>
            <a:endParaRPr lang="en-US" altLang="zh-CN" sz="28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9235" name="文本框 9234"/>
          <p:cNvSpPr txBox="1"/>
          <p:nvPr/>
        </p:nvSpPr>
        <p:spPr>
          <a:xfrm rot="10800000" flipV="1">
            <a:off x="1258888" y="260350"/>
            <a:ext cx="6121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18" charset="0"/>
              </a:rPr>
              <a:t>Game Time</a:t>
            </a:r>
            <a:endParaRPr lang="en-US" altLang="zh-CN" sz="36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58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68560" y="122238"/>
            <a:ext cx="7543800" cy="1295400"/>
          </a:xfrm>
          <a:ln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9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</a:t>
            </a:r>
            <a:r>
              <a:rPr kumimoji="0" lang="en-US" altLang="zh-CN" sz="5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Summary</a:t>
            </a:r>
            <a:endParaRPr kumimoji="0" lang="en-US" altLang="zh-CN" sz="5400" b="1" i="0" u="none" strike="noStrike" kern="1200" cap="none" spc="0" normalizeH="0" baseline="0" noProof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5" name="Rectangle 3"/>
          <p:cNvSpPr>
            <a:spLocks noGrp="1"/>
          </p:cNvSpPr>
          <p:nvPr>
            <p:ph type="body"/>
          </p:nvPr>
        </p:nvSpPr>
        <p:spPr>
          <a:xfrm>
            <a:off x="684213" y="1700213"/>
            <a:ext cx="7559675" cy="4411662"/>
          </a:xfrm>
          <a:ln>
            <a:solidFill>
              <a:srgbClr val="00FF00"/>
            </a:solidFill>
            <a:miter/>
          </a:ln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b="1" i="1">
                <a:solidFill>
                  <a:srgbClr val="0000CC"/>
                </a:solidFill>
              </a:rPr>
              <a:t>1. Listening: </a:t>
            </a:r>
            <a:endParaRPr lang="en-US" altLang="zh-CN" sz="2400" b="1" i="1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/>
              <a:t>    </a:t>
            </a:r>
            <a:r>
              <a:rPr lang="en-US" altLang="zh-CN" sz="2400">
                <a:solidFill>
                  <a:srgbClr val="FF6600"/>
                </a:solidFill>
              </a:rPr>
              <a:t>note-taking while listening</a:t>
            </a:r>
            <a:endParaRPr lang="en-US" altLang="zh-CN" sz="24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4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b="1" i="1">
                <a:solidFill>
                  <a:srgbClr val="0000CC"/>
                </a:solidFill>
              </a:rPr>
              <a:t>2. Speaking: </a:t>
            </a:r>
            <a:endParaRPr lang="en-US" altLang="zh-CN" sz="2400" b="1" i="1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/>
              <a:t>    </a:t>
            </a:r>
            <a:r>
              <a:rPr lang="en-US" altLang="zh-CN" sz="2400">
                <a:solidFill>
                  <a:srgbClr val="FF6600"/>
                </a:solidFill>
              </a:rPr>
              <a:t>future plans in unreal conditions</a:t>
            </a:r>
            <a:endParaRPr lang="en-US" altLang="zh-CN" sz="24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4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b="1" i="1">
                <a:solidFill>
                  <a:srgbClr val="0000CC"/>
                </a:solidFill>
              </a:rPr>
              <a:t>3. Words and phrases: </a:t>
            </a:r>
            <a:endParaRPr lang="en-US" altLang="zh-CN" sz="2400" b="1" i="1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/>
              <a:t>    </a:t>
            </a:r>
            <a:r>
              <a:rPr lang="en-US" altLang="zh-CN" sz="2400">
                <a:solidFill>
                  <a:srgbClr val="FF6600"/>
                </a:solidFill>
              </a:rPr>
              <a:t>go to graduate school, start one</a:t>
            </a:r>
            <a:r>
              <a:rPr lang="en-US" altLang="zh-CN" sz="2400">
                <a:solidFill>
                  <a:srgbClr val="FF6600"/>
                </a:solidFill>
                <a:latin typeface="Verdana" panose="020B0604030504040204" pitchFamily="34" charset="0"/>
              </a:rPr>
              <a:t>’</a:t>
            </a:r>
            <a:r>
              <a:rPr lang="en-US" altLang="zh-CN" sz="2400">
                <a:solidFill>
                  <a:srgbClr val="FF6600"/>
                </a:solidFill>
              </a:rPr>
              <a:t>s business, Ph. D., Senegal, etc.</a:t>
            </a:r>
            <a:endParaRPr lang="en-US" altLang="zh-CN" sz="24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/>
              <a:t>    </a:t>
            </a:r>
            <a:endParaRPr lang="en-US" altLang="zh-C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5" descr="0678c5093189af14e824884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87350"/>
            <a:ext cx="9324975" cy="7245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2"/>
          <p:cNvSpPr txBox="1"/>
          <p:nvPr/>
        </p:nvSpPr>
        <p:spPr>
          <a:xfrm>
            <a:off x="2195513" y="1700213"/>
            <a:ext cx="662463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179388" y="4365625"/>
            <a:ext cx="5329237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l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200" b="1" i="1" kern="1200" cap="none" spc="0" normalizeH="0" baseline="0" noProof="0" dirty="0" smtClean="0">
                <a:solidFill>
                  <a:srgbClr val="FFFF99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Look up at the stars, and keep your feet on the solid ground.</a:t>
            </a:r>
            <a:endParaRPr kumimoji="0" lang="en-US" altLang="zh-CN" sz="3200" b="1" i="1" kern="1200" cap="none" spc="0" normalizeH="0" baseline="0" noProof="0" dirty="0" smtClean="0">
              <a:solidFill>
                <a:srgbClr val="FFFF99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CDESIGNO</Template>
  <TotalTime>0</TotalTime>
  <Words>1442</Words>
  <Application>WPS 演示</Application>
  <PresentationFormat>在屏幕上显示</PresentationFormat>
  <Paragraphs>115</Paragraphs>
  <Slides>9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Verdana</vt:lpstr>
      <vt:lpstr>Calibri</vt:lpstr>
      <vt:lpstr>Times New Roman</vt:lpstr>
      <vt:lpstr>Comic Sans MS</vt:lpstr>
      <vt:lpstr>微软雅黑</vt:lpstr>
      <vt:lpstr>Arial Unicode MS</vt:lpstr>
      <vt:lpstr>Profile</vt:lpstr>
      <vt:lpstr>Network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bisu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Interview </dc:title>
  <dc:creator/>
  <cp:lastModifiedBy>Administrator</cp:lastModifiedBy>
  <cp:revision>161</cp:revision>
  <dcterms:created xsi:type="dcterms:W3CDTF">2011-05-02T12:48:28Z</dcterms:created>
  <dcterms:modified xsi:type="dcterms:W3CDTF">2019-04-03T05:57:09Z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