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37" r:id="rId3"/>
    <p:sldId id="315" r:id="rId4"/>
    <p:sldId id="332" r:id="rId5"/>
    <p:sldId id="313" r:id="rId6"/>
    <p:sldId id="366" r:id="rId7"/>
    <p:sldId id="316" r:id="rId8"/>
    <p:sldId id="318" r:id="rId9"/>
    <p:sldId id="322" r:id="rId10"/>
    <p:sldId id="348" r:id="rId11"/>
    <p:sldId id="368" r:id="rId12"/>
    <p:sldId id="356" r:id="rId13"/>
    <p:sldId id="360" r:id="rId14"/>
    <p:sldId id="362" r:id="rId15"/>
    <p:sldId id="345" r:id="rId16"/>
    <p:sldId id="324" r:id="rId17"/>
    <p:sldId id="364" r:id="rId18"/>
    <p:sldId id="365" r:id="rId19"/>
    <p:sldId id="363" r:id="rId20"/>
    <p:sldId id="359" r:id="rId21"/>
    <p:sldId id="327" r:id="rId22"/>
    <p:sldId id="367" r:id="rId23"/>
  </p:sldIdLst>
  <p:sldSz cx="9144000" cy="6858000" type="screen4x3"/>
  <p:notesSz cx="6736080" cy="9869805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200" b="1" i="0" u="none" kern="1200" baseline="0">
        <a:solidFill>
          <a:srgbClr val="0066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/>
  <p:clrMru>
    <a:srgbClr val="006600"/>
    <a:srgbClr val="008000"/>
    <a:srgbClr val="FFFF99"/>
    <a:srgbClr val="FF6600"/>
    <a:srgbClr val="990099"/>
    <a:srgbClr val="CCFFCC"/>
    <a:srgbClr val="CCFF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911"/>
    <p:restoredTop sz="94417"/>
  </p:normalViewPr>
  <p:slideViewPr>
    <p:cSldViewPr showGuides="1">
      <p:cViewPr>
        <p:scale>
          <a:sx n="75" d="100"/>
          <a:sy n="75" d="100"/>
        </p:scale>
        <p:origin x="-3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2338" name="页眉占位符 14233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b="0" dirty="0"/>
          </a:p>
        </p:txBody>
      </p:sp>
      <p:sp>
        <p:nvSpPr>
          <p:cNvPr id="142339" name="日期占位符 142338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b="0" dirty="0"/>
          </a:p>
        </p:txBody>
      </p:sp>
      <p:sp>
        <p:nvSpPr>
          <p:cNvPr id="142340" name="页脚占位符 142339"/>
          <p:cNvSpPr>
            <a:spLocks noGrp="1"/>
          </p:cNvSpPr>
          <p:nvPr>
            <p:ph type="ftr" sz="quarter" idx="2"/>
          </p:nvPr>
        </p:nvSpPr>
        <p:spPr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b="0" dirty="0"/>
          </a:p>
        </p:txBody>
      </p:sp>
      <p:sp>
        <p:nvSpPr>
          <p:cNvPr id="142341" name="灯片编号占位符 142340"/>
          <p:cNvSpPr>
            <a:spLocks noGrp="1"/>
          </p:cNvSpPr>
          <p:nvPr>
            <p:ph type="sldNum" sz="quarter" idx="3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006600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www.ivsky.com/tupian/ertong_biaoqing_v6662/pic_209422.html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hyperlink" Target="http://www.ivsky.com/tupian/ertong_biaoqing_v6662/pic_209423.html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hyperlink" Target="http://image.baidu.com/i?ct=503316480&amp;z=&amp;tn=baiduimagedetail&amp;word=%D0%B4%D7%D6%B5%C4%CD%BC%C6%AC&amp;in=4698&amp;cl=2&amp;lm=-1&amp;pn=4&amp;rn=1&amp;di=73012038510&amp;ln=2000&amp;fr=ala0&amp;fmq=&amp;ic=0&amp;s=0&amp;se=1&amp;sme=0&amp;tab=&amp;width=&amp;height=&amp;face=0&amp;is=&amp;istype=2" TargetMode="Externa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media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3%201&#20998;29&#31186;&#20462;&#25913;&#21518;.wmv" TargetMode="External"/><Relationship Id="rId4" Type="http://schemas.openxmlformats.org/officeDocument/2006/relationships/video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3%201&#20998;29&#31186;&#20462;&#25913;&#21518;.wmv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hyperlink" Target="http://image.baidu.com/i?ct=503316480&amp;z=&amp;tn=baiduimagedetail&amp;word=%D0%B4%D7%D6%B5%C4%CD%BC%C6%AC&amp;in=4698&amp;cl=2&amp;lm=-1&amp;pn=4&amp;rn=1&amp;di=73012038510&amp;ln=2000&amp;fr=ala0&amp;fmq=&amp;ic=0&amp;s=0&amp;se=1&amp;sme=0&amp;tab=&amp;width=&amp;height=&amp;face=0&amp;is=&amp;istype=2" TargetMode="Externa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hyperlink" Target="http://www.ivsky.com/tupian/daxue_xiaoyuan_xuesheng_shenghuo_v8779/pic_257588.html" TargetMode="External"/><Relationship Id="rId7" Type="http://schemas.openxmlformats.org/officeDocument/2006/relationships/image" Target="../media/image13.jpeg"/><Relationship Id="rId6" Type="http://schemas.openxmlformats.org/officeDocument/2006/relationships/image" Target="../media/image20.jpeg"/><Relationship Id="rId5" Type="http://schemas.openxmlformats.org/officeDocument/2006/relationships/hyperlink" Target="http://www.ivsky.com/tupian/zhichang_tuandui_xingxiang_v4819/pic_147925.html" TargetMode="External"/><Relationship Id="rId4" Type="http://schemas.openxmlformats.org/officeDocument/2006/relationships/image" Target="../media/image19.pn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7.xml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image" Target="../media/image24.jpeg"/><Relationship Id="rId7" Type="http://schemas.openxmlformats.org/officeDocument/2006/relationships/hyperlink" Target="http://www.ivsky.com/tupian/jianshen_nvzi_v1246/pic_32122.html" TargetMode="External"/><Relationship Id="rId6" Type="http://schemas.openxmlformats.org/officeDocument/2006/relationships/image" Target="../media/image23.jpeg"/><Relationship Id="rId5" Type="http://schemas.openxmlformats.org/officeDocument/2006/relationships/hyperlink" Target="http://www.ivsky.com/tupian/chushi_xingxiang_zaoxing_v8973/pic_261352.html" TargetMode="External"/><Relationship Id="rId4" Type="http://schemas.openxmlformats.org/officeDocument/2006/relationships/image" Target="../media/image22.jpeg"/><Relationship Id="rId3" Type="http://schemas.openxmlformats.org/officeDocument/2006/relationships/hyperlink" Target="http://www.ivsky.com/tupian/huazhuangpin_guanggao_v2057/pic_54849.html" TargetMode="External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7.xml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image" Target="../media/image24.jpeg"/><Relationship Id="rId7" Type="http://schemas.openxmlformats.org/officeDocument/2006/relationships/hyperlink" Target="http://www.ivsky.com/tupian/jianshen_nvzi_v1246/pic_32122.html" TargetMode="External"/><Relationship Id="rId6" Type="http://schemas.openxmlformats.org/officeDocument/2006/relationships/image" Target="../media/image23.jpeg"/><Relationship Id="rId5" Type="http://schemas.openxmlformats.org/officeDocument/2006/relationships/hyperlink" Target="http://www.ivsky.com/tupian/chushi_xingxiang_zaoxing_v8973/pic_261352.html" TargetMode="External"/><Relationship Id="rId4" Type="http://schemas.openxmlformats.org/officeDocument/2006/relationships/image" Target="../media/image22.jpeg"/><Relationship Id="rId3" Type="http://schemas.openxmlformats.org/officeDocument/2006/relationships/hyperlink" Target="http://www.ivsky.com/tupian/huazhuangpin_guanggao_v2057/pic_54849.html" TargetMode="External"/><Relationship Id="rId2" Type="http://schemas.openxmlformats.org/officeDocument/2006/relationships/image" Target="../media/image3.jpeg"/><Relationship Id="rId10" Type="http://schemas.openxmlformats.org/officeDocument/2006/relationships/slideLayout" Target="../slideLayouts/slideLayout7.xml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jpeg"/><Relationship Id="rId6" Type="http://schemas.openxmlformats.org/officeDocument/2006/relationships/image" Target="../media/image10.jpeg"/><Relationship Id="rId5" Type="http://schemas.openxmlformats.org/officeDocument/2006/relationships/image" Target="../media/image8.GIF"/><Relationship Id="rId4" Type="http://schemas.openxmlformats.org/officeDocument/2006/relationships/hyperlink" Target="http://image.baidu.com/i?ct=503316480&amp;z=&amp;tn=baiduimagedetail&amp;word=qq%B1%ED%C7%E9+%CE%CA%BA%C5&amp;in=21777&amp;cl=2&amp;lm=-1&amp;pn=0&amp;rn=1&amp;di=5887469886&amp;ln=1131&amp;fr=ala0&amp;fmq=&amp;ic=0&amp;s=0&amp;se=1&amp;sme=0&amp;tab=&amp;width=&amp;height=&amp;face=0&amp;is=&amp;istype=2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7.jpeg"/><Relationship Id="rId6" Type="http://schemas.openxmlformats.org/officeDocument/2006/relationships/hyperlink" Target="http://www.ivsky.com/tupian/zhichang_qianbei_xinyuan_v4807/pic_147329.html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26.GIF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GIF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9.jpeg"/><Relationship Id="rId4" Type="http://schemas.openxmlformats.org/officeDocument/2006/relationships/hyperlink" Target="http://www.ivsky.com/tupian/xiaoyuan_xuesheng_taolunwenti_v8778/pic_257579.html" TargetMode="External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www.ivsky.com/tupian/wuren_dianyingyuan_v2421/pic_66429.html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media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&#30005;&#24433;&#20462;&#25913;&#21518;.wmv" TargetMode="External"/><Relationship Id="rId4" Type="http://schemas.openxmlformats.org/officeDocument/2006/relationships/video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&#30005;&#24433;&#20462;&#25913;&#21518;.wmv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GIF"/><Relationship Id="rId4" Type="http://schemas.openxmlformats.org/officeDocument/2006/relationships/hyperlink" Target="http://image.baidu.com/i?ct=503316480&amp;z=&amp;tn=baiduimagedetail&amp;word=qq%B1%ED%C7%E9+%CE%CA%BA%C5&amp;in=21777&amp;cl=2&amp;lm=-1&amp;pn=0&amp;rn=1&amp;di=5887469886&amp;ln=1131&amp;fr=ala0&amp;fmq=&amp;ic=0&amp;s=0&amp;se=1&amp;sme=0&amp;tab=&amp;width=&amp;height=&amp;face=0&amp;is=&amp;istype=2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6" Type="http://schemas.openxmlformats.org/officeDocument/2006/relationships/hyperlink" Target="http://www.ivsky.com/tupian/ertong_biaoqing_v6662/pic_209426.html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media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3%201&#20998;29&#31186;&#20462;&#25913;&#21518;.wmv" TargetMode="External"/><Relationship Id="rId4" Type="http://schemas.openxmlformats.org/officeDocument/2006/relationships/video" Target="file:///F:\&#35270;&#21548;&#35828;&#32452;&#36187;&#39064;6\&#26032;&#19990;&#32426;&#22823;&#23398;&#33521;&#35821;&#35270;&#21548;&#35828;&#25945;&#31243;%20%20Book%204%20Unit%204%20The%20World%20of%20Work\2011&#20840;&#22269;&#36187;\&#19978;&#28023;&#27604;&#36187;\3%201&#20998;29&#31186;&#20462;&#25913;&#21518;.wmv" TargetMode="Externa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image.baidu.com/i?ct=503316480&amp;z=&amp;tn=baiduimagedetail&amp;word=%D6%B0%B3%A1%CD%BC%C6%AC&amp;in=21154&amp;cl=2&amp;lm=-1&amp;pn=103&amp;rn=1&amp;di=54439005795&amp;ln=2000&amp;fr=ala0&amp;fmq=&amp;ic=&amp;s=&amp;se=&amp;sme=0&amp;tab=&amp;width=&amp;height=&amp;face=&amp;is=&amp;istype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1860" name="矩形 121859"/>
          <p:cNvSpPr>
            <a:spLocks noTextEdit="1"/>
          </p:cNvSpPr>
          <p:nvPr/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p>
            <a:pPr algn="ctr"/>
            <a:r>
              <a:rPr lang="zh-CN" altLang="en-US" sz="4400" b="0">
                <a:ln w="25400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>
                    <a:alpha val="85001"/>
                  </a:srgbClr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The World of Work</a:t>
            </a:r>
            <a:endParaRPr lang="zh-CN" altLang="en-US" sz="4400" b="0"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>
                  <a:alpha val="85001"/>
                </a:srgbClr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1861" name="矩形 121860"/>
          <p:cNvSpPr/>
          <p:nvPr/>
        </p:nvSpPr>
        <p:spPr>
          <a:xfrm>
            <a:off x="6861175" y="17526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i="1" dirty="0">
                <a:latin typeface="Times New Roman" panose="02020603050405020304" pitchFamily="18" charset="0"/>
              </a:rPr>
              <a:t>视听说组</a:t>
            </a:r>
            <a:endParaRPr lang="zh-CN" altLang="en-US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CC"/>
            </a:gs>
            <a:gs pos="50000">
              <a:srgbClr val="FFFFFF"/>
            </a:gs>
            <a:gs pos="100000">
              <a:srgbClr val="CCFF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89442" name="矩形 189441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89443" name="直接连接符 189442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9444" name="图片 189443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9445" name="图片 189444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6" name="矩形 189445"/>
          <p:cNvSpPr/>
          <p:nvPr/>
        </p:nvSpPr>
        <p:spPr>
          <a:xfrm>
            <a:off x="1066800" y="914400"/>
            <a:ext cx="4343400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Flexibility, independence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              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              Customer needs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Sales person of the month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3600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sp>
        <p:nvSpPr>
          <p:cNvPr id="189447" name="矩形 189446"/>
          <p:cNvSpPr/>
          <p:nvPr/>
        </p:nvSpPr>
        <p:spPr>
          <a:xfrm>
            <a:off x="2209800" y="914400"/>
            <a:ext cx="1866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i="1" dirty="0">
                <a:solidFill>
                  <a:srgbClr val="FF3300"/>
                </a:solidFill>
                <a:latin typeface="Arial" panose="020B0604020202020204" pitchFamily="34" charset="0"/>
              </a:rPr>
              <a:t>Recollect</a:t>
            </a:r>
            <a:r>
              <a:rPr lang="en-US" altLang="zh-CN" sz="2800" i="1" dirty="0">
                <a:solidFill>
                  <a:srgbClr val="800080"/>
                </a:solidFill>
                <a:latin typeface="Arial" panose="020B0604020202020204" pitchFamily="34" charset="0"/>
              </a:rPr>
              <a:t> </a:t>
            </a:r>
            <a:endParaRPr lang="en-US" altLang="zh-CN" sz="2800" i="1" dirty="0">
              <a:solidFill>
                <a:srgbClr val="800080"/>
              </a:solidFill>
              <a:latin typeface="Arial" panose="020B0604020202020204" pitchFamily="34" charset="0"/>
            </a:endParaRPr>
          </a:p>
        </p:txBody>
      </p:sp>
      <p:sp>
        <p:nvSpPr>
          <p:cNvPr id="189453" name="矩形 189452"/>
          <p:cNvSpPr/>
          <p:nvPr/>
        </p:nvSpPr>
        <p:spPr>
          <a:xfrm>
            <a:off x="685800" y="4648200"/>
            <a:ext cx="8686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i="1" dirty="0">
                <a:solidFill>
                  <a:srgbClr val="FF33CC"/>
                </a:solidFill>
                <a:latin typeface="Arial" panose="020B0604020202020204" pitchFamily="34" charset="0"/>
              </a:rPr>
              <a:t>This is what Ms. Li/ Claudia mentioned.</a:t>
            </a:r>
            <a:endParaRPr lang="en-US" altLang="zh-CN" i="1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en-US" altLang="zh-CN" i="1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r>
              <a:rPr lang="en-US" altLang="zh-CN" i="1" dirty="0">
                <a:solidFill>
                  <a:srgbClr val="FF33CC"/>
                </a:solidFill>
                <a:latin typeface="Arial" panose="020B0604020202020204" pitchFamily="34" charset="0"/>
              </a:rPr>
              <a:t>When she was talking about…, she said…</a:t>
            </a:r>
            <a:endParaRPr lang="en-US" altLang="zh-CN" i="1" dirty="0">
              <a:solidFill>
                <a:srgbClr val="FF33CC"/>
              </a:solidFill>
              <a:latin typeface="Arial" panose="020B0604020202020204" pitchFamily="34" charset="0"/>
            </a:endParaRPr>
          </a:p>
        </p:txBody>
      </p:sp>
      <p:pic>
        <p:nvPicPr>
          <p:cNvPr id="189455" name="图片 189454" descr="儿童表情图片_1636x2180&#13;&#10;点击浏览下一张：儿童表情图片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990600"/>
            <a:ext cx="2852738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CCFF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66914" name="矩形 166913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66915" name="直接连接符 166914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66916" name="图片 166915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6920" name="图片 166919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24" name="矩形 166923"/>
          <p:cNvSpPr/>
          <p:nvPr/>
        </p:nvSpPr>
        <p:spPr>
          <a:xfrm>
            <a:off x="685800" y="1981200"/>
            <a:ext cx="4343400" cy="429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24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Flexibility, independence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              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              Customer needs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Sales person of the month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3600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sp>
        <p:nvSpPr>
          <p:cNvPr id="166925" name="矩形 166924"/>
          <p:cNvSpPr/>
          <p:nvPr/>
        </p:nvSpPr>
        <p:spPr>
          <a:xfrm>
            <a:off x="3810000" y="1524000"/>
            <a:ext cx="1866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i="1" dirty="0">
                <a:solidFill>
                  <a:srgbClr val="FF3300"/>
                </a:solidFill>
                <a:latin typeface="Arial" panose="020B0604020202020204" pitchFamily="34" charset="0"/>
              </a:rPr>
              <a:t>Recollect</a:t>
            </a:r>
            <a:r>
              <a:rPr lang="en-US" altLang="zh-CN" sz="2800" i="1" dirty="0">
                <a:solidFill>
                  <a:srgbClr val="800080"/>
                </a:solidFill>
                <a:latin typeface="Arial" panose="020B0604020202020204" pitchFamily="34" charset="0"/>
              </a:rPr>
              <a:t> </a:t>
            </a:r>
            <a:endParaRPr lang="en-US" altLang="zh-CN" sz="2800" i="1" dirty="0">
              <a:solidFill>
                <a:srgbClr val="800080"/>
              </a:solidFill>
              <a:latin typeface="Arial" panose="020B0604020202020204" pitchFamily="34" charset="0"/>
            </a:endParaRPr>
          </a:p>
        </p:txBody>
      </p:sp>
      <p:sp>
        <p:nvSpPr>
          <p:cNvPr id="166926" name="矩形 166925"/>
          <p:cNvSpPr/>
          <p:nvPr/>
        </p:nvSpPr>
        <p:spPr>
          <a:xfrm>
            <a:off x="5029200" y="1828800"/>
            <a:ext cx="4343400" cy="447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en-US" altLang="zh-CN" sz="36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a.</a:t>
            </a:r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 Claudia’s performance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FF99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b.</a:t>
            </a:r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Job requirements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FF9900"/>
              </a:solidFill>
              <a:latin typeface="Arial" panose="020B0604020202020204" pitchFamily="34" charset="0"/>
            </a:endParaRPr>
          </a:p>
          <a:p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c.</a:t>
            </a:r>
            <a:r>
              <a:rPr lang="en-US" altLang="zh-CN" sz="2400" i="1" dirty="0">
                <a:solidFill>
                  <a:srgbClr val="003300"/>
                </a:solidFill>
                <a:latin typeface="Arial" panose="020B0604020202020204" pitchFamily="34" charset="0"/>
              </a:rPr>
              <a:t> What Claudia is good at</a:t>
            </a:r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3600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sp>
        <p:nvSpPr>
          <p:cNvPr id="166927" name="直接连接符 166926"/>
          <p:cNvSpPr/>
          <p:nvPr/>
        </p:nvSpPr>
        <p:spPr>
          <a:xfrm>
            <a:off x="4419600" y="3048000"/>
            <a:ext cx="685800" cy="91440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29" name="直接连接符 166928"/>
          <p:cNvSpPr/>
          <p:nvPr/>
        </p:nvSpPr>
        <p:spPr>
          <a:xfrm>
            <a:off x="4495800" y="4114800"/>
            <a:ext cx="685800" cy="99060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6930" name="直接连接符 166929"/>
          <p:cNvSpPr/>
          <p:nvPr/>
        </p:nvSpPr>
        <p:spPr>
          <a:xfrm flipV="1">
            <a:off x="4495800" y="3124200"/>
            <a:ext cx="609600" cy="190500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66937" name="图片 166936" descr="儿童表情图片_1636x2180&#13;&#10;点击浏览下一张：儿童表情图片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4200" y="381000"/>
            <a:ext cx="2001838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6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6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66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66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2034" name="矩形 172033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2035" name="直接连接符 172034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2036" name="图片 172035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37" name="矩形 172036"/>
          <p:cNvSpPr/>
          <p:nvPr/>
        </p:nvSpPr>
        <p:spPr>
          <a:xfrm>
            <a:off x="2286000" y="1066800"/>
            <a:ext cx="7620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       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Fill in the blanks</a:t>
            </a:r>
            <a:endParaRPr lang="en-US" altLang="zh-CN" i="1" dirty="0">
              <a:solidFill>
                <a:srgbClr val="FF66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AutoNum type="arabicPeriod"/>
            </a:pPr>
            <a:endParaRPr lang="en-US" altLang="zh-CN" sz="28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</p:txBody>
      </p:sp>
      <p:sp>
        <p:nvSpPr>
          <p:cNvPr id="172038" name="矩形 172037"/>
          <p:cNvSpPr/>
          <p:nvPr/>
        </p:nvSpPr>
        <p:spPr>
          <a:xfrm>
            <a:off x="914400" y="1676400"/>
            <a:ext cx="7620000" cy="4535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  </a:t>
            </a:r>
            <a:endParaRPr lang="en-US" altLang="zh-CN" sz="28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AutoNum type="arabicPeriod"/>
            </a:pPr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</a:rPr>
              <a:t>The job requires flexibility, independence, and most importantly, a                              with customers.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2. I’ve trained people how to use a similar software product for                                  at my current job…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3. I’ve been with my present company for three years and in my                             since last year.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4. I’m also taking                              right now in marketing.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</p:txBody>
      </p:sp>
      <p:sp>
        <p:nvSpPr>
          <p:cNvPr id="172039" name="直接连接符 172038"/>
          <p:cNvSpPr/>
          <p:nvPr/>
        </p:nvSpPr>
        <p:spPr>
          <a:xfrm>
            <a:off x="2895600" y="3962400"/>
            <a:ext cx="25146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2040" name="直接连接符 172039"/>
          <p:cNvSpPr/>
          <p:nvPr/>
        </p:nvSpPr>
        <p:spPr>
          <a:xfrm>
            <a:off x="2590800" y="5105400"/>
            <a:ext cx="22098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2041" name="直接连接符 172040"/>
          <p:cNvSpPr/>
          <p:nvPr/>
        </p:nvSpPr>
        <p:spPr>
          <a:xfrm flipV="1">
            <a:off x="3276600" y="5867400"/>
            <a:ext cx="22860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2045" name="图片 172044" descr="pic6006_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47" name="直接连接符 172046"/>
          <p:cNvSpPr/>
          <p:nvPr/>
        </p:nvSpPr>
        <p:spPr>
          <a:xfrm>
            <a:off x="3276600" y="2895600"/>
            <a:ext cx="22098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2049" name="图片 172048" descr="u=417824913,3626450797&amp;fm=0&amp;gp=0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7000" y="228600"/>
            <a:ext cx="251460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50000">
              <a:schemeClr val="bg1"/>
            </a:gs>
            <a:gs pos="100000">
              <a:srgbClr val="CCE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74082" name="矩形 174081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4083" name="直接连接符 174082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4084" name="图片 174083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5" name="图片 174084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87" name="3 1分29秒修改后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05000" y="1600200"/>
            <a:ext cx="5867400" cy="435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99" fill="hold"/>
                                        <p:tgtEl>
                                          <p:spTgt spid="174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408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08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22" name="矩形 133121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33123" name="直接连接符 133122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3124" name="图片 133123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7" name="矩形 133126"/>
          <p:cNvSpPr/>
          <p:nvPr/>
        </p:nvSpPr>
        <p:spPr>
          <a:xfrm>
            <a:off x="2209800" y="1066800"/>
            <a:ext cx="76200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400" dirty="0">
                <a:solidFill>
                  <a:srgbClr val="FF66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        </a:t>
            </a:r>
            <a:r>
              <a:rPr lang="en-US" altLang="zh-CN" i="1" dirty="0">
                <a:solidFill>
                  <a:srgbClr val="FF66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Fill in the blanks</a:t>
            </a:r>
            <a:endParaRPr lang="en-US" altLang="zh-CN" i="1" dirty="0">
              <a:solidFill>
                <a:srgbClr val="FF66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AutoNum type="arabicPeriod"/>
            </a:pPr>
            <a:endParaRPr lang="en-US" altLang="zh-CN" sz="28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</p:txBody>
      </p:sp>
      <p:sp>
        <p:nvSpPr>
          <p:cNvPr id="133128" name="矩形 133127"/>
          <p:cNvSpPr/>
          <p:nvPr/>
        </p:nvSpPr>
        <p:spPr>
          <a:xfrm>
            <a:off x="914400" y="1676400"/>
            <a:ext cx="7620000" cy="4535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r>
              <a:rPr lang="en-US" altLang="zh-CN" sz="28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  </a:t>
            </a:r>
            <a:endParaRPr lang="en-US" altLang="zh-CN" sz="28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AutoNum type="arabicPeriod"/>
            </a:pPr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</a:rPr>
              <a:t>The job requires flexibility, independence, and most importantly, a                              with customers.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2. I’ve trained people how to use a similar software product for                                  at my current job…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3. I’ve been with my present company for three years and in my                             since last year.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>
              <a:buChar char="•"/>
            </a:pP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  <a:p>
            <a:pPr marL="342900" indent="-342900"/>
            <a:r>
              <a:rPr lang="en-US" altLang="zh-CN" sz="2400" dirty="0">
                <a:solidFill>
                  <a:srgbClr val="003300"/>
                </a:solidFill>
                <a:latin typeface="Times New Roman" panose="02020603050405020304" pitchFamily="18" charset="0"/>
                <a:ea typeface="PMingLiU" panose="02020300000000000000" pitchFamily="18" charset="-120"/>
              </a:rPr>
              <a:t>4. I’m also taking                              right now in marketing.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PMingLiU" panose="02020300000000000000" pitchFamily="18" charset="-120"/>
            </a:endParaRPr>
          </a:p>
        </p:txBody>
      </p:sp>
      <p:sp>
        <p:nvSpPr>
          <p:cNvPr id="133130" name="直接连接符 133129"/>
          <p:cNvSpPr/>
          <p:nvPr/>
        </p:nvSpPr>
        <p:spPr>
          <a:xfrm>
            <a:off x="2895600" y="3962400"/>
            <a:ext cx="25146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1" name="直接连接符 133130"/>
          <p:cNvSpPr/>
          <p:nvPr/>
        </p:nvSpPr>
        <p:spPr>
          <a:xfrm>
            <a:off x="2590800" y="5105400"/>
            <a:ext cx="22098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2" name="直接连接符 133131"/>
          <p:cNvSpPr/>
          <p:nvPr/>
        </p:nvSpPr>
        <p:spPr>
          <a:xfrm flipV="1">
            <a:off x="3276600" y="5867400"/>
            <a:ext cx="22860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34" name="矩形 133133"/>
          <p:cNvSpPr/>
          <p:nvPr/>
        </p:nvSpPr>
        <p:spPr>
          <a:xfrm>
            <a:off x="2895600" y="3505200"/>
            <a:ext cx="2392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the past two years</a:t>
            </a:r>
            <a:endParaRPr lang="en-US" altLang="zh-CN" sz="2400" b="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35" name="矩形 133134"/>
          <p:cNvSpPr/>
          <p:nvPr/>
        </p:nvSpPr>
        <p:spPr>
          <a:xfrm>
            <a:off x="2667000" y="4648200"/>
            <a:ext cx="21383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present position</a:t>
            </a:r>
            <a:endParaRPr lang="en-US" altLang="zh-CN" sz="2400" b="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36" name="矩形 133135"/>
          <p:cNvSpPr/>
          <p:nvPr/>
        </p:nvSpPr>
        <p:spPr>
          <a:xfrm>
            <a:off x="3276600" y="5410200"/>
            <a:ext cx="2292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graduate courses</a:t>
            </a:r>
            <a:endParaRPr lang="en-US" altLang="zh-CN" sz="2400" b="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37" name="图片 133136" descr="pic6006_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9" name="直接连接符 133138"/>
          <p:cNvSpPr/>
          <p:nvPr/>
        </p:nvSpPr>
        <p:spPr>
          <a:xfrm>
            <a:off x="3276600" y="2895600"/>
            <a:ext cx="2209800" cy="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140" name="矩形 133139"/>
          <p:cNvSpPr/>
          <p:nvPr/>
        </p:nvSpPr>
        <p:spPr>
          <a:xfrm>
            <a:off x="3200400" y="2438400"/>
            <a:ext cx="2224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pleasant manner</a:t>
            </a:r>
            <a:endParaRPr lang="en-US" altLang="zh-CN" sz="2400" b="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41" name="图片 133140" descr="u=417824913,3626450797&amp;fm=0&amp;gp=0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0" y="228600"/>
            <a:ext cx="2209800" cy="174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3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5" grpId="0"/>
      <p:bldP spid="133136" grpId="0"/>
      <p:bldP spid="1331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矩形 98305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98308" name="直接连接符 98307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8309" name="图片 98308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19" name="图片 98318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20" name="图片 98319" descr="新图像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762000"/>
            <a:ext cx="2514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24" name="图片 98323" descr="职场团队形象图片_2180x2180&#13;&#10;点击浏览下一张：职场团队形象图片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1600200"/>
            <a:ext cx="25908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25" name="矩形 98324"/>
          <p:cNvSpPr/>
          <p:nvPr/>
        </p:nvSpPr>
        <p:spPr>
          <a:xfrm>
            <a:off x="381000" y="5791200"/>
            <a:ext cx="27876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Tell me a little bit…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26" name="矩形 98325"/>
          <p:cNvSpPr/>
          <p:nvPr/>
        </p:nvSpPr>
        <p:spPr>
          <a:xfrm>
            <a:off x="152400" y="6172200"/>
            <a:ext cx="3657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Looking for someone…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27" name="矩形 98326"/>
          <p:cNvSpPr/>
          <p:nvPr/>
        </p:nvSpPr>
        <p:spPr>
          <a:xfrm>
            <a:off x="3124200" y="5486400"/>
            <a:ext cx="3411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In my present position…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328" name="矩形 98327"/>
          <p:cNvSpPr/>
          <p:nvPr/>
        </p:nvSpPr>
        <p:spPr>
          <a:xfrm>
            <a:off x="6096000" y="4114800"/>
            <a:ext cx="329247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Thanks for coming in…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We’ll be in touch.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8337" name="图片 98336" descr="pic1176_s[1]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914400"/>
            <a:ext cx="2133600" cy="53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38" name="矩形 98337"/>
          <p:cNvSpPr/>
          <p:nvPr/>
        </p:nvSpPr>
        <p:spPr>
          <a:xfrm>
            <a:off x="381000" y="914400"/>
            <a:ext cx="2181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After you watch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8341" name="图片 98340" descr="大学校园学生生活图片_2094x1486&#13;&#10;点击浏览下一张：大学校园学生生活图片">
            <a:hlinkClick r:id="rId8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0" y="1219200"/>
            <a:ext cx="3048000" cy="3700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2" name="矩形 98341"/>
          <p:cNvSpPr/>
          <p:nvPr/>
        </p:nvSpPr>
        <p:spPr>
          <a:xfrm>
            <a:off x="3124200" y="5105400"/>
            <a:ext cx="41481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I’ve been with this company…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9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9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98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8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983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9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5" grpId="0"/>
      <p:bldP spid="98326" grpId="0"/>
      <p:bldP spid="98327" grpId="0"/>
      <p:bldP spid="98328" grpId="0"/>
      <p:bldP spid="98342" grpId="0"/>
      <p:bldP spid="9834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矩形 178177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8179" name="直接连接符 178178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8180" name="图片 178179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81" name="矩形 178180"/>
          <p:cNvSpPr/>
          <p:nvPr/>
        </p:nvSpPr>
        <p:spPr>
          <a:xfrm>
            <a:off x="4648200" y="9906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rgbClr val="003300"/>
                </a:solidFill>
                <a:latin typeface="Comic Sans MS" panose="030F0702030302020204" pitchFamily="66" charset="0"/>
              </a:rPr>
              <a:t>Mock interview</a:t>
            </a:r>
            <a:endParaRPr lang="en-US" altLang="zh-CN" sz="2400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8182" name="燕尾形 178181"/>
          <p:cNvSpPr/>
          <p:nvPr/>
        </p:nvSpPr>
        <p:spPr>
          <a:xfrm>
            <a:off x="2971800" y="1066800"/>
            <a:ext cx="1371600" cy="304800"/>
          </a:xfrm>
          <a:prstGeom prst="chevron">
            <a:avLst>
              <a:gd name="adj" fmla="val 112500"/>
            </a:avLst>
          </a:pr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78183" name="图片 178182" descr="化妆品广告设计图片_1920x1200&#13;&#10;点击浏览下一张：化妆品广告设计图片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752600"/>
            <a:ext cx="2133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8184" name="图片 178183" descr="厨师形象造型图片_1453x2180&#13;&#10;点击浏览下一张：厨师形象造型图片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9000" y="1905000"/>
            <a:ext cx="23622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8185" name="图片 178184" descr="健身女子图片_1600x1200&#13;&#10;点击浏览下一张：健身女子图片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600" y="3048000"/>
            <a:ext cx="30480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86" name="矩形 178185"/>
          <p:cNvSpPr/>
          <p:nvPr/>
        </p:nvSpPr>
        <p:spPr>
          <a:xfrm>
            <a:off x="533400" y="3886200"/>
            <a:ext cx="3200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Advertising designer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7" name="矩形 178186"/>
          <p:cNvSpPr/>
          <p:nvPr/>
        </p:nvSpPr>
        <p:spPr>
          <a:xfrm>
            <a:off x="4191000" y="51816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Cook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8" name="矩形 178187"/>
          <p:cNvSpPr/>
          <p:nvPr/>
        </p:nvSpPr>
        <p:spPr>
          <a:xfrm>
            <a:off x="6248400" y="5867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Fitness instructor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8189" name="图片 178188" descr="pic6006_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8190" name="矩形 178189"/>
          <p:cNvSpPr/>
          <p:nvPr/>
        </p:nvSpPr>
        <p:spPr>
          <a:xfrm>
            <a:off x="1143000" y="990600"/>
            <a:ext cx="2514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rgbClr val="003300"/>
                </a:solidFill>
                <a:latin typeface="Comic Sans MS" panose="030F0702030302020204" pitchFamily="66" charset="0"/>
              </a:rPr>
              <a:t>Speaking</a:t>
            </a:r>
            <a:endParaRPr lang="en-US" altLang="zh-CN" sz="2400" i="1" dirty="0">
              <a:solidFill>
                <a:srgbClr val="00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81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81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81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/>
      <p:bldP spid="178186" grpId="0"/>
      <p:bldP spid="178187" grpId="0"/>
      <p:bldP spid="178188" grpId="0"/>
      <p:bldP spid="1781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2" name="矩形 179201"/>
          <p:cNvSpPr/>
          <p:nvPr/>
        </p:nvSpPr>
        <p:spPr>
          <a:xfrm>
            <a:off x="3200400" y="2667000"/>
            <a:ext cx="4835525" cy="1616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Knowing a little of nutriology( </a:t>
            </a:r>
            <a:r>
              <a:rPr lang="zh-CN" altLang="en-US" sz="2000" i="1" dirty="0">
                <a:solidFill>
                  <a:schemeClr val="tx1"/>
                </a:solidFill>
                <a:latin typeface="Arial" panose="020B0604020202020204" pitchFamily="34" charset="0"/>
              </a:rPr>
              <a:t>营养学</a:t>
            </a:r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Good at cooking seafood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8 working-hours a day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3 years’ work experience in star hotels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9203" name="直接连接符 179202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9204" name="图片 179203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9205" name="图片 179204" descr="化妆品广告设计图片_1920x1200&#13;&#10;点击浏览下一张：化妆品广告设计图片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990600"/>
            <a:ext cx="1371600" cy="1109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9206" name="图片 179205" descr="厨师形象造型图片_1453x2180&#13;&#10;点击浏览下一张：厨师形象造型图片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2590800"/>
            <a:ext cx="14859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9207" name="图片 179206" descr="健身女子图片_1600x1200&#13;&#10;点击浏览下一张：健身女子图片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00" y="4648200"/>
            <a:ext cx="1600200" cy="153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9208" name="图片 179207" descr="pic6006_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9209" name="矩形 179208"/>
          <p:cNvSpPr/>
          <p:nvPr/>
        </p:nvSpPr>
        <p:spPr>
          <a:xfrm>
            <a:off x="2971800" y="3048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9210" name="矩形 179209"/>
          <p:cNvSpPr/>
          <p:nvPr/>
        </p:nvSpPr>
        <p:spPr>
          <a:xfrm>
            <a:off x="3200400" y="4800600"/>
            <a:ext cx="3725863" cy="16160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20 working-hours a week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Mainly instructing Yoga(</a:t>
            </a:r>
            <a:r>
              <a:rPr lang="zh-CN" altLang="en-US" sz="2000" i="1" dirty="0">
                <a:solidFill>
                  <a:schemeClr val="tx1"/>
                </a:solidFill>
                <a:latin typeface="Arial" panose="020B0604020202020204" pitchFamily="34" charset="0"/>
              </a:rPr>
              <a:t>瑜伽</a:t>
            </a:r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A little Latin dance(</a:t>
            </a:r>
            <a:r>
              <a:rPr lang="zh-CN" altLang="en-US" sz="2000" i="1" dirty="0">
                <a:solidFill>
                  <a:schemeClr val="tx1"/>
                </a:solidFill>
                <a:latin typeface="Arial" panose="020B0604020202020204" pitchFamily="34" charset="0"/>
              </a:rPr>
              <a:t>拉丁舞</a:t>
            </a:r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) 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Discussing pay personally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9211" name="矩形 179210"/>
          <p:cNvSpPr/>
          <p:nvPr/>
        </p:nvSpPr>
        <p:spPr>
          <a:xfrm>
            <a:off x="3200400" y="914400"/>
            <a:ext cx="383540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Good computer skills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Good visual design(</a:t>
            </a:r>
            <a:r>
              <a:rPr lang="zh-CN" altLang="en-US" sz="2000" i="1" dirty="0">
                <a:solidFill>
                  <a:schemeClr val="tx1"/>
                </a:solidFill>
                <a:latin typeface="Arial" panose="020B0604020202020204" pitchFamily="34" charset="0"/>
              </a:rPr>
              <a:t>视觉设计</a:t>
            </a:r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)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Over 2 years’ work experience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000" i="1" dirty="0">
                <a:solidFill>
                  <a:schemeClr val="tx1"/>
                </a:solidFill>
                <a:latin typeface="Arial" panose="020B0604020202020204" pitchFamily="34" charset="0"/>
              </a:rPr>
              <a:t>Professional qualification</a:t>
            </a:r>
            <a:endParaRPr lang="en-US" altLang="zh-CN" sz="20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9212" name="矩形 179211"/>
          <p:cNvSpPr/>
          <p:nvPr/>
        </p:nvSpPr>
        <p:spPr>
          <a:xfrm>
            <a:off x="533400" y="2133600"/>
            <a:ext cx="2227263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i="1" dirty="0">
                <a:solidFill>
                  <a:schemeClr val="tx1"/>
                </a:solidFill>
                <a:latin typeface="Arial" panose="020B0604020202020204" pitchFamily="34" charset="0"/>
              </a:rPr>
              <a:t>Advertising Designer</a:t>
            </a:r>
            <a:endParaRPr lang="en-US" altLang="zh-CN" sz="16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9213" name="矩形 179212"/>
          <p:cNvSpPr/>
          <p:nvPr/>
        </p:nvSpPr>
        <p:spPr>
          <a:xfrm>
            <a:off x="1143000" y="4267200"/>
            <a:ext cx="690563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i="1" dirty="0">
                <a:solidFill>
                  <a:schemeClr val="tx1"/>
                </a:solidFill>
                <a:latin typeface="Arial" panose="020B0604020202020204" pitchFamily="34" charset="0"/>
              </a:rPr>
              <a:t>Cook</a:t>
            </a:r>
            <a:endParaRPr lang="en-US" altLang="zh-CN" sz="16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9214" name="矩形 179213"/>
          <p:cNvSpPr/>
          <p:nvPr/>
        </p:nvSpPr>
        <p:spPr>
          <a:xfrm>
            <a:off x="609600" y="6324600"/>
            <a:ext cx="1901825" cy="336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600" i="1" dirty="0">
                <a:solidFill>
                  <a:schemeClr val="tx1"/>
                </a:solidFill>
                <a:latin typeface="Arial" panose="020B0604020202020204" pitchFamily="34" charset="0"/>
              </a:rPr>
              <a:t>Fitness Instructor</a:t>
            </a:r>
            <a:endParaRPr lang="en-US" altLang="zh-CN" sz="1600" i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矩形 177153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7155" name="直接连接符 177154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7156" name="图片 177155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7157" name="图片 177156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8" name="椭圆 177157"/>
          <p:cNvSpPr/>
          <p:nvPr/>
        </p:nvSpPr>
        <p:spPr>
          <a:xfrm>
            <a:off x="1447800" y="2133600"/>
            <a:ext cx="5410200" cy="2971800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7159" name="矩形 177158"/>
          <p:cNvSpPr/>
          <p:nvPr/>
        </p:nvSpPr>
        <p:spPr>
          <a:xfrm>
            <a:off x="1981200" y="2819400"/>
            <a:ext cx="5791200" cy="2408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Besides nice pants,         </a:t>
            </a:r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other </a:t>
            </a:r>
            <a:r>
              <a:rPr lang="en-US" altLang="zh-CN" i="1" dirty="0">
                <a:solidFill>
                  <a:srgbClr val="FF0000"/>
                </a:solidFill>
                <a:latin typeface="Arial" panose="020B0604020202020204" pitchFamily="34" charset="0"/>
              </a:rPr>
              <a:t>keys to success</a:t>
            </a:r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?</a:t>
            </a:r>
            <a:r>
              <a:rPr lang="en-US" altLang="zh-CN" i="1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endParaRPr lang="en-US" altLang="zh-CN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US" altLang="zh-CN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US" altLang="zh-CN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7160" name="图片 177159" descr="u=1665423680,4132609922&amp;fm=13&amp;gp=0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3124200"/>
            <a:ext cx="17002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7162" name="图片 177161" descr="xpic1003_s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0" y="1066800"/>
            <a:ext cx="24384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63" name="矩形 177162"/>
          <p:cNvSpPr/>
          <p:nvPr/>
        </p:nvSpPr>
        <p:spPr>
          <a:xfrm>
            <a:off x="1143000" y="1066800"/>
            <a:ext cx="2349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i="1" dirty="0">
                <a:solidFill>
                  <a:schemeClr val="bg1"/>
                </a:solidFill>
                <a:latin typeface="Arial" panose="020B0604020202020204" pitchFamily="34" charset="0"/>
              </a:rPr>
              <a:t>A job interview</a:t>
            </a:r>
            <a:endParaRPr lang="en-US" altLang="zh-CN" sz="24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77164" name="图片 177163" descr="T10ZWqXXlWXXXyG73Z_03325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0200" y="1524000"/>
            <a:ext cx="2057400" cy="154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1010" name="矩形 171009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71011" name="直接连接符 171010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1012" name="图片 171011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4" name="文本占位符 171013"/>
          <p:cNvSpPr>
            <a:spLocks noGrp="1"/>
          </p:cNvSpPr>
          <p:nvPr>
            <p:ph type="body" sz="half" idx="2"/>
          </p:nvPr>
        </p:nvSpPr>
        <p:spPr>
          <a:xfrm>
            <a:off x="4572000" y="1600200"/>
            <a:ext cx="4038600" cy="5867400"/>
          </a:xfrm>
          <a:ln/>
        </p:spPr>
        <p:txBody>
          <a:bodyPr/>
          <a:p>
            <a:pPr/>
            <a:endParaRPr lang="en-US" altLang="zh-CN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/>
            <a:endParaRPr lang="en-US" altLang="zh-CN" dirty="0">
              <a:solidFill>
                <a:srgbClr val="003300"/>
              </a:solidFill>
              <a:latin typeface="Times New Roman" panose="02020603050405020304" pitchFamily="18" charset="0"/>
            </a:endParaRPr>
          </a:p>
          <a:p>
            <a:pPr/>
            <a:endParaRPr lang="en-US" altLang="zh-CN" dirty="0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1015" name="图片 171014" descr="u=2145485764,629516353&amp;fm=0&amp;gp=0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648200"/>
            <a:ext cx="2286000" cy="2011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016" name="图片 171015" descr="pic6006_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1018" name="图片 171017" descr="职场前辈与新员图片_2180x1453&#13;&#10;点击浏览下一张：职场前辈与新员图片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9763" y="1295400"/>
            <a:ext cx="4694237" cy="533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20" name="矩形 171019"/>
          <p:cNvSpPr/>
          <p:nvPr/>
        </p:nvSpPr>
        <p:spPr>
          <a:xfrm>
            <a:off x="609600" y="914400"/>
            <a:ext cx="4876800" cy="5181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buNone/>
            </a:pPr>
            <a:r>
              <a:rPr lang="en-US" altLang="zh-CN" sz="3200" b="0" dirty="0">
                <a:solidFill>
                  <a:srgbClr val="0033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36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Review</a:t>
            </a:r>
            <a:endParaRPr lang="en-US" altLang="zh-CN" sz="3600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lvl="0">
              <a:buNone/>
            </a:pPr>
            <a:r>
              <a:rPr lang="en-US" altLang="zh-CN" sz="3200" b="0" dirty="0">
                <a:solidFill>
                  <a:srgbClr val="0033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b="1" dirty="0">
                <a:solidFill>
                  <a:srgbClr val="006699"/>
                </a:solidFill>
              </a:rPr>
              <a:t>Preparing the resume </a:t>
            </a:r>
            <a:endParaRPr lang="en-US" altLang="zh-CN" b="1" dirty="0">
              <a:solidFill>
                <a:srgbClr val="006699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006699"/>
                </a:solidFill>
              </a:rPr>
              <a:t>   Learning about the job </a:t>
            </a:r>
            <a:endParaRPr lang="en-US" altLang="zh-CN" b="1" dirty="0">
              <a:solidFill>
                <a:srgbClr val="006699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006699"/>
                </a:solidFill>
              </a:rPr>
              <a:t>   Being confident</a:t>
            </a:r>
            <a:endParaRPr lang="en-US" altLang="zh-CN" b="1" dirty="0">
              <a:solidFill>
                <a:srgbClr val="006699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006699"/>
                </a:solidFill>
              </a:rPr>
              <a:t>   Keeping to the point</a:t>
            </a:r>
            <a:endParaRPr lang="en-US" altLang="zh-CN" b="1" dirty="0">
              <a:solidFill>
                <a:srgbClr val="006699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006699"/>
                </a:solidFill>
              </a:rPr>
              <a:t>   Being quick-witted</a:t>
            </a:r>
            <a:endParaRPr lang="en-US" altLang="zh-CN" b="1" dirty="0">
              <a:solidFill>
                <a:srgbClr val="006699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>
                                            <p:txEl>
                                              <p:charRg st="1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1020">
                                            <p:txEl>
                                              <p:charRg st="1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>
                                            <p:txEl>
                                              <p:charRg st="35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1020">
                                            <p:txEl>
                                              <p:charRg st="35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1020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>
                                            <p:txEl>
                                              <p:charRg st="8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1020">
                                            <p:txEl>
                                              <p:charRg st="8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>
                                            <p:txEl>
                                              <p:charRg st="105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1020">
                                            <p:txEl>
                                              <p:charRg st="105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9092" name="直接连接符 89091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89094" name="图片 89093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3237236" y="690943"/>
            <a:ext cx="2690689" cy="902723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OBJECTIVES</a:t>
            </a:r>
            <a:endParaRPr lang="en-US" altLang="zh-CN" sz="32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9105" name="图片 89104" descr="pic6006_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07" name="矩形 89106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pic>
        <p:nvPicPr>
          <p:cNvPr id="89143" name="图片 89142" descr="58b52f9d6046061f83b083562a641834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9000" y="4419600"/>
            <a:ext cx="26670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164" name="矩形 89163"/>
          <p:cNvSpPr/>
          <p:nvPr/>
        </p:nvSpPr>
        <p:spPr>
          <a:xfrm>
            <a:off x="685800" y="1828800"/>
            <a:ext cx="84582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solidFill>
                  <a:srgbClr val="CC0099"/>
                </a:solidFill>
                <a:latin typeface="Arial" panose="020B0604020202020204" pitchFamily="34" charset="0"/>
              </a:rPr>
              <a:t>1.  to understand by recollecting messages </a:t>
            </a:r>
            <a:endParaRPr lang="en-US" altLang="zh-CN" sz="2800" i="1" dirty="0">
              <a:solidFill>
                <a:srgbClr val="CC0099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CC0099"/>
                </a:solidFill>
                <a:latin typeface="Arial" panose="020B0604020202020204" pitchFamily="34" charset="0"/>
              </a:rPr>
              <a:t>     </a:t>
            </a:r>
            <a:endParaRPr lang="en-US" altLang="zh-CN" sz="2800" i="1" dirty="0">
              <a:solidFill>
                <a:srgbClr val="CC0099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CC0099"/>
                </a:solidFill>
                <a:latin typeface="Arial" panose="020B0604020202020204" pitchFamily="34" charset="0"/>
              </a:rPr>
              <a:t>2.  to grasp the important details while watching</a:t>
            </a:r>
            <a:endParaRPr lang="en-US" altLang="zh-CN" sz="2800" i="1" dirty="0">
              <a:solidFill>
                <a:srgbClr val="CC0099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rgbClr val="CC0099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CC0099"/>
                </a:solidFill>
                <a:latin typeface="Arial" panose="020B0604020202020204" pitchFamily="34" charset="0"/>
              </a:rPr>
              <a:t>3.  to learn about job interview by imitating</a:t>
            </a:r>
            <a:endParaRPr lang="en-US" altLang="zh-CN" sz="2800" i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6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64">
                                            <p:txEl>
                                              <p:charRg st="0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4">
                                            <p:txEl>
                                              <p:charRg st="5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64">
                                            <p:txEl>
                                              <p:charRg st="5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64">
                                            <p:txEl>
                                              <p:charRg st="5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4">
                                            <p:txEl>
                                              <p:charRg st="101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64">
                                            <p:txEl>
                                              <p:charRg st="101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64">
                                            <p:txEl>
                                              <p:charRg st="101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1378" name="矩形 101377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01380" name="直接连接符 101379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01381" name="图片 101380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953259" y="919543"/>
            <a:ext cx="3186342" cy="902723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Assignment</a:t>
            </a:r>
            <a:endParaRPr lang="en-US" altLang="zh-CN" sz="32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86" name="矩形 101385"/>
          <p:cNvSpPr/>
          <p:nvPr/>
        </p:nvSpPr>
        <p:spPr>
          <a:xfrm>
            <a:off x="1676400" y="2819400"/>
            <a:ext cx="86868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buAutoNum type="arabicPeriod"/>
            </a:pPr>
            <a:r>
              <a:rPr lang="en-US" altLang="zh-CN" sz="2400" i="1" dirty="0">
                <a:latin typeface="Arial" panose="020B0604020202020204" pitchFamily="34" charset="0"/>
              </a:rPr>
              <a:t>               </a:t>
            </a:r>
            <a:r>
              <a:rPr lang="en-US" altLang="zh-CN" sz="2800" i="1" dirty="0">
                <a:latin typeface="Arial" panose="020B0604020202020204" pitchFamily="34" charset="0"/>
              </a:rPr>
              <a:t>your own resume</a:t>
            </a:r>
            <a:r>
              <a:rPr lang="en-US" altLang="zh-CN" sz="2400" i="1" dirty="0">
                <a:latin typeface="Arial" panose="020B0604020202020204" pitchFamily="34" charset="0"/>
              </a:rPr>
              <a:t>  </a:t>
            </a:r>
            <a:endParaRPr lang="en-US" altLang="zh-CN" sz="2400" i="1" dirty="0">
              <a:latin typeface="Arial" panose="020B0604020202020204" pitchFamily="34" charset="0"/>
            </a:endParaRPr>
          </a:p>
          <a:p>
            <a:pPr marL="342900" indent="-342900">
              <a:buNone/>
            </a:pPr>
            <a:r>
              <a:rPr lang="en-US" altLang="zh-CN" sz="2400" i="1" dirty="0">
                <a:latin typeface="Arial" panose="020B0604020202020204" pitchFamily="34" charset="0"/>
              </a:rPr>
              <a:t>   </a:t>
            </a:r>
            <a:endParaRPr lang="en-US" altLang="zh-CN" sz="2400" i="1" dirty="0">
              <a:latin typeface="Arial" panose="020B0604020202020204" pitchFamily="34" charset="0"/>
            </a:endParaRPr>
          </a:p>
          <a:p>
            <a:pPr marL="342900" indent="-342900">
              <a:buNone/>
            </a:pPr>
            <a:r>
              <a:rPr lang="en-US" altLang="zh-CN" sz="2400" i="1" dirty="0">
                <a:latin typeface="Arial" panose="020B0604020202020204" pitchFamily="34" charset="0"/>
              </a:rPr>
              <a:t>    </a:t>
            </a:r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Attracting people at the first sight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>
              <a:buNone/>
            </a:pPr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     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>
              <a:buNone/>
            </a:pPr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2800" i="1" dirty="0">
                <a:latin typeface="Arial" panose="020B0604020202020204" pitchFamily="34" charset="0"/>
              </a:rPr>
              <a:t>E-mail it to me before next class</a:t>
            </a:r>
            <a:endParaRPr lang="en-US" altLang="zh-CN" sz="2800" i="1" dirty="0">
              <a:latin typeface="Arial" panose="020B0604020202020204" pitchFamily="34" charset="0"/>
            </a:endParaRPr>
          </a:p>
          <a:p>
            <a:pPr marL="342900" indent="-342900">
              <a:buNone/>
            </a:pPr>
            <a:endParaRPr lang="en-US" altLang="zh-CN" sz="2800" i="1" dirty="0">
              <a:latin typeface="Arial" panose="020B0604020202020204" pitchFamily="34" charset="0"/>
            </a:endParaRPr>
          </a:p>
          <a:p>
            <a:pPr marL="342900" indent="-342900"/>
            <a:endParaRPr lang="en-US" altLang="zh-CN" sz="2400" i="1" dirty="0">
              <a:latin typeface="Arial" panose="020B0604020202020204" pitchFamily="34" charset="0"/>
            </a:endParaRPr>
          </a:p>
          <a:p>
            <a:pPr marL="342900" indent="-342900"/>
            <a:endParaRPr lang="en-US" altLang="zh-CN" sz="2000" i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pic>
        <p:nvPicPr>
          <p:cNvPr id="101401" name="图片 101400" descr="校园学生讨论问题图片_2094x1486&#13;&#10;点击浏览下一张：校园学生讨论问题图片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600" y="0"/>
            <a:ext cx="24384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402" name="图片 101401" descr="pic6006_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2178220" y="2857360"/>
            <a:ext cx="1062114" cy="421271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Design</a:t>
            </a:r>
            <a:endParaRPr lang="en-US" altLang="zh-CN" sz="28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3298" name="矩形 183297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83299" name="直接连接符 183298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3300" name="图片 183299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953259" y="919543"/>
            <a:ext cx="3186342" cy="902723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2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Assignment</a:t>
            </a:r>
            <a:endParaRPr lang="en-US" altLang="zh-CN" sz="32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3304" name="矩形 183303"/>
          <p:cNvSpPr/>
          <p:nvPr/>
        </p:nvSpPr>
        <p:spPr>
          <a:xfrm>
            <a:off x="838200" y="2057400"/>
            <a:ext cx="8686800" cy="429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/>
            <a:endParaRPr lang="en-US" altLang="zh-CN" sz="2400" i="1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latin typeface="Arial" panose="020B0604020202020204" pitchFamily="34" charset="0"/>
              </a:rPr>
              <a:t>2.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Group work</a:t>
            </a:r>
            <a:r>
              <a:rPr lang="en-US" altLang="zh-CN" sz="2800" i="1" dirty="0">
                <a:solidFill>
                  <a:srgbClr val="FF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3300"/>
                </a:solidFill>
                <a:latin typeface="Times New Roman" panose="02020603050405020304" pitchFamily="18" charset="0"/>
              </a:rPr>
              <a:t>---</a:t>
            </a:r>
            <a:r>
              <a:rPr lang="en-US" altLang="zh-CN" sz="2800" i="1" dirty="0">
                <a:latin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3300"/>
                </a:solidFill>
                <a:latin typeface="Times New Roman" panose="02020603050405020304" pitchFamily="18" charset="0"/>
              </a:rPr>
              <a:t>Decently Working, Decently Livng</a:t>
            </a:r>
            <a:endParaRPr lang="en-US" altLang="zh-CN" sz="2800" i="1" dirty="0">
              <a:latin typeface="Times New Roman" panose="02020603050405020304" pitchFamily="18" charset="0"/>
            </a:endParaRPr>
          </a:p>
          <a:p>
            <a:pPr marL="342900" indent="-342900"/>
            <a:r>
              <a:rPr lang="en-US" altLang="zh-CN" sz="2400" i="1" dirty="0">
                <a:latin typeface="Arial" panose="020B0604020202020204" pitchFamily="34" charset="0"/>
              </a:rPr>
              <a:t>                 </a:t>
            </a:r>
            <a:endParaRPr lang="en-US" altLang="zh-CN" sz="2400" i="1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latin typeface="Arial" panose="020B0604020202020204" pitchFamily="34" charset="0"/>
              </a:rPr>
              <a:t>                 </a:t>
            </a:r>
            <a:r>
              <a:rPr lang="en-US" altLang="zh-CN" sz="2800" i="1" dirty="0">
                <a:latin typeface="Arial" panose="020B0604020202020204" pitchFamily="34" charset="0"/>
              </a:rPr>
              <a:t>around  yourself for some people</a:t>
            </a:r>
            <a:endParaRPr lang="en-US" altLang="zh-CN" sz="2800" i="1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latin typeface="Arial" panose="020B0604020202020204" pitchFamily="34" charset="0"/>
              </a:rPr>
              <a:t>    </a:t>
            </a:r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taking efforts to realize their career dreams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    having achieved success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   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i="1" dirty="0">
                <a:latin typeface="Arial" panose="020B0604020202020204" pitchFamily="34" charset="0"/>
              </a:rPr>
              <a:t>one member </a:t>
            </a:r>
            <a:endParaRPr lang="en-US" altLang="zh-CN" sz="2800" i="1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800" i="1" dirty="0">
                <a:latin typeface="Arial" panose="020B0604020202020204" pitchFamily="34" charset="0"/>
              </a:rPr>
              <a:t>   a 3-minute presentation next week </a:t>
            </a:r>
            <a:endParaRPr lang="en-US" altLang="zh-CN" sz="2800" i="1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2400" i="1" dirty="0">
                <a:latin typeface="Arial" panose="020B0604020202020204" pitchFamily="34" charset="0"/>
              </a:rPr>
              <a:t>   </a:t>
            </a:r>
            <a:r>
              <a:rPr lang="en-US" altLang="zh-CN" sz="2400" i="1" dirty="0">
                <a:solidFill>
                  <a:srgbClr val="993300"/>
                </a:solidFill>
                <a:latin typeface="Arial" panose="020B0604020202020204" pitchFamily="34" charset="0"/>
              </a:rPr>
              <a:t>commenting on their ways to success</a:t>
            </a:r>
            <a:endParaRPr lang="en-US" altLang="zh-CN" sz="2400" i="1" dirty="0">
              <a:solidFill>
                <a:srgbClr val="993300"/>
              </a:solidFill>
              <a:latin typeface="Arial" panose="020B0604020202020204" pitchFamily="34" charset="0"/>
            </a:endParaRPr>
          </a:p>
          <a:p>
            <a:pPr marL="342900" indent="-342900"/>
            <a:endParaRPr lang="en-US" altLang="zh-CN" sz="2000" i="1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1260845" y="3238360"/>
            <a:ext cx="991307" cy="421271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800" b="1" dirty="0">
                <a:solidFill>
                  <a:srgbClr val="FF6600"/>
                </a:solidFill>
                <a:latin typeface="Times New Roman" panose="02020603050405020304" pitchFamily="18" charset="0"/>
              </a:rPr>
              <a:t>Look</a:t>
            </a:r>
            <a:endParaRPr lang="en-US" altLang="zh-CN" sz="2800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3309" name="图片 183308" descr="pic6006_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3313" name="图片 183312" descr="zhichang_qianbei_xinyuan-036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0" y="0"/>
            <a:ext cx="27432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44314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6498" name="矩形 106497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06500" name="直接连接符 106499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06501" name="图片 106500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512" name="图片 106511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16" name="任意多边形 106515"/>
          <p:cNvSpPr/>
          <p:nvPr/>
        </p:nvSpPr>
        <p:spPr>
          <a:xfrm>
            <a:off x="1524000" y="1752600"/>
            <a:ext cx="1447800" cy="16002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rect l="txL" t="txT" r="txR" b="txB"/>
            <a:pathLst>
              <a:path w="21600" h="21600">
                <a:moveTo>
                  <a:pt x="5400" y="10800"/>
                </a:moveTo>
                <a:arcTo wR="5400" hR="5400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6519" name="矩形 106518"/>
          <p:cNvSpPr/>
          <p:nvPr/>
        </p:nvSpPr>
        <p:spPr>
          <a:xfrm>
            <a:off x="2362200" y="914400"/>
            <a:ext cx="4572000" cy="647700"/>
          </a:xfrm>
          <a:prstGeom prst="rect">
            <a:avLst/>
          </a:prstGeom>
          <a:solidFill>
            <a:srgbClr val="FF99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800" i="1" dirty="0">
                <a:solidFill>
                  <a:schemeClr val="bg1"/>
                </a:solidFill>
                <a:latin typeface="Arial" panose="020B0604020202020204" pitchFamily="34" charset="0"/>
              </a:rPr>
              <a:t>Lead-in Activity</a:t>
            </a:r>
            <a:endParaRPr lang="en-US" altLang="zh-CN" sz="2800" i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6520" name="矩形 106519"/>
          <p:cNvSpPr/>
          <p:nvPr/>
        </p:nvSpPr>
        <p:spPr>
          <a:xfrm>
            <a:off x="2362200" y="2362200"/>
            <a:ext cx="4648200" cy="647700"/>
          </a:xfrm>
          <a:prstGeom prst="rect">
            <a:avLst/>
          </a:prstGeom>
          <a:solidFill>
            <a:srgbClr val="FFCC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CC00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800" i="1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FFFF99"/>
                </a:solidFill>
                <a:latin typeface="Arial" panose="020B0604020202020204" pitchFamily="34" charset="0"/>
              </a:rPr>
              <a:t>Watching &amp;Speaking</a:t>
            </a:r>
            <a:endParaRPr lang="en-US" altLang="zh-CN" sz="2800" i="1">
              <a:solidFill>
                <a:srgbClr val="FFFF99"/>
              </a:solidFill>
              <a:latin typeface="Arial" panose="020B0604020202020204" pitchFamily="34" charset="0"/>
            </a:endParaRPr>
          </a:p>
        </p:txBody>
      </p:sp>
      <p:sp>
        <p:nvSpPr>
          <p:cNvPr id="106521" name="矩形 106520"/>
          <p:cNvSpPr/>
          <p:nvPr/>
        </p:nvSpPr>
        <p:spPr>
          <a:xfrm>
            <a:off x="685800" y="3962400"/>
            <a:ext cx="2438400" cy="457200"/>
          </a:xfrm>
          <a:prstGeom prst="rect">
            <a:avLst/>
          </a:prstGeom>
          <a:solidFill>
            <a:srgbClr val="FF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400" i="1" dirty="0">
                <a:solidFill>
                  <a:srgbClr val="996600"/>
                </a:solidFill>
                <a:latin typeface="Arial" panose="020B0604020202020204" pitchFamily="34" charset="0"/>
              </a:rPr>
              <a:t>Preview</a:t>
            </a:r>
            <a:endParaRPr lang="en-US" altLang="zh-CN" sz="2400" i="1">
              <a:solidFill>
                <a:srgbClr val="996600"/>
              </a:solidFill>
              <a:latin typeface="Arial" panose="020B0604020202020204" pitchFamily="34" charset="0"/>
            </a:endParaRPr>
          </a:p>
        </p:txBody>
      </p:sp>
      <p:sp>
        <p:nvSpPr>
          <p:cNvPr id="106522" name="矩形 106521"/>
          <p:cNvSpPr/>
          <p:nvPr/>
        </p:nvSpPr>
        <p:spPr>
          <a:xfrm>
            <a:off x="3581400" y="3962400"/>
            <a:ext cx="2438400" cy="457200"/>
          </a:xfrm>
          <a:prstGeom prst="rect">
            <a:avLst/>
          </a:prstGeom>
          <a:solidFill>
            <a:srgbClr val="FF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400" i="1" dirty="0">
                <a:solidFill>
                  <a:srgbClr val="996600"/>
                </a:solidFill>
                <a:latin typeface="Arial" panose="020B0604020202020204" pitchFamily="34" charset="0"/>
              </a:rPr>
              <a:t>While you watch</a:t>
            </a:r>
            <a:endParaRPr lang="en-US" altLang="zh-CN" sz="2400" i="1">
              <a:solidFill>
                <a:srgbClr val="996600"/>
              </a:solidFill>
              <a:latin typeface="Arial" panose="020B0604020202020204" pitchFamily="34" charset="0"/>
            </a:endParaRPr>
          </a:p>
        </p:txBody>
      </p:sp>
      <p:sp>
        <p:nvSpPr>
          <p:cNvPr id="106523" name="矩形 106522"/>
          <p:cNvSpPr/>
          <p:nvPr/>
        </p:nvSpPr>
        <p:spPr>
          <a:xfrm>
            <a:off x="6400800" y="3962400"/>
            <a:ext cx="2438400" cy="457200"/>
          </a:xfrm>
          <a:prstGeom prst="rect">
            <a:avLst/>
          </a:prstGeom>
          <a:solidFill>
            <a:srgbClr val="FFFF00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00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400" i="1" dirty="0">
                <a:solidFill>
                  <a:srgbClr val="996600"/>
                </a:solidFill>
                <a:latin typeface="Arial" panose="020B0604020202020204" pitchFamily="34" charset="0"/>
              </a:rPr>
              <a:t>After you watch</a:t>
            </a:r>
            <a:endParaRPr lang="en-US" altLang="zh-CN" sz="2400" i="1">
              <a:solidFill>
                <a:srgbClr val="996600"/>
              </a:solidFill>
              <a:latin typeface="Arial" panose="020B0604020202020204" pitchFamily="34" charset="0"/>
            </a:endParaRPr>
          </a:p>
        </p:txBody>
      </p:sp>
      <p:sp>
        <p:nvSpPr>
          <p:cNvPr id="106524" name="矩形 106523"/>
          <p:cNvSpPr/>
          <p:nvPr/>
        </p:nvSpPr>
        <p:spPr>
          <a:xfrm>
            <a:off x="2438400" y="5181600"/>
            <a:ext cx="4648200" cy="647700"/>
          </a:xfrm>
          <a:prstGeom prst="rect">
            <a:avLst/>
          </a:prstGeom>
          <a:solidFill>
            <a:srgbClr val="FFFF99"/>
          </a:solidFill>
          <a:ln w="9525" cap="flat" cmpd="sng">
            <a:prstDash val="solid"/>
            <a:miter/>
            <a:headEnd type="none" w="med" len="med"/>
            <a:tailEnd type="none" w="med" len="med"/>
          </a:ln>
          <a:scene3d>
            <a:camera prst="legacyPerspectiveBottomLeft">
              <a:rot lat="0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p>
            <a:pPr marL="342900" indent="-342900" algn="ctr">
              <a:lnSpc>
                <a:spcPct val="130000"/>
              </a:lnSpc>
            </a:pPr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800" i="1" dirty="0">
                <a:solidFill>
                  <a:srgbClr val="993300"/>
                </a:solidFill>
                <a:latin typeface="Arial" panose="020B0604020202020204" pitchFamily="34" charset="0"/>
              </a:rPr>
              <a:t>Assignment</a:t>
            </a:r>
            <a:r>
              <a:rPr lang="en-US" altLang="zh-CN" sz="3400" i="1">
                <a:solidFill>
                  <a:srgbClr val="993300"/>
                </a:solidFill>
                <a:latin typeface="Arial" panose="020B0604020202020204" pitchFamily="34" charset="0"/>
              </a:rPr>
              <a:t> </a:t>
            </a:r>
            <a:endParaRPr lang="en-US" altLang="zh-CN" sz="3400" i="1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106525" name="下箭头 106524"/>
          <p:cNvSpPr/>
          <p:nvPr/>
        </p:nvSpPr>
        <p:spPr>
          <a:xfrm>
            <a:off x="4267200" y="1752600"/>
            <a:ext cx="5334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CC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26" name="下箭头 106525"/>
          <p:cNvSpPr/>
          <p:nvPr/>
        </p:nvSpPr>
        <p:spPr>
          <a:xfrm>
            <a:off x="4343400" y="4648200"/>
            <a:ext cx="533400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99CC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27" name="任意多边形 106526"/>
          <p:cNvSpPr/>
          <p:nvPr/>
        </p:nvSpPr>
        <p:spPr>
          <a:xfrm>
            <a:off x="2971800" y="3200400"/>
            <a:ext cx="3124200" cy="10668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10800 h 21600"/>
            </a:gdLst>
            <a:ahLst/>
            <a:cxnLst>
              <a:cxn ang="270">
                <a:pos x="10800" y="0"/>
              </a:cxn>
              <a:cxn ang="180">
                <a:pos x="2700" y="10800"/>
              </a:cxn>
              <a:cxn ang="270">
                <a:pos x="10800" y="5400"/>
              </a:cxn>
              <a:cxn ang="0">
                <a:pos x="18900" y="10800"/>
              </a:cxn>
            </a:cxnLst>
            <a:rect l="txL" t="txT" r="txR" b="txB"/>
            <a:pathLst>
              <a:path w="21600" h="21600">
                <a:moveTo>
                  <a:pt x="5400" y="10800"/>
                </a:moveTo>
                <a:arcTo wR="5400" hR="5400" stAng="10800000" swAng="10800000"/>
                <a:lnTo>
                  <a:pt x="21600" y="10800"/>
                </a:lnTo>
                <a:arcTo wR="10800" hR="10800" stAng="0" swAng="-10800000"/>
                <a:close/>
              </a:path>
            </a:pathLst>
          </a:custGeom>
          <a:solidFill>
            <a:srgbClr val="FF99CC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28" name="燕尾形 106527"/>
          <p:cNvSpPr/>
          <p:nvPr/>
        </p:nvSpPr>
        <p:spPr>
          <a:xfrm>
            <a:off x="3124200" y="4114800"/>
            <a:ext cx="304800" cy="152400"/>
          </a:xfrm>
          <a:prstGeom prst="chevron">
            <a:avLst>
              <a:gd name="adj" fmla="val 50000"/>
            </a:avLst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6529" name="燕尾形 106528"/>
          <p:cNvSpPr/>
          <p:nvPr/>
        </p:nvSpPr>
        <p:spPr>
          <a:xfrm>
            <a:off x="6019800" y="4114800"/>
            <a:ext cx="304800" cy="152400"/>
          </a:xfrm>
          <a:prstGeom prst="chevron">
            <a:avLst>
              <a:gd name="adj" fmla="val 50000"/>
            </a:avLst>
          </a:prstGeom>
          <a:solidFill>
            <a:srgbClr val="663300"/>
          </a:solidFill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6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6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6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06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6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6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6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19" grpId="1" animBg="1"/>
      <p:bldP spid="106520" grpId="1" animBg="1"/>
      <p:bldP spid="106521" grpId="1" animBg="1"/>
      <p:bldP spid="106522" grpId="1" animBg="1"/>
      <p:bldP spid="106523" grpId="1" animBg="1"/>
      <p:bldP spid="1065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path path="rect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87042" name="矩形 87041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87044" name="直接连接符 87043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87046" name="图片 87045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103636" y="1071943"/>
            <a:ext cx="2690689" cy="902723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Lead-in Activity</a:t>
            </a:r>
            <a:endParaRPr lang="en-US" altLang="zh-CN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7061" name="图片 87060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73" name="矩形 87072"/>
          <p:cNvSpPr/>
          <p:nvPr/>
        </p:nvSpPr>
        <p:spPr>
          <a:xfrm>
            <a:off x="381000" y="3200400"/>
            <a:ext cx="42672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solidFill>
                  <a:srgbClr val="663300"/>
                </a:solidFill>
                <a:latin typeface="Arial" panose="020B0604020202020204" pitchFamily="34" charset="0"/>
              </a:rPr>
              <a:t>Watch a movie clip</a:t>
            </a:r>
            <a:endParaRPr lang="en-US" altLang="zh-CN" sz="2800" i="1" dirty="0">
              <a:solidFill>
                <a:srgbClr val="663300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rgbClr val="663300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663300"/>
                </a:solidFill>
                <a:latin typeface="Arial" panose="020B0604020202020204" pitchFamily="34" charset="0"/>
              </a:rPr>
              <a:t>Think about a question</a:t>
            </a:r>
            <a:endParaRPr lang="en-US" altLang="zh-CN" sz="2800" i="1" dirty="0">
              <a:solidFill>
                <a:srgbClr val="663300"/>
              </a:solidFill>
              <a:latin typeface="Arial" panose="020B0604020202020204" pitchFamily="34" charset="0"/>
            </a:endParaRPr>
          </a:p>
        </p:txBody>
      </p:sp>
      <p:pic>
        <p:nvPicPr>
          <p:cNvPr id="87081" name="图片 87080" descr="无人电影院图片_2180x1453&#13;&#10;点击浏览下一张：无人电影院图片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95800" y="914400"/>
            <a:ext cx="44958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accent1">
                <a:gamma/>
                <a:tint val="0"/>
                <a:invGamma/>
              </a:schemeClr>
            </a:gs>
          </a:gsLst>
          <a:path path="rect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80226" name="矩形 180225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80227" name="直接连接符 180226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0228" name="图片 180227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32" name="图片 180231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0234" name="电影修改后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0600" y="914400"/>
            <a:ext cx="7467600" cy="556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38" fill="hold"/>
                                        <p:tgtEl>
                                          <p:spTgt spid="180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023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0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0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23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矩形 90113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90116" name="直接连接符 90115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0117" name="图片 90116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23" name="图片 90122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26" name="椭圆 90125"/>
          <p:cNvSpPr/>
          <p:nvPr/>
        </p:nvSpPr>
        <p:spPr>
          <a:xfrm>
            <a:off x="1828800" y="2209800"/>
            <a:ext cx="5410200" cy="2971800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0128" name="矩形 90127"/>
          <p:cNvSpPr/>
          <p:nvPr/>
        </p:nvSpPr>
        <p:spPr>
          <a:xfrm>
            <a:off x="2286000" y="2971800"/>
            <a:ext cx="5791200" cy="234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Besides nice pants,         </a:t>
            </a:r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other </a:t>
            </a:r>
            <a:r>
              <a:rPr lang="en-US" altLang="zh-CN" i="1" dirty="0">
                <a:solidFill>
                  <a:srgbClr val="FF0000"/>
                </a:solidFill>
                <a:latin typeface="Arial" panose="020B0604020202020204" pitchFamily="34" charset="0"/>
              </a:rPr>
              <a:t>keys to success</a:t>
            </a:r>
            <a:r>
              <a:rPr lang="en-US" altLang="zh-CN" sz="2800" i="1" dirty="0">
                <a:solidFill>
                  <a:schemeClr val="tx1"/>
                </a:solidFill>
                <a:latin typeface="Arial" panose="020B0604020202020204" pitchFamily="34" charset="0"/>
              </a:rPr>
              <a:t>? </a:t>
            </a:r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en-US" altLang="zh-CN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0129" name="图片 90128" descr="u=1665423680,4132609922&amp;fm=13&amp;gp=0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3276600"/>
            <a:ext cx="170021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32" name="图片 90131" descr="T10ZWqXXlWXXXyG73Z_0332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7400" y="1409700"/>
            <a:ext cx="20574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0138" name="图片 90137" descr="xpic1003_s[1]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0" y="1143000"/>
            <a:ext cx="23622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39" name="矩形 90138"/>
          <p:cNvSpPr/>
          <p:nvPr/>
        </p:nvSpPr>
        <p:spPr>
          <a:xfrm>
            <a:off x="914400" y="1143000"/>
            <a:ext cx="2349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i="1" dirty="0">
                <a:solidFill>
                  <a:schemeClr val="bg1"/>
                </a:solidFill>
                <a:latin typeface="Arial" panose="020B0604020202020204" pitchFamily="34" charset="0"/>
              </a:rPr>
              <a:t>A job interview</a:t>
            </a:r>
            <a:endParaRPr lang="en-US" altLang="zh-CN" sz="24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92161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92164" name="直接连接符 92163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2165" name="图片 92164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965158" y="777988"/>
            <a:ext cx="3469573" cy="1023086"/>
          </a:xfrm>
          <a:prstGeom prst="roundRect">
            <a:avLst>
              <a:gd name="adj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2800" b="1" dirty="0">
                <a:solidFill>
                  <a:srgbClr val="006600"/>
                </a:solidFill>
                <a:latin typeface="Times New Roman" panose="02020603050405020304" pitchFamily="18" charset="0"/>
              </a:rPr>
              <a:t>Watching &amp; Speaking</a:t>
            </a:r>
            <a:endParaRPr lang="en-US" altLang="zh-CN" sz="2800" b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76" name="矩形 92175"/>
          <p:cNvSpPr/>
          <p:nvPr/>
        </p:nvSpPr>
        <p:spPr>
          <a:xfrm>
            <a:off x="2971800" y="2209800"/>
            <a:ext cx="579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i="1" dirty="0">
                <a:latin typeface="Times New Roman" panose="02020603050405020304" pitchFamily="18" charset="0"/>
              </a:rPr>
              <a:t>The big job interview</a:t>
            </a:r>
            <a:endParaRPr lang="en-US" altLang="zh-CN" i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77" name="图片 92176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429000"/>
            <a:ext cx="1547813" cy="171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78" name="图片 92177" descr="1-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3429000"/>
            <a:ext cx="1690688" cy="172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9" name="矩形 92178"/>
          <p:cNvSpPr/>
          <p:nvPr/>
        </p:nvSpPr>
        <p:spPr>
          <a:xfrm>
            <a:off x="6096000" y="54864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0" dirty="0">
                <a:solidFill>
                  <a:schemeClr val="tx1"/>
                </a:solidFill>
                <a:latin typeface="Times New Roman" panose="02020603050405020304" pitchFamily="18" charset="0"/>
              </a:rPr>
              <a:t>Ms. Li</a:t>
            </a:r>
            <a:endParaRPr lang="en-US" altLang="zh-CN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80" name="图片 92179" descr="pic1176_s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1752600"/>
            <a:ext cx="1219200" cy="53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1" name="矩形 92180"/>
          <p:cNvSpPr/>
          <p:nvPr/>
        </p:nvSpPr>
        <p:spPr>
          <a:xfrm>
            <a:off x="990600" y="17526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Peview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82" name="矩形 92181"/>
          <p:cNvSpPr/>
          <p:nvPr/>
        </p:nvSpPr>
        <p:spPr>
          <a:xfrm>
            <a:off x="1752600" y="54864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0" dirty="0">
                <a:solidFill>
                  <a:schemeClr val="tx1"/>
                </a:solidFill>
                <a:latin typeface="Times New Roman" panose="02020603050405020304" pitchFamily="18" charset="0"/>
              </a:rPr>
              <a:t>Claudia Oliveira</a:t>
            </a:r>
            <a:endParaRPr lang="en-US" altLang="zh-CN" b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83" name="矩形 92182"/>
          <p:cNvSpPr/>
          <p:nvPr/>
        </p:nvSpPr>
        <p:spPr>
          <a:xfrm>
            <a:off x="838200" y="2895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Characters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84" name="图片 92183" descr="pic6006_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6" grpId="0"/>
      <p:bldP spid="92179" grpId="0"/>
      <p:bldP spid="92181" grpId="0"/>
      <p:bldP spid="92182" grpId="0"/>
      <p:bldP spid="921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6258" name="矩形 96257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96260" name="直接连接符 96259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6261" name="图片 96260" descr="u=485749978,1351462114&amp;fm=0&amp;gp=0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3" name="图片 96272" descr="pic6006_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4" name="图片 96273" descr="pic1176_s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1143000"/>
            <a:ext cx="2209800" cy="60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76" name="矩形 96275"/>
          <p:cNvSpPr/>
          <p:nvPr/>
        </p:nvSpPr>
        <p:spPr>
          <a:xfrm>
            <a:off x="1752600" y="1219200"/>
            <a:ext cx="236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i="1" dirty="0">
                <a:solidFill>
                  <a:schemeClr val="tx1"/>
                </a:solidFill>
                <a:latin typeface="Times New Roman" panose="02020603050405020304" pitchFamily="18" charset="0"/>
              </a:rPr>
              <a:t>While you watch</a:t>
            </a:r>
            <a:endParaRPr lang="en-US" altLang="zh-CN" sz="2400" i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281" name="矩形 96280"/>
          <p:cNvSpPr/>
          <p:nvPr/>
        </p:nvSpPr>
        <p:spPr>
          <a:xfrm>
            <a:off x="533400" y="1905000"/>
            <a:ext cx="48006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2400" dirty="0">
                <a:solidFill>
                  <a:srgbClr val="FF33CC"/>
                </a:solidFill>
                <a:latin typeface="Arial" panose="020B0604020202020204" pitchFamily="34" charset="0"/>
              </a:rPr>
              <a:t>Recollect</a:t>
            </a:r>
            <a:endParaRPr lang="en-US" altLang="zh-CN" sz="2400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endParaRPr lang="en-US" altLang="zh-CN" sz="24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003300"/>
                </a:solidFill>
                <a:latin typeface="Arial" panose="020B0604020202020204" pitchFamily="34" charset="0"/>
              </a:rPr>
              <a:t>Flexibility, independence</a:t>
            </a:r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003300"/>
                </a:solidFill>
                <a:latin typeface="Arial" panose="020B0604020202020204" pitchFamily="34" charset="0"/>
              </a:rPr>
              <a:t>               Customer needs</a:t>
            </a:r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r>
              <a:rPr lang="en-US" altLang="zh-CN" sz="2800" i="1" dirty="0">
                <a:solidFill>
                  <a:srgbClr val="003300"/>
                </a:solidFill>
                <a:latin typeface="Arial" panose="020B0604020202020204" pitchFamily="34" charset="0"/>
              </a:rPr>
              <a:t>Sales person of the month</a:t>
            </a:r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2800" i="1" dirty="0">
              <a:solidFill>
                <a:srgbClr val="003300"/>
              </a:solidFill>
              <a:latin typeface="Arial" panose="020B0604020202020204" pitchFamily="34" charset="0"/>
            </a:endParaRPr>
          </a:p>
          <a:p>
            <a:endParaRPr lang="en-US" altLang="zh-CN" sz="3600" i="1" dirty="0">
              <a:solidFill>
                <a:srgbClr val="003300"/>
              </a:solidFill>
              <a:latin typeface="Arial" panose="020B0604020202020204" pitchFamily="34" charset="0"/>
            </a:endParaRPr>
          </a:p>
        </p:txBody>
      </p:sp>
      <p:pic>
        <p:nvPicPr>
          <p:cNvPr id="96285" name="图片 96284" descr="儿童表情图片_1630x2180&#13;&#10;点击浏览下一张：儿童表情图片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10200" y="609600"/>
            <a:ext cx="37338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50000">
              <a:schemeClr val="bg1"/>
            </a:gs>
            <a:gs pos="100000">
              <a:schemeClr val="accent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36194" name="矩形 136193"/>
          <p:cNvSpPr/>
          <p:nvPr/>
        </p:nvSpPr>
        <p:spPr>
          <a:xfrm>
            <a:off x="2819400" y="152400"/>
            <a:ext cx="28384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1800" i="1" dirty="0">
                <a:latin typeface="Arial" panose="020B0604020202020204" pitchFamily="34" charset="0"/>
              </a:rPr>
              <a:t>Unit 4 The world of work</a:t>
            </a:r>
            <a:endParaRPr lang="en-US" altLang="zh-CN" sz="1800" i="1" dirty="0">
              <a:latin typeface="Arial" panose="020B0604020202020204" pitchFamily="34" charset="0"/>
            </a:endParaRPr>
          </a:p>
        </p:txBody>
      </p:sp>
      <p:sp>
        <p:nvSpPr>
          <p:cNvPr id="136195" name="直接连接符 136194"/>
          <p:cNvSpPr/>
          <p:nvPr/>
        </p:nvSpPr>
        <p:spPr>
          <a:xfrm>
            <a:off x="990600" y="609600"/>
            <a:ext cx="7010400" cy="0"/>
          </a:xfrm>
          <a:prstGeom prst="line">
            <a:avLst/>
          </a:prstGeom>
          <a:ln w="381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6196" name="图片 136195" descr="u=485749978,1351462114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14478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201" name="图片 136200" descr="pic6006_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862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206" name="3 1分29秒修改后.wmv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57400" y="1676400"/>
            <a:ext cx="5638800" cy="416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99" fill="hold"/>
                                        <p:tgtEl>
                                          <p:spTgt spid="136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620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6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62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20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3523</Words>
  <Application>WPS 演示</Application>
  <PresentationFormat>在屏幕上显示</PresentationFormat>
  <Paragraphs>267</Paragraphs>
  <Slides>21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Times New Roman</vt:lpstr>
      <vt:lpstr>PMingLiU</vt:lpstr>
      <vt:lpstr>Comic Sans MS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543</cp:revision>
  <dcterms:created xsi:type="dcterms:W3CDTF">2019-04-03T05:57:35Z</dcterms:created>
  <dcterms:modified xsi:type="dcterms:W3CDTF">2019-04-03T05:57:53Z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2052-11.1.0.8214</vt:lpwstr>
  </property>
</Properties>
</file>