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368" r:id="rId4"/>
    <p:sldId id="369" r:id="rId5"/>
    <p:sldId id="406" r:id="rId6"/>
    <p:sldId id="370" r:id="rId7"/>
    <p:sldId id="367" r:id="rId8"/>
    <p:sldId id="343" r:id="rId10"/>
    <p:sldId id="378" r:id="rId11"/>
    <p:sldId id="402" r:id="rId12"/>
    <p:sldId id="404" r:id="rId13"/>
    <p:sldId id="405" r:id="rId14"/>
    <p:sldId id="397" r:id="rId15"/>
    <p:sldId id="398" r:id="rId16"/>
    <p:sldId id="386" r:id="rId17"/>
    <p:sldId id="394" r:id="rId18"/>
    <p:sldId id="361" r:id="rId19"/>
    <p:sldId id="390" r:id="rId20"/>
    <p:sldId id="364" r:id="rId21"/>
    <p:sldId id="389" r:id="rId22"/>
    <p:sldId id="375" r:id="rId23"/>
    <p:sldId id="387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99"/>
    <a:srgbClr val="CC6600"/>
    <a:srgbClr val="FFFF99"/>
    <a:srgbClr val="FF0000"/>
    <a:srgbClr val="000000"/>
    <a:srgbClr val="FF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/>
    <p:restoredTop sz="94660"/>
  </p:normalViewPr>
  <p:slideViewPr>
    <p:cSldViewPr showGuides="1">
      <p:cViewPr varScale="1">
        <p:scale>
          <a:sx n="64" d="100"/>
          <a:sy n="64" d="100"/>
        </p:scale>
        <p:origin x="-1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31747" name="Rectangle 2"/>
          <p:cNvSpPr>
            <a:spLocks noRo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51" name="组合 15"/>
          <p:cNvGrpSpPr/>
          <p:nvPr/>
        </p:nvGrpSpPr>
        <p:grpSpPr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2" name="任意多边形 16"/>
            <p:cNvSpPr/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任意多边形 18"/>
            <p:cNvSpPr/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任意多边形 19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23" name="日期占位符 2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页脚占位符 18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灯片编号占位符 2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/>
            <a:fld id="{9A0DB2DC-4C9A-4742-B13C-FB6460FD3503}" type="slidenum">
              <a:rPr lang="en-US" altLang="zh-CN" dirty="0">
                <a:solidFill>
                  <a:srgbClr val="FFFFFF"/>
                </a:solidFill>
              </a:rPr>
            </a:fld>
            <a:endParaRPr lang="en-US" altLang="zh-CN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 bwMode="white"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燕尾形 15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 bwMode="white"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 bwMode="white"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日期占位符 6"/>
          <p:cNvSpPr>
            <a:spLocks noGrp="1"/>
          </p:cNvSpPr>
          <p:nvPr>
            <p:ph type="dt" sz="half" idx="1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 bwMode="white"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页脚占位符 3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 bwMode="white"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 bwMode="white"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 bwMode="auto">
          <a:xfrm>
            <a:off x="715963" y="5002213"/>
            <a:ext cx="3802063" cy="1443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任意多边形 15"/>
          <p:cNvSpPr/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直角三角形 16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燕尾形 19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3" name="日期占位符 4"/>
          <p:cNvSpPr>
            <a:spLocks noGrp="1"/>
          </p:cNvSpPr>
          <p:nvPr>
            <p:ph type="dt" sz="half" idx="1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页脚占位符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3" name="任意多边形 12"/>
          <p:cNvSpPr/>
          <p:nvPr/>
        </p:nvSpPr>
        <p:spPr bwMode="auto">
          <a:xfrm>
            <a:off x="715963" y="5002213"/>
            <a:ext cx="3802063" cy="1443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直角三角形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  <a:ea typeface="黑体" panose="0201060003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  <a:ea typeface="黑体" panose="0201060003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  <a:ea typeface="黑体" panose="0201060003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  <a:ea typeface="黑体" panose="0201060003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  <a:ea typeface="黑体" panose="0201060003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  <a:ea typeface="黑体" panose="0201060003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  <a:ea typeface="黑体" panose="0201060003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  <a:ea typeface="黑体" panose="02010600030101010101" pitchFamily="49" charset="-122"/>
        </a:defRPr>
      </a:lvl9pPr>
    </p:titleStyle>
    <p:bodyStyle>
      <a:lvl1pPr marL="365125" indent="-255905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030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155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slide" Target="slide20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2.wav"/><Relationship Id="rId2" Type="http://schemas.openxmlformats.org/officeDocument/2006/relationships/slide" Target="slide20.xml"/><Relationship Id="rId1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hyperlink" Target="What%20does%20Success%20mean%20to%20you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3.wav"/><Relationship Id="rId2" Type="http://schemas.openxmlformats.org/officeDocument/2006/relationships/slide" Target="slide7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slide" Target="slide7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 3" descr="images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28875" y="1285875"/>
            <a:ext cx="4143375" cy="3176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Box 4"/>
          <p:cNvSpPr txBox="1"/>
          <p:nvPr/>
        </p:nvSpPr>
        <p:spPr>
          <a:xfrm>
            <a:off x="6072188" y="4643438"/>
            <a:ext cx="26431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i="1" dirty="0">
                <a:latin typeface="Arial" panose="020B0604020202020204" pitchFamily="34" charset="0"/>
              </a:rPr>
              <a:t>Calvin Trillion</a:t>
            </a:r>
            <a:endParaRPr lang="zh-CN" altLang="en-US" sz="3200" i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3"/>
          <p:cNvSpPr>
            <a:spLocks noGrp="1" noRot="1"/>
          </p:cNvSpPr>
          <p:nvPr>
            <p:ph idx="1"/>
          </p:nvPr>
        </p:nvSpPr>
        <p:spPr>
          <a:xfrm>
            <a:off x="428625" y="2214563"/>
            <a:ext cx="4071938" cy="1857375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dirty="0"/>
              <a:t>Husband: </a:t>
            </a:r>
            <a:endParaRPr lang="en-US" altLang="zh-CN" dirty="0"/>
          </a:p>
        </p:txBody>
      </p:sp>
      <p:sp>
        <p:nvSpPr>
          <p:cNvPr id="18435" name="矩形 3"/>
          <p:cNvSpPr/>
          <p:nvPr/>
        </p:nvSpPr>
        <p:spPr>
          <a:xfrm>
            <a:off x="4714875" y="2143125"/>
            <a:ext cx="42148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Arial" panose="020B0604020202020204" pitchFamily="34" charset="0"/>
              </a:rPr>
              <a:t>Wife:</a:t>
            </a:r>
            <a:endParaRPr lang="en-US" altLang="zh-CN" sz="2800" dirty="0">
              <a:latin typeface="Arial" panose="020B0604020202020204" pitchFamily="34" charset="0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1500188" y="3286125"/>
            <a:ext cx="357188" cy="857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5" name="TextBox 5"/>
          <p:cNvSpPr txBox="1"/>
          <p:nvPr/>
        </p:nvSpPr>
        <p:spPr>
          <a:xfrm>
            <a:off x="285750" y="4214813"/>
            <a:ext cx="30718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Arial" panose="020B0604020202020204" pitchFamily="34" charset="0"/>
              </a:rPr>
              <a:t>success= fortune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7" name="下箭头 6"/>
          <p:cNvSpPr/>
          <p:nvPr/>
        </p:nvSpPr>
        <p:spPr>
          <a:xfrm>
            <a:off x="5929313" y="3214688"/>
            <a:ext cx="357188" cy="857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7" name="TextBox 7"/>
          <p:cNvSpPr txBox="1"/>
          <p:nvPr/>
        </p:nvSpPr>
        <p:spPr>
          <a:xfrm>
            <a:off x="4857750" y="4143375"/>
            <a:ext cx="3857625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Arial" panose="020B0604020202020204" pitchFamily="34" charset="0"/>
              </a:rPr>
              <a:t>success= fame</a:t>
            </a:r>
            <a:endParaRPr lang="en-US" altLang="zh-CN" sz="2800" dirty="0">
              <a:latin typeface="Arial" panose="020B0604020202020204" pitchFamily="34" charset="0"/>
            </a:endParaRPr>
          </a:p>
          <a:p>
            <a:r>
              <a:rPr lang="en-US" altLang="zh-CN" sz="2800" dirty="0">
                <a:latin typeface="Arial" panose="020B0604020202020204" pitchFamily="34" charset="0"/>
              </a:rPr>
              <a:t>                  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11" name="圆角矩形 6"/>
          <p:cNvSpPr/>
          <p:nvPr/>
        </p:nvSpPr>
        <p:spPr>
          <a:xfrm>
            <a:off x="0" y="214290"/>
            <a:ext cx="4857752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Approaching the theme: read on the lines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14" name="圆角矩形 13"/>
          <p:cNvSpPr>
            <a:spLocks noChangeArrowheads="1"/>
          </p:cNvSpPr>
          <p:nvPr/>
        </p:nvSpPr>
        <p:spPr bwMode="auto">
          <a:xfrm>
            <a:off x="214313" y="928688"/>
            <a:ext cx="4286250" cy="1214438"/>
          </a:xfrm>
          <a:prstGeom prst="roundRect">
            <a:avLst>
              <a:gd name="adj" fmla="val 411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husband’s definition of success?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圆角矩形 14"/>
          <p:cNvSpPr>
            <a:spLocks noChangeArrowheads="1"/>
          </p:cNvSpPr>
          <p:nvPr/>
        </p:nvSpPr>
        <p:spPr bwMode="auto">
          <a:xfrm>
            <a:off x="4572000" y="928688"/>
            <a:ext cx="4214813" cy="1214438"/>
          </a:xfrm>
          <a:prstGeom prst="roundRect">
            <a:avLst>
              <a:gd name="adj" fmla="val 411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wife’s definition of success?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45" name="矩形 17"/>
          <p:cNvSpPr/>
          <p:nvPr/>
        </p:nvSpPr>
        <p:spPr>
          <a:xfrm>
            <a:off x="571500" y="2571750"/>
            <a:ext cx="30003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 3" panose="05040102010807070707" pitchFamily="18" charset="2"/>
              <a:buNone/>
            </a:pPr>
            <a:r>
              <a:rPr lang="en-US" altLang="zh-CN" sz="2800" dirty="0">
                <a:latin typeface="Arial" panose="020B0604020202020204" pitchFamily="34" charset="0"/>
              </a:rPr>
              <a:t>to become </a:t>
            </a:r>
            <a:r>
              <a:rPr lang="en-US" altLang="zh-CN" sz="2800" dirty="0">
                <a:latin typeface="Arial" panose="020B0604020202020204" pitchFamily="34" charset="0"/>
                <a:hlinkClick r:id="rId1" action="ppaction://hlinksldjump"/>
              </a:rPr>
              <a:t>rich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8446" name="矩形 18"/>
          <p:cNvSpPr/>
          <p:nvPr/>
        </p:nvSpPr>
        <p:spPr>
          <a:xfrm>
            <a:off x="4786313" y="2500313"/>
            <a:ext cx="3624262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latin typeface="Arial" panose="020B0604020202020204" pitchFamily="34" charset="0"/>
              </a:rPr>
              <a:t>to become </a:t>
            </a:r>
            <a:r>
              <a:rPr lang="en-US" altLang="zh-CN" sz="2800" dirty="0">
                <a:latin typeface="Arial" panose="020B0604020202020204" pitchFamily="34" charset="0"/>
                <a:hlinkClick r:id="" action="ppaction://noaction"/>
              </a:rPr>
              <a:t>somebody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右大括号 19"/>
          <p:cNvSpPr/>
          <p:nvPr/>
        </p:nvSpPr>
        <p:spPr>
          <a:xfrm rot="5400000">
            <a:off x="4393406" y="3107531"/>
            <a:ext cx="785813" cy="4000500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extBox 20">
            <a:hlinkClick r:id="" action="ppaction://noaction"/>
          </p:cNvPr>
          <p:cNvSpPr txBox="1"/>
          <p:nvPr/>
        </p:nvSpPr>
        <p:spPr>
          <a:xfrm>
            <a:off x="2857500" y="5572125"/>
            <a:ext cx="41433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Arial" panose="020B0604020202020204" pitchFamily="34" charset="0"/>
              </a:rPr>
              <a:t>The American Dream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365" grpId="0"/>
      <p:bldP spid="7" grpId="0" animBg="1"/>
      <p:bldP spid="15367" grpId="0"/>
      <p:bldP spid="20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圆角矩形 6"/>
          <p:cNvSpPr/>
          <p:nvPr/>
        </p:nvSpPr>
        <p:spPr>
          <a:xfrm>
            <a:off x="0" y="0"/>
            <a:ext cx="4786314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Approaching the theme: read between the lines</a:t>
            </a:r>
            <a:endParaRPr kumimoji="0" lang="en-US" altLang="zh-CN" sz="1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3" y="2643188"/>
            <a:ext cx="8572500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</a:rPr>
              <a:t>No, otherwise it will cause harm to the individual and to society.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39" name="TextBox 5"/>
          <p:cNvSpPr txBox="1"/>
          <p:nvPr/>
        </p:nvSpPr>
        <p:spPr>
          <a:xfrm>
            <a:off x="214313" y="2071688"/>
            <a:ext cx="8358187" cy="477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000"/>
              </a:lnSpc>
            </a:pPr>
            <a:r>
              <a:rPr lang="en-US" altLang="zh-CN" sz="2800" dirty="0">
                <a:latin typeface="Arial" panose="020B0604020202020204" pitchFamily="34" charset="0"/>
              </a:rPr>
              <a:t>Q: Is money the only measurement of success?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214313" y="857250"/>
            <a:ext cx="8358188" cy="1000125"/>
          </a:xfrm>
          <a:solidFill>
            <a:schemeClr val="bg2">
              <a:lumMod val="90000"/>
            </a:schemeClr>
          </a:solidFill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365125" marR="0" lvl="0" indent="-255905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Wife: “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Fair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isn’t being measured these days.  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65125" marR="0" lvl="0" indent="-255905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What they measure is 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money.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” 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(Para.23)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4313" y="3929063"/>
            <a:ext cx="8429625" cy="13843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3" panose="05040102010807070707" pitchFamily="18" charset="2"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article in the morning newspaper used him as an example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 new breed of Wall Street Traders who were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victims of their own greed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,…(Para. 26)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465" name="圆角矩形 7"/>
          <p:cNvSpPr/>
          <p:nvPr/>
        </p:nvSpPr>
        <p:spPr>
          <a:xfrm>
            <a:off x="0" y="714375"/>
            <a:ext cx="7500938" cy="1357313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anchor="ctr">
            <a:spAutoFit/>
          </a:bodyPr>
          <a:p>
            <a:pPr algn="ctr">
              <a:buFont typeface="Wingdings 3" panose="05040102010807070707" pitchFamily="18" charset="2"/>
              <a:buNone/>
            </a:pPr>
            <a:endParaRPr lang="zh-CN" altLang="en-US" b="1" dirty="0">
              <a:solidFill>
                <a:srgbClr val="000099"/>
              </a:solidFill>
              <a:latin typeface="Candara" panose="020E05020303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8439" grpId="0"/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圆角矩形 6"/>
          <p:cNvSpPr/>
          <p:nvPr/>
        </p:nvSpPr>
        <p:spPr>
          <a:xfrm>
            <a:off x="0" y="0"/>
            <a:ext cx="4407507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Reflect on the theme: read beyond the lines</a:t>
            </a:r>
            <a:endParaRPr kumimoji="0" lang="en-US" altLang="zh-CN" sz="1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pic>
        <p:nvPicPr>
          <p:cNvPr id="19461" name="图片 8" descr="地沟油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750" y="2071688"/>
            <a:ext cx="3786188" cy="3357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TextBox 9"/>
          <p:cNvSpPr txBox="1"/>
          <p:nvPr/>
        </p:nvSpPr>
        <p:spPr>
          <a:xfrm>
            <a:off x="3071813" y="642938"/>
            <a:ext cx="2643187" cy="52387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 sz="2800" dirty="0">
                <a:latin typeface="Arial" panose="020B0604020202020204" pitchFamily="34" charset="0"/>
              </a:rPr>
              <a:t>Honesty Crisis 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pic>
        <p:nvPicPr>
          <p:cNvPr id="6" name="图片 5" descr="下载 (4)5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3" y="2143125"/>
            <a:ext cx="3649662" cy="3000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11" descr="拜金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4071938" y="1857375"/>
            <a:ext cx="4589462" cy="3417888"/>
          </a:xfrm>
          <a:ln/>
        </p:spPr>
      </p:pic>
      <p:pic>
        <p:nvPicPr>
          <p:cNvPr id="20484" name="图片 5" descr="Materialistic-Teenag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3" y="1785938"/>
            <a:ext cx="2974975" cy="3695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 6"/>
          <p:cNvSpPr/>
          <p:nvPr/>
        </p:nvSpPr>
        <p:spPr>
          <a:xfrm>
            <a:off x="0" y="0"/>
            <a:ext cx="4407507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Reflect on the theme: read beyond the lines</a:t>
            </a:r>
            <a:endParaRPr kumimoji="0" lang="en-US" altLang="zh-CN" sz="1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813" y="5500688"/>
            <a:ext cx="24288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Rich Redneck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88" name="TextBox 10"/>
          <p:cNvSpPr txBox="1"/>
          <p:nvPr/>
        </p:nvSpPr>
        <p:spPr>
          <a:xfrm>
            <a:off x="3286125" y="857250"/>
            <a:ext cx="2786063" cy="52387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 sz="2800" dirty="0">
                <a:latin typeface="Arial" panose="020B0604020202020204" pitchFamily="34" charset="0"/>
              </a:rPr>
              <a:t>Money Worship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48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圆角矩形 6"/>
          <p:cNvSpPr/>
          <p:nvPr/>
        </p:nvSpPr>
        <p:spPr>
          <a:xfrm>
            <a:off x="0" y="214290"/>
            <a:ext cx="5286379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Reflect on the theme: cultural comparison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8" y="3500438"/>
            <a:ext cx="3929062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Better and richer life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en-US" altLang="zh-CN" sz="2800" b="1" dirty="0">
                <a:latin typeface="Arial" panose="020B0604020202020204" pitchFamily="34" charset="0"/>
              </a:rPr>
              <a:t>Individual Success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00625" y="3500438"/>
            <a:ext cx="4143375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National Glory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en-US" altLang="zh-CN" sz="2800" b="1" dirty="0">
                <a:latin typeface="Arial" panose="020B0604020202020204" pitchFamily="34" charset="0"/>
              </a:rPr>
              <a:t>Improvement of people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" y="4857750"/>
            <a:ext cx="78581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Cultural differences: </a:t>
            </a:r>
            <a:r>
              <a:rPr kumimoji="0" lang="en-US" altLang="zh-CN" sz="2400" b="1" kern="1200" cap="none" spc="0" normalizeH="0" baseline="0" noProof="0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  <a:cs typeface="+mn-cs"/>
              </a:rPr>
              <a:t>Individualism </a:t>
            </a:r>
            <a:r>
              <a:rPr kumimoji="0" lang="en-US" altLang="zh-CN" sz="2400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vs. </a:t>
            </a:r>
            <a:r>
              <a:rPr kumimoji="0" lang="en-US" altLang="zh-CN" sz="2400" b="1" kern="1200" cap="none" spc="0" normalizeH="0" baseline="0" noProof="0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  <a:cs typeface="+mn-cs"/>
              </a:rPr>
              <a:t>Collectivism</a:t>
            </a:r>
            <a:endParaRPr kumimoji="0" lang="zh-CN" altLang="en-US" sz="2400" b="1" kern="1200" cap="none" spc="0" normalizeH="0" baseline="0" noProof="0" dirty="0">
              <a:solidFill>
                <a:srgbClr val="FF0000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1512" name="图片 11" descr="下载 22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29188" y="1071563"/>
            <a:ext cx="3429000" cy="2562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3" name="图片 11" descr="下载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8" y="1071563"/>
            <a:ext cx="3571875" cy="2500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Box 2"/>
          <p:cNvSpPr txBox="1"/>
          <p:nvPr/>
        </p:nvSpPr>
        <p:spPr>
          <a:xfrm>
            <a:off x="214313" y="2500313"/>
            <a:ext cx="2714625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 dirty="0">
                <a:latin typeface="Arial" panose="020B0604020202020204" pitchFamily="34" charset="0"/>
              </a:rPr>
              <a:t>Humorous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pPr algn="ctr"/>
            <a:r>
              <a:rPr lang="en-US" altLang="zh-CN" sz="2800" b="1" dirty="0">
                <a:latin typeface="Arial" panose="020B0604020202020204" pitchFamily="34" charset="0"/>
              </a:rPr>
              <a:t> &amp; 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pPr algn="ctr"/>
            <a:r>
              <a:rPr lang="en-US" altLang="zh-CN" sz="2800" b="1" dirty="0">
                <a:latin typeface="Arial" panose="020B0604020202020204" pitchFamily="34" charset="0"/>
              </a:rPr>
              <a:t>Ironic Writing 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3000375" y="1000125"/>
            <a:ext cx="357188" cy="4214813"/>
          </a:xfrm>
          <a:prstGeom prst="leftBrace">
            <a:avLst>
              <a:gd name="adj1" fmla="val 8333"/>
              <a:gd name="adj2" fmla="val 4649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8" y="714375"/>
            <a:ext cx="2286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Exaggeration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71875" y="4857750"/>
            <a:ext cx="10636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Irony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7" name="Picture 3" descr="图片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1875" y="1143000"/>
            <a:ext cx="5000625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3714750" y="1214438"/>
            <a:ext cx="48895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000099"/>
                </a:solidFill>
                <a:latin typeface="Candara" panose="020E0502030303020204" pitchFamily="34" charset="0"/>
              </a:rPr>
              <a:t>=a representation of something in an </a:t>
            </a:r>
            <a:r>
              <a:rPr lang="en-US" altLang="zh-CN" sz="2400" b="1" dirty="0">
                <a:solidFill>
                  <a:srgbClr val="FF0000"/>
                </a:solidFill>
                <a:latin typeface="Candara" panose="020E0502030303020204" pitchFamily="34" charset="0"/>
              </a:rPr>
              <a:t>excessive</a:t>
            </a:r>
            <a:r>
              <a:rPr lang="en-US" altLang="zh-CN" sz="2400" b="1" dirty="0">
                <a:solidFill>
                  <a:srgbClr val="000099"/>
                </a:solidFill>
                <a:latin typeface="Candara" panose="020E0502030303020204" pitchFamily="34" charset="0"/>
              </a:rPr>
              <a:t> manner. </a:t>
            </a:r>
            <a:endParaRPr lang="zh-CN" altLang="en-US" sz="2400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Picture 3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3313" y="3500438"/>
            <a:ext cx="5000625" cy="1365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3786188" y="3571875"/>
            <a:ext cx="45720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000099"/>
                </a:solidFill>
                <a:latin typeface="Candara" panose="020E0502030303020204" pitchFamily="34" charset="0"/>
              </a:rPr>
              <a:t>=the </a:t>
            </a:r>
            <a:r>
              <a:rPr lang="en-US" altLang="zh-CN" sz="2400" b="1" dirty="0">
                <a:solidFill>
                  <a:srgbClr val="FF0000"/>
                </a:solidFill>
                <a:latin typeface="Candara" panose="020E0502030303020204" pitchFamily="34" charset="0"/>
              </a:rPr>
              <a:t>contrast</a:t>
            </a:r>
            <a:r>
              <a:rPr lang="en-US" altLang="zh-CN" sz="2400" b="1" dirty="0">
                <a:solidFill>
                  <a:srgbClr val="000099"/>
                </a:solidFill>
                <a:latin typeface="Candara" panose="020E0502030303020204" pitchFamily="34" charset="0"/>
              </a:rPr>
              <a:t> between what the expectations of a situation are and what is really the case.</a:t>
            </a:r>
            <a:endParaRPr lang="zh-CN" altLang="en-US" sz="2400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5203" y="0"/>
            <a:ext cx="4674466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Writing skills: exaggeration  &amp; irony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圆角矩形 10"/>
          <p:cNvSpPr/>
          <p:nvPr/>
        </p:nvSpPr>
        <p:spPr>
          <a:xfrm>
            <a:off x="285750" y="857250"/>
            <a:ext cx="6643688" cy="200025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0" y="0"/>
            <a:ext cx="4143371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Writing skills: exaggeration  &amp; irony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2" name="矩形 8"/>
          <p:cNvSpPr/>
          <p:nvPr/>
        </p:nvSpPr>
        <p:spPr>
          <a:xfrm>
            <a:off x="357188" y="1714500"/>
            <a:ext cx="657225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“Is twelve million dollars </a:t>
            </a:r>
            <a:r>
              <a:rPr lang="en-US" altLang="zh-CN" sz="2400" b="1" i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chicken feed?</a:t>
            </a:r>
            <a:r>
              <a:rPr lang="en-US" altLang="zh-CN" sz="2400" b="1" i="1" u="sng" dirty="0">
                <a:solidFill>
                  <a:srgbClr val="000099"/>
                </a:solidFill>
                <a:latin typeface="Times New Roman" panose="02020603050405020304" pitchFamily="18" charset="0"/>
              </a:rPr>
              <a:t>”</a:t>
            </a:r>
            <a:r>
              <a:rPr lang="en-US" altLang="zh-CN" sz="2000" b="1" u="sng" dirty="0">
                <a:solidFill>
                  <a:schemeClr val="accent2"/>
                </a:solidFill>
                <a:latin typeface="Times New Roman" panose="02020603050405020304" pitchFamily="18" charset="0"/>
              </a:rPr>
              <a:t>(Para.20)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63" y="928688"/>
            <a:ext cx="28575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Candara" panose="020E0502030303020204" pitchFamily="34" charset="0"/>
              </a:rPr>
              <a:t>Exaggeration</a:t>
            </a:r>
            <a:r>
              <a:rPr lang="en-US" altLang="zh-CN" sz="2800" b="1" dirty="0">
                <a:solidFill>
                  <a:srgbClr val="000099"/>
                </a:solidFill>
                <a:latin typeface="Candara" panose="020E0502030303020204" pitchFamily="34" charset="0"/>
              </a:rPr>
              <a:t> 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pic>
        <p:nvPicPr>
          <p:cNvPr id="14" name="图片 13" descr="images35.jpg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72313" y="1571625"/>
            <a:ext cx="1684337" cy="142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圆角矩形 11"/>
          <p:cNvSpPr/>
          <p:nvPr/>
        </p:nvSpPr>
        <p:spPr>
          <a:xfrm>
            <a:off x="285750" y="3214688"/>
            <a:ext cx="8215313" cy="300037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0"/>
          <p:cNvSpPr/>
          <p:nvPr/>
        </p:nvSpPr>
        <p:spPr>
          <a:xfrm>
            <a:off x="500063" y="3643313"/>
            <a:ext cx="8001000" cy="1416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 b="1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2"/>
              </a:rPr>
              <a:t>Expected situation(Para.18)</a:t>
            </a:r>
            <a:endParaRPr lang="en-US" altLang="zh-CN" sz="2000" b="1" dirty="0">
              <a:solidFill>
                <a:srgbClr val="000099"/>
              </a:solidFill>
              <a:latin typeface="Arial" panose="020B0604020202020204" pitchFamily="34" charset="0"/>
              <a:ea typeface="Arial Unicode MS" panose="020B0604020202020204" pitchFamily="34" charset="-122"/>
            </a:endParaRPr>
          </a:p>
          <a:p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“A tiny but </a:t>
            </a:r>
            <a:r>
              <a:rPr lang="en-US" altLang="zh-CN" sz="2400" b="1" dirty="0">
                <a:latin typeface="Times New Roman" panose="02020603050405020304" pitchFamily="18" charset="0"/>
                <a:ea typeface="Arial Unicode MS" panose="020B0604020202020204" pitchFamily="34" charset="-122"/>
              </a:rPr>
              <a:t>flattering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 picture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of me will </a:t>
            </a:r>
            <a:r>
              <a:rPr lang="en-US" altLang="zh-CN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run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 next to my column </a:t>
            </a:r>
            <a:r>
              <a:rPr lang="en-US" altLang="zh-CN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every week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.”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2"/>
            </a:endParaRPr>
          </a:p>
          <a:p>
            <a:endParaRPr lang="en-US" altLang="zh-CN" b="1" dirty="0">
              <a:latin typeface="Times New Roman" panose="02020603050405020304" pitchFamily="18" charset="0"/>
              <a:ea typeface="Arial Unicode MS" panose="020B0604020202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0063" y="4786313"/>
            <a:ext cx="3214687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 b="1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2"/>
              </a:rPr>
              <a:t>Real situation(Para.26)</a:t>
            </a:r>
            <a:endParaRPr lang="en-US" altLang="zh-CN" sz="2000" b="1" dirty="0">
              <a:solidFill>
                <a:srgbClr val="000099"/>
              </a:solidFill>
              <a:latin typeface="Arial" panose="020B0604020202020204" pitchFamily="34" charset="0"/>
              <a:ea typeface="Arial Unicode MS" panose="020B0604020202020204" pitchFamily="34" charset="-122"/>
            </a:endParaRPr>
          </a:p>
        </p:txBody>
      </p:sp>
      <p:sp>
        <p:nvSpPr>
          <p:cNvPr id="16" name="Rectangle 6"/>
          <p:cNvSpPr/>
          <p:nvPr/>
        </p:nvSpPr>
        <p:spPr>
          <a:xfrm>
            <a:off x="3643313" y="3214688"/>
            <a:ext cx="13573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Clr>
                <a:srgbClr val="FF0066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Candara" panose="020E0502030303020204" pitchFamily="34" charset="0"/>
              </a:rPr>
              <a:t>Irony</a:t>
            </a:r>
            <a:endParaRPr lang="en-US" altLang="zh-CN" sz="2800" b="1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pic>
        <p:nvPicPr>
          <p:cNvPr id="17" name="图片 16" descr="images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8813" y="214313"/>
            <a:ext cx="1824037" cy="1214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571500" y="5143500"/>
            <a:ext cx="80010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Arial Unicode MS" panose="020B0604020202020204" pitchFamily="34" charset="-122"/>
              </a:rPr>
              <a:t>A picture on the paper showed him leaving …, </a:t>
            </a:r>
            <a:r>
              <a:rPr lang="en-US" altLang="zh-CN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trying to hide his face </a:t>
            </a:r>
            <a:r>
              <a:rPr lang="en-US" altLang="zh-CN" sz="2400" b="1" dirty="0">
                <a:latin typeface="Times New Roman" panose="02020603050405020304" pitchFamily="18" charset="0"/>
                <a:ea typeface="Arial Unicode MS" panose="020B0604020202020204" pitchFamily="34" charset="-122"/>
              </a:rPr>
              <a:t>behind an $850 Italian overcoat. </a:t>
            </a:r>
            <a:endParaRPr lang="en-US" altLang="zh-CN" sz="2400" b="1" dirty="0">
              <a:solidFill>
                <a:srgbClr val="000099"/>
              </a:solidFill>
              <a:latin typeface="Times New Roman" panose="02020603050405020304" pitchFamily="18" charset="0"/>
              <a:ea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3" grpId="0"/>
      <p:bldP spid="15" grpId="0"/>
      <p:bldP spid="16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3" descr="ANd9GcTgS8drF7AzCUJEORLRHdOJVfb6WbZYMgxbccskV9zZAN-JHYU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75" y="2428875"/>
            <a:ext cx="2230438" cy="2500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TextBox 4"/>
          <p:cNvSpPr txBox="1"/>
          <p:nvPr/>
        </p:nvSpPr>
        <p:spPr>
          <a:xfrm>
            <a:off x="2143125" y="1428750"/>
            <a:ext cx="5072063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Language Points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Box 6"/>
          <p:cNvSpPr txBox="1"/>
          <p:nvPr/>
        </p:nvSpPr>
        <p:spPr>
          <a:xfrm>
            <a:off x="357188" y="642938"/>
            <a:ext cx="84296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tiny but exceedingly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flattering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picture of me will run next to my column every week. (Para.18)</a:t>
            </a:r>
            <a:endParaRPr lang="zh-CN" alt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5608" name="图片 8" descr="be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1928813"/>
            <a:ext cx="2071688" cy="3027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9" name="图片 9" descr="be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0" y="1928813"/>
            <a:ext cx="2117725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42875" y="5000625"/>
            <a:ext cx="271462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An ordinary picture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50" y="5000625"/>
            <a:ext cx="271462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A flattering picture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0" y="0"/>
            <a:ext cx="4214809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Language Points</a:t>
            </a:r>
            <a:r>
              <a:rPr kumimoji="0" lang="zh-CN" altLang="en-US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：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word detective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6313" y="2643188"/>
            <a:ext cx="40005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flatter: </a:t>
            </a:r>
            <a:r>
              <a:rPr lang="en-US" altLang="zh-CN" sz="2400" b="1" dirty="0">
                <a:solidFill>
                  <a:srgbClr val="0000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to make somebody seem more </a:t>
            </a:r>
            <a:r>
              <a:rPr lang="en-US" altLang="zh-CN" sz="2400" b="1" dirty="0">
                <a:solidFill>
                  <a:srgbClr val="CC66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attractive</a:t>
            </a:r>
            <a:r>
              <a:rPr lang="en-US" altLang="zh-CN" sz="2400" b="1" dirty="0">
                <a:solidFill>
                  <a:srgbClr val="0000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or </a:t>
            </a:r>
            <a:r>
              <a:rPr lang="en-US" altLang="zh-CN" sz="2400" b="1" dirty="0">
                <a:solidFill>
                  <a:srgbClr val="CC66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better</a:t>
            </a:r>
            <a:r>
              <a:rPr lang="en-US" altLang="zh-CN" sz="2400" b="1" dirty="0">
                <a:solidFill>
                  <a:srgbClr val="0000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than they really are.</a:t>
            </a:r>
            <a:endParaRPr lang="zh-CN" altLang="en-US" sz="2400" b="1" dirty="0">
              <a:solidFill>
                <a:srgbClr val="000099"/>
              </a:solidFill>
              <a:latin typeface="Arial Unicode MS" panose="020B0604020202020204" pitchFamily="34" charset="-122"/>
              <a:ea typeface="Arial Unicode MS" panose="020B0604020202020204" pitchFamily="34" charset="-122"/>
            </a:endParaRPr>
          </a:p>
        </p:txBody>
      </p:sp>
      <p:sp>
        <p:nvSpPr>
          <p:cNvPr id="16" name="动作按钮: 结束 15">
            <a:hlinkClick r:id="rId3" action="ppaction://hlinksldjump" highlightClick="1"/>
          </p:cNvPr>
          <p:cNvSpPr/>
          <p:nvPr/>
        </p:nvSpPr>
        <p:spPr>
          <a:xfrm>
            <a:off x="8215313" y="6286500"/>
            <a:ext cx="428625" cy="35718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Box 3"/>
          <p:cNvSpPr txBox="1"/>
          <p:nvPr/>
        </p:nvSpPr>
        <p:spPr>
          <a:xfrm>
            <a:off x="357188" y="571500"/>
            <a:ext cx="87868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he did some things with an electronic acquisition</a:t>
            </a:r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wouldn’t bear explaining </a:t>
            </a:r>
            <a:endParaRPr lang="zh-CN" altLang="en-US" sz="2400" b="1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13" y="2643188"/>
            <a:ext cx="52863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The joke</a:t>
            </a:r>
            <a:r>
              <a:rPr lang="en-US" altLang="zh-CN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altLang="zh-CN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doesn’t bear repeating.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7188" y="4714875"/>
            <a:ext cx="771525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His sufferings______________________ </a:t>
            </a:r>
            <a:endParaRPr lang="zh-CN" altLang="en-US" sz="2400" b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0" y="0"/>
            <a:ext cx="4857752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Language Points</a:t>
            </a:r>
            <a:r>
              <a:rPr kumimoji="0" lang="zh-CN" altLang="en-US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：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idiomatic expressions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5750" y="3143250"/>
            <a:ext cx="7929563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(= because it is not funny or may offend people)</a:t>
            </a:r>
            <a:r>
              <a:rPr lang="en-US" altLang="zh-CN" sz="2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2400" b="1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5750" y="4214813"/>
            <a:ext cx="296862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Candara" panose="020E0502030303020204" pitchFamily="34" charset="0"/>
              </a:rPr>
              <a:t>他的遭遇不堪回首。</a:t>
            </a:r>
            <a:endParaRPr lang="zh-CN" altLang="en-US" sz="2400" b="1" dirty="0">
              <a:latin typeface="Candara" panose="020E0502030303020204" pitchFamily="34" charset="0"/>
            </a:endParaRPr>
          </a:p>
        </p:txBody>
      </p:sp>
      <p:sp>
        <p:nvSpPr>
          <p:cNvPr id="18" name="五边形 17"/>
          <p:cNvSpPr/>
          <p:nvPr/>
        </p:nvSpPr>
        <p:spPr>
          <a:xfrm>
            <a:off x="285750" y="2214563"/>
            <a:ext cx="1857375" cy="357188"/>
          </a:xfrm>
          <a:prstGeom prst="homePlate">
            <a:avLst/>
          </a:prstGeom>
          <a:solidFill>
            <a:srgbClr val="CC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五边形 21"/>
          <p:cNvSpPr/>
          <p:nvPr/>
        </p:nvSpPr>
        <p:spPr>
          <a:xfrm>
            <a:off x="357188" y="3786188"/>
            <a:ext cx="1857375" cy="357188"/>
          </a:xfrm>
          <a:prstGeom prst="homePlate">
            <a:avLst/>
          </a:prstGeom>
          <a:solidFill>
            <a:srgbClr val="CC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Translation 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7188" y="1571625"/>
            <a:ext cx="82470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dirty="0">
                <a:solidFill>
                  <a:srgbClr val="000099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 </a:t>
            </a:r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not bear +V-ing </a:t>
            </a:r>
            <a:r>
              <a:rPr lang="en-US" altLang="zh-CN" sz="2400" dirty="0">
                <a:solidFill>
                  <a:srgbClr val="000099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: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to not be suitable for something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Arial Unicode MS" panose="020B0604020202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57625" y="928688"/>
            <a:ext cx="311467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(because it was illegal)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86188" y="1000125"/>
            <a:ext cx="114300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(Para. 1)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00313" y="4714875"/>
            <a:ext cx="3944937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don't bear thinking about.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8625" y="5143500"/>
            <a:ext cx="42227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(=because they are so terrible).</a:t>
            </a:r>
            <a:endParaRPr lang="zh-CN" altLang="en-US" sz="2400" b="1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18" grpId="0" animBg="1"/>
      <p:bldP spid="22" grpId="0" animBg="1"/>
      <p:bldP spid="23" grpId="0"/>
      <p:bldP spid="29" grpId="0"/>
      <p:bldP spid="30" grpId="0"/>
      <p:bldP spid="13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Group 19"/>
          <p:cNvGrpSpPr/>
          <p:nvPr/>
        </p:nvGrpSpPr>
        <p:grpSpPr>
          <a:xfrm>
            <a:off x="285750" y="1928813"/>
            <a:ext cx="8607425" cy="2500312"/>
            <a:chOff x="0" y="0"/>
            <a:chExt cx="5422" cy="2319"/>
          </a:xfrm>
        </p:grpSpPr>
        <p:pic>
          <p:nvPicPr>
            <p:cNvPr id="10250" name="圆角矩形 13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5422" cy="23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51" name="Text Box 21"/>
            <p:cNvSpPr txBox="1"/>
            <p:nvPr/>
          </p:nvSpPr>
          <p:spPr>
            <a:xfrm>
              <a:off x="69" y="70"/>
              <a:ext cx="5284" cy="217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10243" name="Rectangle 23"/>
          <p:cNvSpPr>
            <a:spLocks noGrp="1"/>
          </p:cNvSpPr>
          <p:nvPr>
            <p:ph idx="1"/>
          </p:nvPr>
        </p:nvSpPr>
        <p:spPr>
          <a:xfrm>
            <a:off x="1357313" y="2000250"/>
            <a:ext cx="7200900" cy="3381375"/>
          </a:xfrm>
          <a:ln/>
        </p:spPr>
        <p:txBody>
          <a:bodyPr vert="horz" wrap="square" lIns="91440" tIns="45720" rIns="91440" bIns="45720" anchor="t"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dirty="0"/>
              <a:t>Explore the structure</a:t>
            </a:r>
            <a:endParaRPr lang="en-US" altLang="zh-CN" b="1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dirty="0"/>
              <a:t>Read for the main ideas</a:t>
            </a:r>
            <a:endParaRPr lang="en-US" altLang="zh-CN" b="1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dirty="0"/>
              <a:t>Appreciate the writing skills </a:t>
            </a:r>
            <a:endParaRPr lang="en-US" altLang="zh-CN" b="1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dirty="0"/>
              <a:t>Reflect on the theme</a:t>
            </a:r>
            <a:endParaRPr lang="en-US" altLang="zh-CN" b="1" dirty="0"/>
          </a:p>
        </p:txBody>
      </p:sp>
      <p:pic>
        <p:nvPicPr>
          <p:cNvPr id="10244" name="Picture 4" descr="MC90043164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5" y="285750"/>
            <a:ext cx="1223963" cy="1223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24" descr="MC900442125[1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2428875"/>
            <a:ext cx="360363" cy="350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Picture 25" descr="MC900442125[1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2928938"/>
            <a:ext cx="360363" cy="350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7" name="Picture 26" descr="MC900442125[1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3357563"/>
            <a:ext cx="360363" cy="350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8" name="TextBox 13"/>
          <p:cNvSpPr txBox="1"/>
          <p:nvPr/>
        </p:nvSpPr>
        <p:spPr>
          <a:xfrm>
            <a:off x="3214688" y="571500"/>
            <a:ext cx="357187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Objectives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0249" name="Picture 24" descr="MC900442125[1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2000250"/>
            <a:ext cx="360363" cy="350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/>
    <p:sndAc>
      <p:stSnd>
        <p:snd r:embed="rId4" name="click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7" name="Rectangle 3"/>
          <p:cNvSpPr/>
          <p:nvPr/>
        </p:nvSpPr>
        <p:spPr>
          <a:xfrm>
            <a:off x="214313" y="1428750"/>
            <a:ext cx="8643937" cy="4240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971550" lvl="1" indent="-514350" eaLnBrk="1" hangingPunct="1">
              <a:spcAft>
                <a:spcPct val="40000"/>
              </a:spcAft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Writing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 eaLnBrk="1" hangingPunct="1">
              <a:lnSpc>
                <a:spcPts val="2000"/>
              </a:lnSpc>
              <a:spcAft>
                <a:spcPct val="40000"/>
              </a:spcAft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Write an essay of no less than 120 words on the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 eaLnBrk="1" hangingPunct="1">
              <a:lnSpc>
                <a:spcPts val="2000"/>
              </a:lnSpc>
              <a:spcAft>
                <a:spcPct val="40000"/>
              </a:spcAft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 of 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money the only criterion for success?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 eaLnBrk="1" hangingPunct="1">
              <a:lnSpc>
                <a:spcPts val="2000"/>
              </a:lnSpc>
              <a:spcAft>
                <a:spcPct val="40000"/>
              </a:spcAft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send it to the public mailbox.</a:t>
            </a:r>
            <a:endParaRPr lang="en-US" altLang="zh-CN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 eaLnBrk="1" hangingPunct="1">
              <a:spcAft>
                <a:spcPct val="40000"/>
              </a:spcAft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Discussion &amp; Presentation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following topics: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altLang="zh-CN" sz="2400" b="1" dirty="0">
                <a:latin typeface="Lucida Sans Unicode" panose="020B0602030504020204" pitchFamily="34" charset="0"/>
                <a:cs typeface="Times New Roman" panose="02020603050405020304" pitchFamily="18" charset="0"/>
              </a:rPr>
              <a:t>      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Honesty Crisis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2) Money Worship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3) the American Dream vs. the Chinese Dream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</a:pPr>
            <a:endParaRPr lang="en-US" altLang="zh-CN" sz="2800" dirty="0">
              <a:latin typeface="Arial" panose="020B0604020202020204" pitchFamily="34" charset="0"/>
            </a:endParaRPr>
          </a:p>
        </p:txBody>
      </p:sp>
      <p:sp>
        <p:nvSpPr>
          <p:cNvPr id="28675" name="TextBox 5"/>
          <p:cNvSpPr txBox="1"/>
          <p:nvPr/>
        </p:nvSpPr>
        <p:spPr>
          <a:xfrm>
            <a:off x="2571750" y="214313"/>
            <a:ext cx="45720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Assignments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图片 3" descr="images1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0" y="1643063"/>
            <a:ext cx="6783388" cy="3943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30"/>
          <p:cNvGrpSpPr/>
          <p:nvPr/>
        </p:nvGrpSpPr>
        <p:grpSpPr>
          <a:xfrm>
            <a:off x="928688" y="3286125"/>
            <a:ext cx="6929437" cy="936625"/>
            <a:chOff x="340" y="845"/>
            <a:chExt cx="4944" cy="773"/>
          </a:xfrm>
        </p:grpSpPr>
        <p:sp>
          <p:nvSpPr>
            <p:cNvPr id="34847" name="AutoShape 31">
              <a:hlinkClick r:id="" action="ppaction://noaction"/>
            </p:cNvPr>
            <p:cNvSpPr>
              <a:spLocks noChangeArrowheads="1"/>
            </p:cNvSpPr>
            <p:nvPr/>
          </p:nvSpPr>
          <p:spPr bwMode="gray">
            <a:xfrm>
              <a:off x="340" y="845"/>
              <a:ext cx="4944" cy="773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1298" name="Group 32"/>
            <p:cNvGrpSpPr/>
            <p:nvPr/>
          </p:nvGrpSpPr>
          <p:grpSpPr>
            <a:xfrm>
              <a:off x="445" y="916"/>
              <a:ext cx="711" cy="633"/>
              <a:chOff x="999" y="1092"/>
              <a:chExt cx="768" cy="746"/>
            </a:xfrm>
          </p:grpSpPr>
          <p:sp>
            <p:nvSpPr>
              <p:cNvPr id="11299" name="AutoShape 33"/>
              <p:cNvSpPr/>
              <p:nvPr/>
            </p:nvSpPr>
            <p:spPr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solidFill>
                <a:srgbClr val="00B0F0"/>
              </a:soli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300" name="Freeform 34"/>
              <p:cNvSpPr/>
              <p:nvPr/>
            </p:nvSpPr>
            <p:spPr>
              <a:xfrm>
                <a:off x="1047" y="1140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993300">
                  <a:alpha val="0"/>
                </a:srgbClr>
              </a:soli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4851" name="Text Box 35"/>
              <p:cNvSpPr txBox="1">
                <a:spLocks noChangeArrowheads="1"/>
              </p:cNvSpPr>
              <p:nvPr/>
            </p:nvSpPr>
            <p:spPr bwMode="gray">
              <a:xfrm>
                <a:off x="1233" y="1228"/>
                <a:ext cx="291" cy="564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3</a:t>
                </a:r>
                <a:endParaRPr lang="en-US" altLang="zh-CN" sz="3200" b="1" dirty="0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</p:grpSp>
      <p:grpSp>
        <p:nvGrpSpPr>
          <p:cNvPr id="5" name="Group 23"/>
          <p:cNvGrpSpPr/>
          <p:nvPr/>
        </p:nvGrpSpPr>
        <p:grpSpPr>
          <a:xfrm>
            <a:off x="1643063" y="4357688"/>
            <a:ext cx="6786562" cy="936625"/>
            <a:chOff x="340" y="845"/>
            <a:chExt cx="4944" cy="773"/>
          </a:xfrm>
        </p:grpSpPr>
        <p:sp>
          <p:nvSpPr>
            <p:cNvPr id="34840" name="AutoShape 24">
              <a:hlinkClick r:id="" action="ppaction://noaction"/>
            </p:cNvPr>
            <p:cNvSpPr>
              <a:spLocks noChangeArrowheads="1"/>
            </p:cNvSpPr>
            <p:nvPr/>
          </p:nvSpPr>
          <p:spPr bwMode="gray">
            <a:xfrm>
              <a:off x="340" y="845"/>
              <a:ext cx="4944" cy="773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1292" name="Group 25"/>
            <p:cNvGrpSpPr/>
            <p:nvPr/>
          </p:nvGrpSpPr>
          <p:grpSpPr>
            <a:xfrm>
              <a:off x="445" y="916"/>
              <a:ext cx="711" cy="633"/>
              <a:chOff x="999" y="1092"/>
              <a:chExt cx="768" cy="746"/>
            </a:xfrm>
          </p:grpSpPr>
          <p:sp>
            <p:nvSpPr>
              <p:cNvPr id="11294" name="AutoShape 2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solidFill>
                <a:schemeClr val="bg2">
                  <a:lumMod val="50000"/>
                </a:schemeClr>
              </a:solidFill>
              <a:ln w="38100">
                <a:solidFill>
                  <a:schemeClr val="bg1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295" name="Freeform 27"/>
              <p:cNvSpPr/>
              <p:nvPr/>
            </p:nvSpPr>
            <p:spPr>
              <a:xfrm>
                <a:off x="1047" y="1140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FF">
                  <a:alpha val="0"/>
                </a:srgbClr>
              </a:soli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4844" name="Text Box 28">
                <a:hlinkClick r:id="" action="ppaction://noaction"/>
              </p:cNvPr>
              <p:cNvSpPr txBox="1">
                <a:spLocks noChangeArrowheads="1"/>
              </p:cNvSpPr>
              <p:nvPr/>
            </p:nvSpPr>
            <p:spPr bwMode="gray">
              <a:xfrm>
                <a:off x="1208" y="1141"/>
                <a:ext cx="291" cy="564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4</a:t>
                </a:r>
                <a:endParaRPr lang="en-US" altLang="zh-CN" sz="3200" b="1" dirty="0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  <p:sp>
          <p:nvSpPr>
            <p:cNvPr id="11293" name="Text Box 29">
              <a:hlinkClick r:id="" action="ppaction://noaction"/>
            </p:cNvPr>
            <p:cNvSpPr txBox="1"/>
            <p:nvPr/>
          </p:nvSpPr>
          <p:spPr>
            <a:xfrm>
              <a:off x="1182" y="958"/>
              <a:ext cx="3991" cy="4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just" eaLnBrk="0" hangingPunct="0"/>
              <a:r>
                <a:rPr lang="en-US" altLang="zh-CN" sz="3200" dirty="0">
                  <a:latin typeface="Arial" panose="020B0604020202020204" pitchFamily="34" charset="0"/>
                  <a:ea typeface="楷体_GB2312" panose="02010609030101010101" pitchFamily="49" charset="-122"/>
                </a:rPr>
                <a:t>Language Points</a:t>
              </a:r>
              <a:endParaRPr lang="en-US" altLang="zh-CN" sz="3200" dirty="0"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7" name="Group 2"/>
          <p:cNvGrpSpPr/>
          <p:nvPr/>
        </p:nvGrpSpPr>
        <p:grpSpPr>
          <a:xfrm>
            <a:off x="285750" y="1071563"/>
            <a:ext cx="6000750" cy="936625"/>
            <a:chOff x="340" y="845"/>
            <a:chExt cx="4944" cy="773"/>
          </a:xfrm>
        </p:grpSpPr>
        <p:sp>
          <p:nvSpPr>
            <p:cNvPr id="34819" name="AutoShape 3">
              <a:hlinkClick r:id="" action="ppaction://noaction"/>
            </p:cNvPr>
            <p:cNvSpPr>
              <a:spLocks noChangeArrowheads="1"/>
            </p:cNvSpPr>
            <p:nvPr/>
          </p:nvSpPr>
          <p:spPr bwMode="gray">
            <a:xfrm>
              <a:off x="340" y="845"/>
              <a:ext cx="4944" cy="773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1286" name="Group 4"/>
            <p:cNvGrpSpPr/>
            <p:nvPr/>
          </p:nvGrpSpPr>
          <p:grpSpPr>
            <a:xfrm>
              <a:off x="445" y="916"/>
              <a:ext cx="711" cy="633"/>
              <a:chOff x="999" y="1092"/>
              <a:chExt cx="768" cy="746"/>
            </a:xfrm>
          </p:grpSpPr>
          <p:sp>
            <p:nvSpPr>
              <p:cNvPr id="11288" name="AutoShape 5"/>
              <p:cNvSpPr/>
              <p:nvPr/>
            </p:nvSpPr>
            <p:spPr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solidFill>
                <a:srgbClr val="00B0F0"/>
              </a:soli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289" name="Freeform 6"/>
              <p:cNvSpPr/>
              <p:nvPr/>
            </p:nvSpPr>
            <p:spPr>
              <a:xfrm>
                <a:off x="1047" y="1140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FF">
                  <a:alpha val="0"/>
                </a:srgbClr>
              </a:soli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4823" name="Text Box 7"/>
              <p:cNvSpPr txBox="1">
                <a:spLocks noChangeArrowheads="1"/>
              </p:cNvSpPr>
              <p:nvPr/>
            </p:nvSpPr>
            <p:spPr bwMode="gray">
              <a:xfrm>
                <a:off x="1227" y="1164"/>
                <a:ext cx="291" cy="564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3200" b="1" dirty="0">
                    <a:effectLst>
                      <a:outerShdw blurRad="38100" dist="38100" dir="2700000">
                        <a:srgbClr val="C0C0C0"/>
                      </a:outerShdw>
                    </a:effectLst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1</a:t>
                </a:r>
                <a:endParaRPr lang="en-US" altLang="zh-CN" sz="3200" b="1" dirty="0">
                  <a:effectLst>
                    <a:outerShdw blurRad="38100" dist="38100" dir="2700000">
                      <a:srgbClr val="C0C0C0"/>
                    </a:outerShdw>
                  </a:effectLst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  <p:sp>
          <p:nvSpPr>
            <p:cNvPr id="11287" name="Text Box 8">
              <a:hlinkClick r:id="" action="ppaction://noaction"/>
            </p:cNvPr>
            <p:cNvSpPr txBox="1"/>
            <p:nvPr/>
          </p:nvSpPr>
          <p:spPr>
            <a:xfrm>
              <a:off x="1203" y="928"/>
              <a:ext cx="3991" cy="4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just" eaLnBrk="0" hangingPunct="0"/>
              <a:r>
                <a:rPr lang="en-US" altLang="zh-CN" sz="3200" dirty="0">
                  <a:latin typeface="Arial" panose="020B0604020202020204" pitchFamily="34" charset="0"/>
                  <a:ea typeface="楷体" pitchFamily="49" charset="-122"/>
                </a:rPr>
                <a:t>Introduction</a:t>
              </a:r>
              <a:endParaRPr lang="en-US" altLang="zh-CN" sz="3200" dirty="0"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642938" y="2143125"/>
            <a:ext cx="6429375" cy="936625"/>
            <a:chOff x="340" y="845"/>
            <a:chExt cx="4944" cy="773"/>
          </a:xfrm>
        </p:grpSpPr>
        <p:sp>
          <p:nvSpPr>
            <p:cNvPr id="34826" name="AutoShape 10"/>
            <p:cNvSpPr>
              <a:spLocks noChangeArrowheads="1"/>
            </p:cNvSpPr>
            <p:nvPr/>
          </p:nvSpPr>
          <p:spPr bwMode="gray">
            <a:xfrm>
              <a:off x="340" y="845"/>
              <a:ext cx="4944" cy="773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1280" name="Group 11"/>
            <p:cNvGrpSpPr/>
            <p:nvPr/>
          </p:nvGrpSpPr>
          <p:grpSpPr>
            <a:xfrm>
              <a:off x="445" y="916"/>
              <a:ext cx="711" cy="633"/>
              <a:chOff x="999" y="1092"/>
              <a:chExt cx="768" cy="746"/>
            </a:xfrm>
          </p:grpSpPr>
          <p:sp>
            <p:nvSpPr>
              <p:cNvPr id="11282" name="AutoShape 12"/>
              <p:cNvSpPr/>
              <p:nvPr/>
            </p:nvSpPr>
            <p:spPr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solidFill>
                <a:srgbClr val="00B0F0"/>
              </a:soli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283" name="Freeform 13"/>
              <p:cNvSpPr/>
              <p:nvPr/>
            </p:nvSpPr>
            <p:spPr>
              <a:xfrm>
                <a:off x="1047" y="1140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333333">
                  <a:alpha val="0"/>
                </a:srgbClr>
              </a:soli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4830" name="Text Box 14"/>
              <p:cNvSpPr txBox="1">
                <a:spLocks noChangeArrowheads="1"/>
              </p:cNvSpPr>
              <p:nvPr/>
            </p:nvSpPr>
            <p:spPr bwMode="gray">
              <a:xfrm>
                <a:off x="1232" y="1228"/>
                <a:ext cx="289" cy="564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2</a:t>
                </a:r>
                <a:endParaRPr lang="en-US" altLang="zh-CN" sz="3200" b="1" dirty="0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  <p:sp>
          <p:nvSpPr>
            <p:cNvPr id="11281" name="Text Box 15">
              <a:hlinkClick r:id="rId1" action="ppaction://hlinksldjump"/>
            </p:cNvPr>
            <p:cNvSpPr txBox="1"/>
            <p:nvPr/>
          </p:nvSpPr>
          <p:spPr>
            <a:xfrm>
              <a:off x="1203" y="928"/>
              <a:ext cx="3991" cy="4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just" eaLnBrk="0" hangingPunct="0"/>
              <a:r>
                <a:rPr lang="en-US" altLang="zh-CN" sz="3200" dirty="0">
                  <a:latin typeface="Arial" panose="020B0604020202020204" pitchFamily="34" charset="0"/>
                  <a:ea typeface="楷体_GB2312" panose="02010609030101010101" pitchFamily="49" charset="-122"/>
                </a:rPr>
                <a:t>Reading &amp; Analysis</a:t>
              </a:r>
              <a:endParaRPr lang="en-US" altLang="zh-CN" sz="3200" dirty="0"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2214563" y="5500688"/>
            <a:ext cx="6786562" cy="774700"/>
            <a:chOff x="340" y="845"/>
            <a:chExt cx="4944" cy="773"/>
          </a:xfrm>
        </p:grpSpPr>
        <p:sp>
          <p:nvSpPr>
            <p:cNvPr id="34833" name="AutoShape 17"/>
            <p:cNvSpPr>
              <a:spLocks noChangeArrowheads="1"/>
            </p:cNvSpPr>
            <p:nvPr/>
          </p:nvSpPr>
          <p:spPr bwMode="gray">
            <a:xfrm>
              <a:off x="340" y="845"/>
              <a:ext cx="4944" cy="773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1274" name="Group 18"/>
            <p:cNvGrpSpPr/>
            <p:nvPr/>
          </p:nvGrpSpPr>
          <p:grpSpPr>
            <a:xfrm>
              <a:off x="445" y="901"/>
              <a:ext cx="711" cy="647"/>
              <a:chOff x="999" y="1075"/>
              <a:chExt cx="768" cy="763"/>
            </a:xfrm>
          </p:grpSpPr>
          <p:sp>
            <p:nvSpPr>
              <p:cNvPr id="11276" name="AutoShape 19"/>
              <p:cNvSpPr/>
              <p:nvPr/>
            </p:nvSpPr>
            <p:spPr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solidFill>
                <a:srgbClr val="00B0F0"/>
              </a:solidFill>
              <a:ln w="381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277" name="Freeform 20"/>
              <p:cNvSpPr/>
              <p:nvPr/>
            </p:nvSpPr>
            <p:spPr>
              <a:xfrm>
                <a:off x="1047" y="1140"/>
                <a:ext cx="383" cy="373"/>
              </a:xfrm>
              <a:custGeom>
                <a:avLst/>
                <a:gdLst>
                  <a:gd name="txL" fmla="*/ 0 w 596"/>
                  <a:gd name="txT" fmla="*/ 0 h 598"/>
                  <a:gd name="txR" fmla="*/ 596 w 596"/>
                  <a:gd name="txB" fmla="*/ 598 h 598"/>
                </a:gdLst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txL" t="txT" r="txR" b="tx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FF">
                  <a:alpha val="0"/>
                </a:srgbClr>
              </a:solidFill>
              <a:ln w="0">
                <a:noFill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4837" name="Text Box 21"/>
              <p:cNvSpPr txBox="1">
                <a:spLocks noChangeArrowheads="1"/>
              </p:cNvSpPr>
              <p:nvPr/>
            </p:nvSpPr>
            <p:spPr bwMode="gray">
              <a:xfrm>
                <a:off x="1225" y="1071"/>
                <a:ext cx="292" cy="693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32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5</a:t>
                </a:r>
                <a:endParaRPr lang="en-US" altLang="zh-CN" sz="3200" b="1" dirty="0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  <p:sp>
          <p:nvSpPr>
            <p:cNvPr id="11275" name="Text Box 22">
              <a:hlinkClick r:id="rId2" action="ppaction://hlinksldjump"/>
            </p:cNvPr>
            <p:cNvSpPr txBox="1"/>
            <p:nvPr/>
          </p:nvSpPr>
          <p:spPr>
            <a:xfrm>
              <a:off x="1203" y="927"/>
              <a:ext cx="3991" cy="5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just" eaLnBrk="0" hangingPunct="0"/>
              <a:r>
                <a:rPr lang="en-US" altLang="zh-CN" sz="3200" dirty="0">
                  <a:latin typeface="Arial" panose="020B0604020202020204" pitchFamily="34" charset="0"/>
                  <a:ea typeface="楷体_GB2312" panose="02010609030101010101" pitchFamily="49" charset="-122"/>
                </a:rPr>
                <a:t>Assignments</a:t>
              </a:r>
              <a:endParaRPr lang="en-US" altLang="zh-CN" sz="3200" dirty="0"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sp>
        <p:nvSpPr>
          <p:cNvPr id="11272" name="Text Box 36">
            <a:hlinkClick r:id="" action="ppaction://noaction"/>
          </p:cNvPr>
          <p:cNvSpPr txBox="1"/>
          <p:nvPr/>
        </p:nvSpPr>
        <p:spPr>
          <a:xfrm>
            <a:off x="2071688" y="3429000"/>
            <a:ext cx="57546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0" hangingPunct="0"/>
            <a:r>
              <a:rPr lang="en-US" altLang="zh-CN" sz="3200" dirty="0">
                <a:latin typeface="Arial" panose="020B0604020202020204" pitchFamily="34" charset="0"/>
                <a:ea typeface="楷体_GB2312" panose="02010609030101010101" pitchFamily="49" charset="-122"/>
              </a:rPr>
              <a:t>Theme-related Discussions</a:t>
            </a:r>
            <a:endParaRPr lang="en-US" altLang="zh-CN" sz="3200" dirty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3" name="TextBox 38"/>
          <p:cNvSpPr txBox="1"/>
          <p:nvPr/>
        </p:nvSpPr>
        <p:spPr>
          <a:xfrm>
            <a:off x="857250" y="214313"/>
            <a:ext cx="62865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Tasks&amp; Procedures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blinds/>
    <p:sndAc>
      <p:stSnd>
        <p:snd r:embed="rId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Box 5"/>
          <p:cNvSpPr txBox="1"/>
          <p:nvPr/>
        </p:nvSpPr>
        <p:spPr>
          <a:xfrm>
            <a:off x="928688" y="1428750"/>
            <a:ext cx="82153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What Does Success Mean to You?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2291" name="图片 4" descr="images6.jpg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928813" cy="1444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7" name="Picture 3" descr="MCj03539240000[1]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86063" y="3071813"/>
            <a:ext cx="3240088" cy="20177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3315" name="TextBox 4"/>
          <p:cNvSpPr txBox="1"/>
          <p:nvPr/>
        </p:nvSpPr>
        <p:spPr>
          <a:xfrm>
            <a:off x="2000250" y="1571625"/>
            <a:ext cx="5929313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Reading&amp; Analysis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219171" name="Group 35"/>
          <p:cNvGraphicFramePr>
            <a:graphicFrameLocks noGrp="1"/>
          </p:cNvGraphicFramePr>
          <p:nvPr/>
        </p:nvGraphicFramePr>
        <p:xfrm>
          <a:off x="214313" y="928688"/>
          <a:ext cx="8715375" cy="5143500"/>
        </p:xfrm>
        <a:graphic>
          <a:graphicData uri="http://schemas.openxmlformats.org/drawingml/2006/table">
            <a:tbl>
              <a:tblPr/>
              <a:tblGrid>
                <a:gridCol w="1986726"/>
                <a:gridCol w="1177319"/>
                <a:gridCol w="5551359"/>
              </a:tblGrid>
              <a:tr h="568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07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82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en-US" altLang="zh-CN" sz="2400" b="1" dirty="0" smtClean="0">
                        <a:latin typeface="Candara" panose="020E0502030303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64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2400" dirty="0" smtClean="0">
                        <a:latin typeface="Candara" panose="020E0502030303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en-US" altLang="zh-CN" sz="2400" dirty="0" smtClean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0" name="Rectangle 20"/>
          <p:cNvSpPr/>
          <p:nvPr/>
        </p:nvSpPr>
        <p:spPr>
          <a:xfrm>
            <a:off x="2214563" y="642938"/>
            <a:ext cx="1008062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dirty="0">
                <a:solidFill>
                  <a:srgbClr val="333399"/>
                </a:solidFill>
                <a:latin typeface="Arial" panose="020B0604020202020204" pitchFamily="34" charset="0"/>
              </a:rPr>
              <a:t>  Paras.</a:t>
            </a:r>
            <a:endParaRPr lang="en-US" altLang="zh-CN" sz="2400" dirty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4361" name="Rectangle 21"/>
          <p:cNvSpPr/>
          <p:nvPr/>
        </p:nvSpPr>
        <p:spPr>
          <a:xfrm>
            <a:off x="4929188" y="1000125"/>
            <a:ext cx="27368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dirty="0">
                <a:solidFill>
                  <a:srgbClr val="333399"/>
                </a:solidFill>
                <a:latin typeface="Arial" panose="020B0604020202020204" pitchFamily="34" charset="0"/>
              </a:rPr>
              <a:t>Main Ideas</a:t>
            </a:r>
            <a:endParaRPr lang="en-US" altLang="zh-CN" sz="2400" dirty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4362" name="Rectangle 22"/>
          <p:cNvSpPr/>
          <p:nvPr/>
        </p:nvSpPr>
        <p:spPr>
          <a:xfrm>
            <a:off x="2571750" y="1785938"/>
            <a:ext cx="5857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br>
              <a:rPr lang="en-US" altLang="zh-CN" b="1" dirty="0">
                <a:latin typeface="Arial" panose="020B0604020202020204" pitchFamily="34" charset="0"/>
              </a:rPr>
            </a:br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4363" name="Rectangle 23"/>
          <p:cNvSpPr/>
          <p:nvPr/>
        </p:nvSpPr>
        <p:spPr>
          <a:xfrm>
            <a:off x="2428875" y="5000625"/>
            <a:ext cx="77470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25-27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pic>
        <p:nvPicPr>
          <p:cNvPr id="14364" name="Picture 26" descr="Tr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85113" y="155733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65" name="Text Box 30"/>
          <p:cNvSpPr txBox="1"/>
          <p:nvPr/>
        </p:nvSpPr>
        <p:spPr>
          <a:xfrm>
            <a:off x="900113" y="1196975"/>
            <a:ext cx="1441450" cy="433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4366" name="Text Box 31"/>
          <p:cNvSpPr txBox="1"/>
          <p:nvPr/>
        </p:nvSpPr>
        <p:spPr>
          <a:xfrm>
            <a:off x="714375" y="1000125"/>
            <a:ext cx="14398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/>
            <a:r>
              <a:rPr lang="en-US" altLang="zh-CN" sz="2400" dirty="0">
                <a:solidFill>
                  <a:srgbClr val="333399"/>
                </a:solidFill>
                <a:latin typeface="Arial" panose="020B0604020202020204" pitchFamily="34" charset="0"/>
              </a:rPr>
              <a:t>Part</a:t>
            </a:r>
            <a:endParaRPr lang="en-US" altLang="zh-CN" sz="2400" dirty="0">
              <a:latin typeface="Arial" panose="020B0604020202020204" pitchFamily="34" charset="0"/>
            </a:endParaRPr>
          </a:p>
        </p:txBody>
      </p:sp>
      <p:sp>
        <p:nvSpPr>
          <p:cNvPr id="14367" name="Rectangle 23"/>
          <p:cNvSpPr/>
          <p:nvPr/>
        </p:nvSpPr>
        <p:spPr>
          <a:xfrm>
            <a:off x="2428875" y="3286125"/>
            <a:ext cx="646113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2-24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" y="214290"/>
            <a:ext cx="5143504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Structure survey: 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 skimming and scanning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14371" name="TextBox 11">
            <a:hlinkClick r:id="rId2" action="ppaction://hlinksldjump"/>
          </p:cNvPr>
          <p:cNvSpPr txBox="1"/>
          <p:nvPr/>
        </p:nvSpPr>
        <p:spPr>
          <a:xfrm>
            <a:off x="4786313" y="2071688"/>
            <a:ext cx="37147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becoming a millionaire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73" name="TextBox 13"/>
          <p:cNvSpPr txBox="1"/>
          <p:nvPr/>
        </p:nvSpPr>
        <p:spPr>
          <a:xfrm>
            <a:off x="5715000" y="4286250"/>
            <a:ext cx="2286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arrested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74" name="TextBox 14"/>
          <p:cNvSpPr txBox="1"/>
          <p:nvPr/>
        </p:nvSpPr>
        <p:spPr>
          <a:xfrm>
            <a:off x="4572000" y="5000625"/>
            <a:ext cx="21431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stuck by him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Box 16"/>
          <p:cNvSpPr txBox="1"/>
          <p:nvPr/>
        </p:nvSpPr>
        <p:spPr>
          <a:xfrm>
            <a:off x="285750" y="1928813"/>
            <a:ext cx="1928813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zh-CN" alt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76" name="TextBox 17"/>
          <p:cNvSpPr txBox="1"/>
          <p:nvPr/>
        </p:nvSpPr>
        <p:spPr>
          <a:xfrm>
            <a:off x="714375" y="3286125"/>
            <a:ext cx="114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Body </a:t>
            </a:r>
            <a:endParaRPr lang="zh-CN" alt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77" name="TextBox 18"/>
          <p:cNvSpPr txBox="1"/>
          <p:nvPr/>
        </p:nvSpPr>
        <p:spPr>
          <a:xfrm>
            <a:off x="571500" y="4929188"/>
            <a:ext cx="1214438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Ending </a:t>
            </a:r>
            <a:endParaRPr lang="zh-CN" alt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78" name="TextBox 19"/>
          <p:cNvSpPr txBox="1"/>
          <p:nvPr/>
        </p:nvSpPr>
        <p:spPr>
          <a:xfrm>
            <a:off x="3357563" y="1714500"/>
            <a:ext cx="5500687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young man of humble origins realized his dream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________________________.</a:t>
            </a:r>
            <a:endParaRPr lang="zh-CN" alt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79" name="TextBox 21"/>
          <p:cNvSpPr txBox="1"/>
          <p:nvPr/>
        </p:nvSpPr>
        <p:spPr>
          <a:xfrm>
            <a:off x="3357563" y="3071813"/>
            <a:ext cx="5214937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couple argued about what success is.</a:t>
            </a: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80" name="TextBox 22"/>
          <p:cNvSpPr txBox="1"/>
          <p:nvPr/>
        </p:nvSpPr>
        <p:spPr>
          <a:xfrm>
            <a:off x="3429000" y="4286250"/>
            <a:ext cx="542925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young man _______________for having committed violations and only his wife_____________as he was finally going to be famous.</a:t>
            </a:r>
            <a:endParaRPr lang="zh-CN" alt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hecke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3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2" grpId="0"/>
      <p:bldP spid="14363" grpId="0"/>
      <p:bldP spid="14367" grpId="0"/>
      <p:bldP spid="14371" grpId="0"/>
      <p:bldP spid="14373" grpId="0"/>
      <p:bldP spid="14374" grpId="0"/>
      <p:bldP spid="14376" grpId="0"/>
      <p:bldP spid="14377" grpId="0"/>
      <p:bldP spid="14378" grpId="0"/>
      <p:bldP spid="14379" grpId="0"/>
      <p:bldP spid="14379" grpId="1"/>
      <p:bldP spid="143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3"/>
          <p:cNvSpPr>
            <a:spLocks noGrp="1" noRot="1"/>
          </p:cNvSpPr>
          <p:nvPr>
            <p:ph idx="1"/>
          </p:nvPr>
        </p:nvSpPr>
        <p:spPr>
          <a:xfrm>
            <a:off x="428625" y="2428875"/>
            <a:ext cx="4071938" cy="1857375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dirty="0"/>
              <a:t>Husband: </a:t>
            </a:r>
            <a:endParaRPr lang="en-US" altLang="zh-CN" dirty="0"/>
          </a:p>
        </p:txBody>
      </p:sp>
      <p:sp>
        <p:nvSpPr>
          <p:cNvPr id="15363" name="矩形 3"/>
          <p:cNvSpPr/>
          <p:nvPr/>
        </p:nvSpPr>
        <p:spPr>
          <a:xfrm>
            <a:off x="4786313" y="2357438"/>
            <a:ext cx="42148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latin typeface="Arial" panose="020B0604020202020204" pitchFamily="34" charset="0"/>
              </a:rPr>
              <a:t>Wife:</a:t>
            </a:r>
            <a:endParaRPr lang="en-US" altLang="zh-CN" sz="2800" dirty="0">
              <a:latin typeface="Arial" panose="020B0604020202020204" pitchFamily="34" charset="0"/>
            </a:endParaRPr>
          </a:p>
        </p:txBody>
      </p:sp>
      <p:sp>
        <p:nvSpPr>
          <p:cNvPr id="11" name="圆角矩形 6"/>
          <p:cNvSpPr/>
          <p:nvPr/>
        </p:nvSpPr>
        <p:spPr>
          <a:xfrm>
            <a:off x="0" y="214290"/>
            <a:ext cx="4878329" cy="528497"/>
          </a:xfrm>
          <a:prstGeom prst="roundRect">
            <a:avLst/>
          </a:prstGeom>
          <a:solidFill>
            <a:srgbClr val="FFFF00"/>
          </a:solidFill>
          <a:ln w="12700"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Approaching the theme: read on the lines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14" name="圆角矩形 13"/>
          <p:cNvSpPr>
            <a:spLocks noChangeArrowheads="1"/>
          </p:cNvSpPr>
          <p:nvPr/>
        </p:nvSpPr>
        <p:spPr bwMode="auto">
          <a:xfrm>
            <a:off x="214313" y="1143000"/>
            <a:ext cx="4286250" cy="1214438"/>
          </a:xfrm>
          <a:prstGeom prst="roundRect">
            <a:avLst>
              <a:gd name="adj" fmla="val 411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husband’s definition of success?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圆角矩形 14"/>
          <p:cNvSpPr>
            <a:spLocks noChangeArrowheads="1"/>
          </p:cNvSpPr>
          <p:nvPr/>
        </p:nvSpPr>
        <p:spPr bwMode="auto">
          <a:xfrm>
            <a:off x="4643438" y="1143000"/>
            <a:ext cx="4214813" cy="1214438"/>
          </a:xfrm>
          <a:prstGeom prst="roundRect">
            <a:avLst>
              <a:gd name="adj" fmla="val 411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wife’s definition of success?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1500" y="2857500"/>
            <a:ext cx="30003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 3" panose="05040102010807070707" pitchFamily="18" charset="2"/>
              <a:buNone/>
            </a:pPr>
            <a:r>
              <a:rPr lang="en-US" altLang="zh-CN" sz="2800" dirty="0">
                <a:latin typeface="Arial" panose="020B0604020202020204" pitchFamily="34" charset="0"/>
              </a:rPr>
              <a:t>to become </a:t>
            </a:r>
            <a:r>
              <a:rPr lang="en-US" altLang="zh-CN" sz="2800" dirty="0">
                <a:latin typeface="Arial" panose="020B0604020202020204" pitchFamily="34" charset="0"/>
                <a:hlinkClick r:id="rId1" action="ppaction://hlinksldjump"/>
              </a:rPr>
              <a:t>rich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57750" y="2786063"/>
            <a:ext cx="36242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latin typeface="Arial" panose="020B0604020202020204" pitchFamily="34" charset="0"/>
              </a:rPr>
              <a:t>to become </a:t>
            </a:r>
            <a:r>
              <a:rPr lang="en-US" altLang="zh-CN" sz="2800" dirty="0">
                <a:latin typeface="Arial" panose="020B0604020202020204" pitchFamily="34" charset="0"/>
                <a:hlinkClick r:id="" action="ppaction://noaction"/>
              </a:rPr>
              <a:t>somebody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5371" name="图片 8" descr="couple f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0" y="3786188"/>
            <a:ext cx="3357563" cy="2517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7" name="Picture 2" descr="https://encrypted-tbn3.gstatic.com/images?q=tbn:ANd9GcTtvbx02U3wHU16NTo0f9vj5xXLWT6PZ7EgEUUsHORnhKDeMWx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3" y="1214438"/>
            <a:ext cx="2857500" cy="2071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AutoShape 4" descr="https://encrypted-tbn0.gstatic.com/images?q=tbn:ANd9GcRhmUXNnjo1lUNmqVosdMPi1nSq4tM-KUauVFXk2stH0XfdozNe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6389" name="图片 11" descr="hou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3357563"/>
            <a:ext cx="2857500" cy="2357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图片 12" descr="peop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75" y="3357563"/>
            <a:ext cx="2500313" cy="2857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1" name="图片 14" descr="ba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38" y="1071563"/>
            <a:ext cx="2857500" cy="2143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圆角矩形 22"/>
          <p:cNvSpPr/>
          <p:nvPr/>
        </p:nvSpPr>
        <p:spPr>
          <a:xfrm>
            <a:off x="3286125" y="5357813"/>
            <a:ext cx="2357438" cy="5715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stretch limousine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3214688" y="785813"/>
            <a:ext cx="2357438" cy="5715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glossy magazine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214688" y="3929063"/>
            <a:ext cx="2357438" cy="5715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co-op apartment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3214688" y="1857375"/>
            <a:ext cx="2357438" cy="5715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charity ball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>
            <a:hlinkClick r:id="rId5" action="ppaction://hlinksldjump"/>
          </p:cNvPr>
          <p:cNvSpPr/>
          <p:nvPr/>
        </p:nvSpPr>
        <p:spPr>
          <a:xfrm>
            <a:off x="2928938" y="2786063"/>
            <a:ext cx="2928938" cy="857250"/>
          </a:xfrm>
          <a:prstGeom prst="ellipse">
            <a:avLst/>
          </a:prstGeom>
          <a:solidFill>
            <a:srgbClr val="FFFF99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Symbols of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being rich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89 -0.13866 C -0.12118 -0.39445 -0.23194 -0.65023 -0.28333 -0.73658 C -0.33472 -0.82292 -0.31354 -0.66922 -0.31875 -0.65625 " pathEditMode="relative" rAng="0" ptsTypes="aaA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00" y="-3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97 0.01135 C -0.20052 0.12408 -0.28507 0.23681 -0.31892 0.2819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0.00208 C 0.18143 -0.10718 0.29601 -0.21644 0.34479 -0.25069 C 0.39358 -0.28495 0.35695 -0.20995 0.35955 -0.2037 " pathEditMode="relative" rAng="0" ptsTypes="aaA">
                                      <p:cBhvr>
                                        <p:cTn id="5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10231 C 0.13247 0.39792 0.26111 0.69352 0.31406 0.79838 C 0.36702 0.90324 0.3441 0.81736 0.32136 0.73171 " pathEditMode="relative" rAng="0" ptsTypes="aaA">
                                      <p:cBhvr>
                                        <p:cTn id="5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4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4" name="TextBox 8"/>
          <p:cNvSpPr txBox="1">
            <a:spLocks noChangeArrowheads="1"/>
          </p:cNvSpPr>
          <p:nvPr/>
        </p:nvSpPr>
        <p:spPr bwMode="auto">
          <a:xfrm>
            <a:off x="2857500" y="5500688"/>
            <a:ext cx="235743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somebody</a:t>
            </a:r>
            <a:endParaRPr kumimoji="0" lang="zh-CN" altLang="en-US" sz="2400" b="1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5" name="TextBox 10"/>
          <p:cNvSpPr txBox="1">
            <a:spLocks noChangeArrowheads="1"/>
          </p:cNvSpPr>
          <p:nvPr/>
        </p:nvSpPr>
        <p:spPr bwMode="auto">
          <a:xfrm>
            <a:off x="6429375" y="5429250"/>
            <a:ext cx="164306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nobody</a:t>
            </a:r>
            <a:endParaRPr kumimoji="0" lang="zh-CN" altLang="en-US" sz="2400" b="1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2" name="图片 11" descr="有钱人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72188" y="2214563"/>
            <a:ext cx="2300287" cy="3055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椭圆形标注 11"/>
          <p:cNvSpPr/>
          <p:nvPr/>
        </p:nvSpPr>
        <p:spPr>
          <a:xfrm>
            <a:off x="6072188" y="857250"/>
            <a:ext cx="2571750" cy="1071563"/>
          </a:xfrm>
          <a:prstGeom prst="wedgeEllipseCallout">
            <a:avLst>
              <a:gd name="adj1" fmla="val -21356"/>
              <a:gd name="adj2" fmla="val 90108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I’m rich.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8" descr="1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3" y="3000375"/>
            <a:ext cx="2143125" cy="3363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19" descr="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750"/>
            <a:ext cx="2571750" cy="257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椭圆形标注 10"/>
          <p:cNvSpPr/>
          <p:nvPr/>
        </p:nvSpPr>
        <p:spPr>
          <a:xfrm>
            <a:off x="3000375" y="2928938"/>
            <a:ext cx="2857500" cy="1785938"/>
          </a:xfrm>
          <a:prstGeom prst="wedgeEllipseCallout">
            <a:avLst>
              <a:gd name="adj1" fmla="val -67735"/>
              <a:gd name="adj2" fmla="val -65081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have never head of you.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12" descr="D:\software\2000个.图标下载.设计素材\图库\Puft 016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43966" y="215229"/>
            <a:ext cx="285752" cy="2870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5" grpId="0"/>
      <p:bldP spid="12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>
        <a:spAutoFit/>
      </a:bodyPr>
      <a:lstStyle>
        <a:defPPr eaLnBrk="1" hangingPunct="1">
          <a:buFont typeface="Wingdings 3" panose="05040102010807070707" pitchFamily="18" charset="2"/>
          <a:buNone/>
          <a:defRPr b="1" dirty="0" smtClean="0">
            <a:solidFill>
              <a:srgbClr val="000099"/>
            </a:solidFill>
            <a:latin typeface="Candara" panose="020E0502030303020204" pitchFamily="34" charset="0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3444</Words>
  <Application>WPS 演示</Application>
  <PresentationFormat>全屏显示(4:3)</PresentationFormat>
  <Paragraphs>241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Arial</vt:lpstr>
      <vt:lpstr>宋体</vt:lpstr>
      <vt:lpstr>Wingdings</vt:lpstr>
      <vt:lpstr>Lucida Sans Unicode</vt:lpstr>
      <vt:lpstr>黑体</vt:lpstr>
      <vt:lpstr>Wingdings 3</vt:lpstr>
      <vt:lpstr>Verdana</vt:lpstr>
      <vt:lpstr>Wingdings 2</vt:lpstr>
      <vt:lpstr>Calibri</vt:lpstr>
      <vt:lpstr>楷体_GB2312</vt:lpstr>
      <vt:lpstr>楷体</vt:lpstr>
      <vt:lpstr>Candara</vt:lpstr>
      <vt:lpstr>Times New Roman</vt:lpstr>
      <vt:lpstr>Arial Unicode MS</vt:lpstr>
      <vt:lpstr>Wingdings 2</vt:lpstr>
      <vt:lpstr>微软雅黑</vt:lpstr>
      <vt:lpstr>聚合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Sa Xiao</dc:creator>
  <cp:lastModifiedBy>Administrator</cp:lastModifiedBy>
  <cp:revision>468</cp:revision>
  <dcterms:created xsi:type="dcterms:W3CDTF">2006-11-11T13:56:24Z</dcterms:created>
  <dcterms:modified xsi:type="dcterms:W3CDTF">2019-04-03T03:00:42Z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