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86" r:id="rId3"/>
    <p:sldId id="376" r:id="rId4"/>
    <p:sldId id="362" r:id="rId5"/>
    <p:sldId id="363" r:id="rId6"/>
    <p:sldId id="339" r:id="rId7"/>
    <p:sldId id="340" r:id="rId8"/>
    <p:sldId id="341" r:id="rId10"/>
    <p:sldId id="385" r:id="rId11"/>
    <p:sldId id="344" r:id="rId12"/>
    <p:sldId id="370" r:id="rId13"/>
    <p:sldId id="371" r:id="rId14"/>
    <p:sldId id="269" r:id="rId15"/>
    <p:sldId id="374" r:id="rId16"/>
    <p:sldId id="387" r:id="rId17"/>
    <p:sldId id="388" r:id="rId18"/>
    <p:sldId id="382" r:id="rId19"/>
    <p:sldId id="274" r:id="rId20"/>
    <p:sldId id="375" r:id="rId21"/>
    <p:sldId id="383" r:id="rId22"/>
    <p:sldId id="350" r:id="rId23"/>
    <p:sldId id="267" r:id="rId2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DDDDDD"/>
    <a:srgbClr val="F8F8F8"/>
    <a:srgbClr val="FF3300"/>
    <a:srgbClr val="CCFF33"/>
    <a:srgbClr val="00FFFF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10" autoAdjust="0"/>
    <p:restoredTop sz="94652" autoAdjust="0"/>
  </p:normalViewPr>
  <p:slideViewPr>
    <p:cSldViewPr>
      <p:cViewPr>
        <p:scale>
          <a:sx n="75" d="100"/>
          <a:sy n="75" d="100"/>
        </p:scale>
        <p:origin x="-2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7D1AC5B-D166-4D93-8F27-02BFEA29510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9A150EA-3600-4B90-B013-8AE19414E3EC}" type="slidenum">
              <a:rPr lang="en-US" altLang="zh-CN"/>
            </a:fld>
            <a:endParaRPr lang="en-US" altLang="zh-CN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138D46F-3B86-4F7E-9E1D-BA8E4DC962ED}" type="slidenum">
              <a:rPr lang="en-US" altLang="zh-CN"/>
            </a:fld>
            <a:endParaRPr lang="en-US" altLang="zh-CN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图片2副本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3.jpeg"/><Relationship Id="rId2" Type="http://schemas.microsoft.com/office/2007/relationships/media" Target="file:///C:\Documents%20and%20Settings\Administrator\&#26700;&#38754;\&#32508;&#21512;&#35838;&#32452;---&#31532;&#22235;&#23626;&#8220;&#22806;&#25945;&#31038;&#26479;&#8221;\14\listening.wmv" TargetMode="External"/><Relationship Id="rId1" Type="http://schemas.openxmlformats.org/officeDocument/2006/relationships/video" Target="file:///C:\Documents%20and%20Settings\Administrator\&#26700;&#38754;\&#32508;&#21512;&#35838;&#32452;---&#31532;&#22235;&#23626;&#8220;&#22806;&#25945;&#31038;&#26479;&#8221;\14\listening.wmv" TargetMode="Externa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microsoft.com/office/2007/relationships/media" Target="file:///C:\Documents%20and%20Settings\Administrator\&#26700;&#38754;\&#32508;&#21512;&#35838;&#32452;---&#31532;&#22235;&#23626;&#8220;&#22806;&#25945;&#31038;&#26479;&#8221;\14\family.wmv" TargetMode="External"/><Relationship Id="rId1" Type="http://schemas.openxmlformats.org/officeDocument/2006/relationships/video" Target="file:///C:\Documents%20and%20Settings\Administrator\&#26700;&#38754;\&#32508;&#21512;&#35838;&#32452;---&#31532;&#22235;&#23626;&#8220;&#22806;&#25945;&#31038;&#26479;&#8221;\14\family.wmv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8" name="Picture 4" descr="me_副本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81200" y="0"/>
            <a:ext cx="5029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524000" y="990600"/>
            <a:ext cx="4724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660066"/>
                </a:solidFill>
                <a:latin typeface="Monotype Corsiva" panose="03010101010201010101" pitchFamily="66" charset="0"/>
              </a:rPr>
              <a:t>Skim for the Main Idea</a:t>
            </a:r>
            <a:endParaRPr lang="en-US" altLang="zh-CN" sz="2400" b="1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172035" name="Group 3"/>
          <p:cNvGrpSpPr/>
          <p:nvPr/>
        </p:nvGrpSpPr>
        <p:grpSpPr bwMode="auto">
          <a:xfrm>
            <a:off x="0" y="2057400"/>
            <a:ext cx="2057400" cy="2824163"/>
            <a:chOff x="0" y="1200"/>
            <a:chExt cx="1296" cy="1779"/>
          </a:xfrm>
        </p:grpSpPr>
        <p:sp>
          <p:nvSpPr>
            <p:cNvPr id="172036" name="AutoShape 4"/>
            <p:cNvSpPr>
              <a:spLocks noChangeArrowheads="1"/>
            </p:cNvSpPr>
            <p:nvPr/>
          </p:nvSpPr>
          <p:spPr bwMode="gray">
            <a:xfrm>
              <a:off x="0" y="1200"/>
              <a:ext cx="1248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72037" name="Text Box 5"/>
            <p:cNvSpPr txBox="1">
              <a:spLocks noChangeArrowheads="1"/>
            </p:cNvSpPr>
            <p:nvPr/>
          </p:nvSpPr>
          <p:spPr bwMode="auto">
            <a:xfrm>
              <a:off x="0" y="1488"/>
              <a:ext cx="1296" cy="12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zh-CN" sz="2000">
                  <a:solidFill>
                    <a:srgbClr val="660066"/>
                  </a:solidFill>
                </a:rPr>
                <a:t>Paras.1-2, 4-5, 11-15 : </a:t>
              </a:r>
              <a:endParaRPr lang="en-US" altLang="zh-CN" sz="2000">
                <a:solidFill>
                  <a:srgbClr val="660066"/>
                </a:solidFill>
              </a:endParaRPr>
            </a:p>
            <a:p>
              <a:pPr algn="l"/>
              <a:r>
                <a:rPr lang="en-US" altLang="zh-CN" sz="2000"/>
                <a:t> </a:t>
              </a:r>
              <a:endParaRPr lang="en-US" altLang="zh-CN" sz="2000"/>
            </a:p>
            <a:p>
              <a:pPr algn="l"/>
              <a:r>
                <a:rPr lang="en-US" altLang="zh-CN" sz="2000">
                  <a:solidFill>
                    <a:srgbClr val="9900CC"/>
                  </a:solidFill>
                </a:rPr>
                <a:t>Daughter’s visit to her mother</a:t>
              </a:r>
              <a:endParaRPr lang="en-US" altLang="zh-CN" sz="2000">
                <a:solidFill>
                  <a:srgbClr val="9900CC"/>
                </a:solidFill>
              </a:endParaRPr>
            </a:p>
            <a:p>
              <a:pPr algn="l"/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grpSp>
        <p:nvGrpSpPr>
          <p:cNvPr id="172038" name="Group 6"/>
          <p:cNvGrpSpPr/>
          <p:nvPr/>
        </p:nvGrpSpPr>
        <p:grpSpPr bwMode="auto">
          <a:xfrm>
            <a:off x="2209800" y="2057400"/>
            <a:ext cx="2057400" cy="2819400"/>
            <a:chOff x="1440" y="1200"/>
            <a:chExt cx="1296" cy="1776"/>
          </a:xfrm>
        </p:grpSpPr>
        <p:sp>
          <p:nvSpPr>
            <p:cNvPr id="172039" name="AutoShape 7"/>
            <p:cNvSpPr>
              <a:spLocks noChangeArrowheads="1"/>
            </p:cNvSpPr>
            <p:nvPr/>
          </p:nvSpPr>
          <p:spPr bwMode="gray">
            <a:xfrm>
              <a:off x="1440" y="1200"/>
              <a:ext cx="1296" cy="1776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72040" name="Text Box 8"/>
            <p:cNvSpPr txBox="1">
              <a:spLocks noChangeArrowheads="1"/>
            </p:cNvSpPr>
            <p:nvPr/>
          </p:nvSpPr>
          <p:spPr bwMode="gray">
            <a:xfrm>
              <a:off x="1488" y="1536"/>
              <a:ext cx="1200" cy="99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Para. 3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solidFill>
                    <a:srgbClr val="9900CC"/>
                  </a:solidFill>
                </a:rPr>
                <a:t>Mom’s present and past conditions</a:t>
              </a:r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grpSp>
        <p:nvGrpSpPr>
          <p:cNvPr id="172041" name="Group 9"/>
          <p:cNvGrpSpPr/>
          <p:nvPr/>
        </p:nvGrpSpPr>
        <p:grpSpPr bwMode="auto">
          <a:xfrm>
            <a:off x="4572000" y="2057400"/>
            <a:ext cx="2057400" cy="2824163"/>
            <a:chOff x="2928" y="1200"/>
            <a:chExt cx="1296" cy="1779"/>
          </a:xfrm>
        </p:grpSpPr>
        <p:sp>
          <p:nvSpPr>
            <p:cNvPr id="172042" name="AutoShape 10"/>
            <p:cNvSpPr>
              <a:spLocks noChangeArrowheads="1"/>
            </p:cNvSpPr>
            <p:nvPr/>
          </p:nvSpPr>
          <p:spPr bwMode="gray">
            <a:xfrm>
              <a:off x="2928" y="1200"/>
              <a:ext cx="1296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72043" name="Text Box 11"/>
            <p:cNvSpPr txBox="1">
              <a:spLocks noChangeArrowheads="1"/>
            </p:cNvSpPr>
            <p:nvPr/>
          </p:nvSpPr>
          <p:spPr bwMode="auto">
            <a:xfrm>
              <a:off x="3072" y="1536"/>
              <a:ext cx="1056" cy="6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Paras.6- 7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  <a:p>
              <a:pPr algn="l"/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grpSp>
        <p:nvGrpSpPr>
          <p:cNvPr id="172044" name="Group 12"/>
          <p:cNvGrpSpPr/>
          <p:nvPr/>
        </p:nvGrpSpPr>
        <p:grpSpPr bwMode="auto">
          <a:xfrm>
            <a:off x="6934200" y="2057400"/>
            <a:ext cx="1981200" cy="2824163"/>
            <a:chOff x="4368" y="1200"/>
            <a:chExt cx="1248" cy="1779"/>
          </a:xfrm>
        </p:grpSpPr>
        <p:sp>
          <p:nvSpPr>
            <p:cNvPr id="172045" name="AutoShape 13">
              <a:hlinkClick r:id="rId1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4368" y="1200"/>
              <a:ext cx="1248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72046" name="Rectangle 14"/>
            <p:cNvSpPr>
              <a:spLocks noChangeArrowheads="1"/>
            </p:cNvSpPr>
            <p:nvPr/>
          </p:nvSpPr>
          <p:spPr bwMode="auto">
            <a:xfrm>
              <a:off x="4416" y="1488"/>
              <a:ext cx="1200" cy="12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 Paras.8-10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marL="342900" indent="-342900" algn="l"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  <a:p>
              <a:pPr marL="342900" indent="-342900" algn="l">
                <a:spcBef>
                  <a:spcPct val="20000"/>
                </a:spcBef>
              </a:pPr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pic>
        <p:nvPicPr>
          <p:cNvPr id="17204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590800"/>
            <a:ext cx="4381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2048" name="TextBox 61"/>
          <p:cNvSpPr>
            <a:spLocks noChangeArrowheads="1"/>
          </p:cNvSpPr>
          <p:nvPr/>
        </p:nvSpPr>
        <p:spPr bwMode="auto">
          <a:xfrm>
            <a:off x="0" y="0"/>
            <a:ext cx="35814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  <a:sym typeface="Calibri" panose="020F0502020204030204" pitchFamily="34" charset="0"/>
              </a:rPr>
              <a:t>Text Study- </a:t>
            </a: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</a:rPr>
              <a:t>Structure</a:t>
            </a:r>
            <a:r>
              <a:rPr lang="en-US" altLang="zh-CN"/>
              <a:t> 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4808538" y="3330575"/>
            <a:ext cx="1539875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9900CC"/>
                </a:solidFill>
              </a:rPr>
              <a:t>Flashbacks </a:t>
            </a:r>
            <a:endParaRPr lang="en-US" altLang="zh-CN" sz="2000">
              <a:solidFill>
                <a:srgbClr val="9900CC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9900CC"/>
                </a:solidFill>
              </a:rPr>
              <a:t>to the past</a:t>
            </a:r>
            <a:endParaRPr lang="en-US" altLang="zh-CN" sz="2000">
              <a:solidFill>
                <a:srgbClr val="9900CC"/>
              </a:solidFill>
            </a:endParaRPr>
          </a:p>
          <a:p>
            <a:endParaRPr lang="en-US" altLang="zh-CN" sz="2000"/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7010400" y="3352800"/>
            <a:ext cx="1919288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9900CC"/>
                </a:solidFill>
              </a:rPr>
              <a:t>Deterioration of</a:t>
            </a:r>
            <a:endParaRPr lang="en-US" altLang="zh-CN" sz="2000">
              <a:solidFill>
                <a:srgbClr val="9900CC"/>
              </a:solidFill>
            </a:endParaRPr>
          </a:p>
          <a:p>
            <a:r>
              <a:rPr lang="en-US" altLang="zh-CN" sz="2000">
                <a:solidFill>
                  <a:srgbClr val="9900CC"/>
                </a:solidFill>
              </a:rPr>
              <a:t>Mom’s illness</a:t>
            </a:r>
            <a:endParaRPr lang="en-US" altLang="zh-CN" sz="200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458200" cy="14478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2800">
                <a:solidFill>
                  <a:srgbClr val="660066"/>
                </a:solidFill>
              </a:rPr>
              <a:t>Dementia:</a:t>
            </a:r>
            <a:r>
              <a:rPr lang="en-US" altLang="zh-CN"/>
              <a:t>  </a:t>
            </a:r>
            <a:r>
              <a:rPr lang="en-US" altLang="zh-CN" sz="2800">
                <a:solidFill>
                  <a:srgbClr val="9900CC"/>
                </a:solidFill>
                <a:latin typeface="Monotype Corsiva" panose="03010101010201010101" pitchFamily="66" charset="0"/>
              </a:rPr>
              <a:t>a mental disease with severely impaired memory and reasoning ability, associated with damaged brain tissue</a:t>
            </a:r>
            <a:endParaRPr lang="en-US" altLang="zh-CN" sz="2800">
              <a:solidFill>
                <a:srgbClr val="9900CC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73059" name="Picture 3" descr="ad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95600" y="3352800"/>
            <a:ext cx="3556000" cy="2540000"/>
          </a:xfrm>
          <a:prstGeom prst="rect">
            <a:avLst/>
          </a:prstGeom>
          <a:noFill/>
        </p:spPr>
      </p:pic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2225675" y="5791200"/>
            <a:ext cx="2371725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660066"/>
                </a:solidFill>
              </a:rPr>
              <a:t>Normal brain tissue</a:t>
            </a:r>
            <a:endParaRPr lang="en-US" altLang="zh-CN" sz="2000">
              <a:solidFill>
                <a:srgbClr val="660066"/>
              </a:solidFill>
            </a:endParaRP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876800" y="5791200"/>
            <a:ext cx="3738563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660066"/>
                </a:solidFill>
              </a:rPr>
              <a:t>Brain tissue of dementia patient</a:t>
            </a:r>
            <a:endParaRPr lang="en-US" altLang="zh-CN" sz="2000">
              <a:solidFill>
                <a:srgbClr val="660066"/>
              </a:solidFill>
            </a:endParaRPr>
          </a:p>
        </p:txBody>
      </p:sp>
      <p:sp>
        <p:nvSpPr>
          <p:cNvPr id="173062" name="TextBox 61"/>
          <p:cNvSpPr>
            <a:spLocks noChangeArrowheads="1"/>
          </p:cNvSpPr>
          <p:nvPr/>
        </p:nvSpPr>
        <p:spPr bwMode="auto">
          <a:xfrm>
            <a:off x="0" y="0"/>
            <a:ext cx="16764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  <a:sym typeface="Calibri" panose="020F0502020204030204" pitchFamily="34" charset="0"/>
              </a:rPr>
              <a:t>Text Study</a:t>
            </a:r>
            <a:r>
              <a:rPr lang="en-US" altLang="zh-CN"/>
              <a:t> 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73063" name="Line 7"/>
          <p:cNvSpPr>
            <a:spLocks noChangeShapeType="1"/>
          </p:cNvSpPr>
          <p:nvPr/>
        </p:nvSpPr>
        <p:spPr bwMode="auto">
          <a:xfrm>
            <a:off x="6248400" y="1905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667000"/>
            <a:ext cx="8382000" cy="16764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First I see a puzzled expression on her face, as she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searches her                      memory for my name, my identity.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6" name="Picture 8" descr="Moth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66800" y="3733800"/>
            <a:ext cx="3733800" cy="2489200"/>
          </a:xfrm>
          <a:prstGeom prst="rect">
            <a:avLst/>
          </a:prstGeom>
          <a:noFill/>
        </p:spPr>
      </p:pic>
      <p:sp>
        <p:nvSpPr>
          <p:cNvPr id="22539" name="TextBox 61"/>
          <p:cNvSpPr>
            <a:spLocks noChangeArrowheads="1"/>
          </p:cNvSpPr>
          <p:nvPr/>
        </p:nvSpPr>
        <p:spPr bwMode="auto">
          <a:xfrm>
            <a:off x="0" y="0"/>
            <a:ext cx="2667000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 Exploration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95400"/>
            <a:ext cx="6858000" cy="7620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2000">
                <a:solidFill>
                  <a:srgbClr val="660066"/>
                </a:solidFill>
              </a:rPr>
              <a:t>A way of describing an object or thing by suggesting a comparison of it to something else, but without “like” or “as”</a:t>
            </a:r>
            <a:endParaRPr lang="en-US" altLang="zh-CN" sz="2000">
              <a:solidFill>
                <a:srgbClr val="660066"/>
              </a:solidFill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0" y="1371600"/>
            <a:ext cx="15573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400">
                <a:solidFill>
                  <a:srgbClr val="FF6600"/>
                </a:solidFill>
              </a:rPr>
              <a:t>Metaphor:</a:t>
            </a:r>
            <a:endParaRPr lang="en-US" altLang="zh-CN" sz="2400">
              <a:solidFill>
                <a:srgbClr val="FF6600"/>
              </a:solidFill>
            </a:endParaRPr>
          </a:p>
        </p:txBody>
      </p:sp>
      <p:pic>
        <p:nvPicPr>
          <p:cNvPr id="22544" name="Picture 16" descr="damaged_副本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733800"/>
            <a:ext cx="2057400" cy="2438400"/>
          </a:xfrm>
          <a:prstGeom prst="rect">
            <a:avLst/>
          </a:prstGeom>
          <a:noFill/>
        </p:spPr>
      </p:pic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2057400" y="3124200"/>
            <a:ext cx="1651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</a:rPr>
              <a:t>moth-eaten</a:t>
            </a:r>
            <a:endParaRPr lang="en-US" altLang="zh-CN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057400" y="3124200"/>
            <a:ext cx="1676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moth-eaten 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57200" y="2209800"/>
            <a:ext cx="10477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660066"/>
                </a:solidFill>
              </a:rPr>
              <a:t>Para.10.</a:t>
            </a:r>
            <a:endParaRPr lang="en-US" altLang="zh-CN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7" grpId="0"/>
      <p:bldP spid="2254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TextBox 61"/>
          <p:cNvSpPr>
            <a:spLocks noChangeArrowheads="1"/>
          </p:cNvSpPr>
          <p:nvPr/>
        </p:nvSpPr>
        <p:spPr bwMode="auto">
          <a:xfrm>
            <a:off x="0" y="0"/>
            <a:ext cx="3886200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 Exploration- Metaphor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pic>
        <p:nvPicPr>
          <p:cNvPr id="177156" name="Picture 2" descr="http://dvcc.files.wordpress.com/2011/08/washing-car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438400" y="3581400"/>
            <a:ext cx="3505200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85800" y="1371600"/>
            <a:ext cx="7608888" cy="155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660066"/>
                </a:solidFill>
                <a:latin typeface="Times New Roman" panose="02020603050405020304" pitchFamily="18" charset="0"/>
              </a:rPr>
              <a:t>Art </a:t>
            </a:r>
            <a:r>
              <a:rPr lang="en-US" altLang="zh-CN" sz="2400" b="1" u="sng">
                <a:solidFill>
                  <a:srgbClr val="660066"/>
                </a:solidFill>
                <a:latin typeface="Times New Roman" panose="02020603050405020304" pitchFamily="18" charset="0"/>
              </a:rPr>
              <a:t>              </a:t>
            </a:r>
            <a:r>
              <a:rPr lang="en-US" altLang="zh-CN" sz="2400" b="1">
                <a:solidFill>
                  <a:srgbClr val="660066"/>
                </a:solidFill>
                <a:latin typeface="Times New Roman" panose="02020603050405020304" pitchFamily="18" charset="0"/>
              </a:rPr>
              <a:t> away from the soul the 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dust</a:t>
            </a:r>
            <a:r>
              <a:rPr lang="en-US" altLang="zh-CN" sz="2400" b="1">
                <a:solidFill>
                  <a:srgbClr val="660066"/>
                </a:solidFill>
                <a:latin typeface="Times New Roman" panose="02020603050405020304" pitchFamily="18" charset="0"/>
              </a:rPr>
              <a:t> of everyday life.</a:t>
            </a:r>
            <a:endParaRPr lang="en-US" altLang="zh-CN" sz="2400" b="1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endParaRPr lang="en-US" altLang="zh-CN" sz="2400" b="1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endParaRPr lang="en-US" altLang="zh-CN" sz="2400" b="1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b="1">
                <a:solidFill>
                  <a:srgbClr val="660066"/>
                </a:solidFill>
                <a:latin typeface="Times New Roman" panose="02020603050405020304" pitchFamily="18" charset="0"/>
              </a:rPr>
              <a:t>                                                           Pablo Picasso</a:t>
            </a:r>
            <a:endParaRPr lang="en-US" altLang="zh-CN" sz="2400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1295400" y="1371600"/>
            <a:ext cx="10652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6600"/>
                </a:solidFill>
                <a:latin typeface="Times New Roman" panose="02020603050405020304" pitchFamily="18" charset="0"/>
              </a:rPr>
              <a:t>washes</a:t>
            </a:r>
            <a:endParaRPr lang="en-US" altLang="zh-CN" sz="240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7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5715000" cy="9144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2400">
                <a:solidFill>
                  <a:srgbClr val="800080"/>
                </a:solidFill>
                <a:latin typeface="Monotype Corsiva" panose="03010101010201010101" pitchFamily="66" charset="0"/>
              </a:rPr>
              <a:t>Please find out more examples from the text.</a:t>
            </a:r>
            <a:endParaRPr lang="en-US" altLang="zh-CN" sz="2400">
              <a:solidFill>
                <a:srgbClr val="80008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6400800" cy="6096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Para.10  Relief  floods over me each time.</a:t>
            </a: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6612" name="TextBox 61"/>
          <p:cNvSpPr>
            <a:spLocks noChangeArrowheads="1"/>
          </p:cNvSpPr>
          <p:nvPr/>
        </p:nvSpPr>
        <p:spPr bwMode="auto">
          <a:xfrm>
            <a:off x="0" y="0"/>
            <a:ext cx="4067175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 Exploration- Metaphor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0" y="4038600"/>
            <a:ext cx="94488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Para.11 Brilliant sunshine assaults us as we step into the enclosed courtyard.</a:t>
            </a: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0" y="4038600"/>
            <a:ext cx="8991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Para.11 Brilliant sunshine </a:t>
            </a:r>
            <a:r>
              <a:rPr lang="en-US" altLang="zh-CN" sz="2000" b="1">
                <a:solidFill>
                  <a:srgbClr val="FF3300"/>
                </a:solidFill>
                <a:latin typeface="Times New Roman" panose="02020603050405020304" pitchFamily="18" charset="0"/>
              </a:rPr>
              <a:t>assaults</a:t>
            </a:r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 us as we step into the enclosed courtyard.</a:t>
            </a: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6615" name="Picture 7" descr="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00200" y="4724400"/>
            <a:ext cx="2895600" cy="1849438"/>
          </a:xfrm>
          <a:prstGeom prst="rect">
            <a:avLst/>
          </a:prstGeom>
          <a:noFill/>
        </p:spPr>
      </p:pic>
      <p:sp>
        <p:nvSpPr>
          <p:cNvPr id="196616" name="Rectangle 8"/>
          <p:cNvSpPr>
            <a:spLocks noChangeArrowheads="1"/>
          </p:cNvSpPr>
          <p:nvPr/>
        </p:nvSpPr>
        <p:spPr bwMode="auto">
          <a:xfrm>
            <a:off x="457200" y="1524000"/>
            <a:ext cx="64008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Para.10  Relief  </a:t>
            </a:r>
            <a:r>
              <a:rPr lang="en-US" altLang="zh-CN" sz="2000" b="1">
                <a:solidFill>
                  <a:srgbClr val="FF3300"/>
                </a:solidFill>
                <a:latin typeface="Times New Roman" panose="02020603050405020304" pitchFamily="18" charset="0"/>
              </a:rPr>
              <a:t>floods </a:t>
            </a:r>
            <a:r>
              <a:rPr lang="en-US" altLang="zh-CN" sz="2000" b="1">
                <a:solidFill>
                  <a:srgbClr val="800080"/>
                </a:solidFill>
                <a:latin typeface="Times New Roman" panose="02020603050405020304" pitchFamily="18" charset="0"/>
              </a:rPr>
              <a:t>over me each time.</a:t>
            </a: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2000" b="1">
              <a:solidFill>
                <a:srgbClr val="80008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6617" name="Picture 9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57400"/>
            <a:ext cx="2819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4343400" cy="4648200"/>
          </a:xfrm>
          <a:noFill/>
          <a:ln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One hundred years later, the Negro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lives                                  poverty in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the midst of                          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material prosperity. One hundred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years later, the Negro is still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languished in the                         of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American society and finds himself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an exile in his own land. So we’ve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come here today to dramatize a</a:t>
            </a:r>
            <a:endParaRPr lang="en-US" altLang="zh-CN" sz="2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sz="2000" dirty="0"/>
              <a:t>shameful condition.</a:t>
            </a:r>
            <a:endParaRPr lang="en-US" altLang="zh-CN" sz="2000" dirty="0"/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18732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altLang="zh-CN" b="1"/>
              <a:t>Plain Language</a:t>
            </a:r>
            <a:endParaRPr lang="en-US" altLang="zh-CN"/>
          </a:p>
        </p:txBody>
      </p:sp>
      <p:sp>
        <p:nvSpPr>
          <p:cNvPr id="199684" name="TextBox 61"/>
          <p:cNvSpPr>
            <a:spLocks noChangeArrowheads="1"/>
          </p:cNvSpPr>
          <p:nvPr/>
        </p:nvSpPr>
        <p:spPr bwMode="auto">
          <a:xfrm>
            <a:off x="0" y="0"/>
            <a:ext cx="4067175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 Exploration- Metaphor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pic>
        <p:nvPicPr>
          <p:cNvPr id="199686" name="Picture 6" descr="Ocean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29200" y="1143000"/>
            <a:ext cx="2209800" cy="1230619"/>
          </a:xfrm>
          <a:prstGeom prst="rect">
            <a:avLst/>
          </a:prstGeom>
          <a:noFill/>
        </p:spPr>
      </p:pic>
      <p:pic>
        <p:nvPicPr>
          <p:cNvPr id="199687" name="Picture 7" descr="is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572000"/>
            <a:ext cx="2122715" cy="1143000"/>
          </a:xfrm>
          <a:prstGeom prst="rect">
            <a:avLst/>
          </a:prstGeom>
          <a:noFill/>
        </p:spPr>
      </p:pic>
      <p:sp>
        <p:nvSpPr>
          <p:cNvPr id="199688" name="标题 1"/>
          <p:cNvSpPr/>
          <p:nvPr/>
        </p:nvSpPr>
        <p:spPr bwMode="auto">
          <a:xfrm>
            <a:off x="0" y="304800"/>
            <a:ext cx="3429000" cy="606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en-US" altLang="zh-CN" sz="3000" dirty="0">
                <a:solidFill>
                  <a:srgbClr val="FF3300"/>
                </a:solidFill>
                <a:latin typeface="Monotype Corsiva" panose="03010101010201010101" pitchFamily="66" charset="0"/>
              </a:rPr>
              <a:t>Enhance Your Writing</a:t>
            </a:r>
            <a:endParaRPr lang="en-US" altLang="zh-CN" sz="3000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99689" name="Rectangle 9"/>
          <p:cNvSpPr>
            <a:spLocks noChangeArrowheads="1"/>
          </p:cNvSpPr>
          <p:nvPr/>
        </p:nvSpPr>
        <p:spPr bwMode="auto">
          <a:xfrm>
            <a:off x="533400" y="2057400"/>
            <a:ext cx="25146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greatly in segregated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609600" y="2057400"/>
            <a:ext cx="23622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on a lonely island of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1" name="Rectangle 11"/>
          <p:cNvSpPr>
            <a:spLocks noChangeArrowheads="1"/>
          </p:cNvSpPr>
          <p:nvPr/>
        </p:nvSpPr>
        <p:spPr bwMode="auto">
          <a:xfrm>
            <a:off x="1905000" y="2514600"/>
            <a:ext cx="18288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a vast ocean of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2" name="Rectangle 12"/>
          <p:cNvSpPr>
            <a:spLocks noChangeArrowheads="1"/>
          </p:cNvSpPr>
          <p:nvPr/>
        </p:nvSpPr>
        <p:spPr bwMode="auto">
          <a:xfrm>
            <a:off x="2286000" y="3886200"/>
            <a:ext cx="14160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remote area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3" name="Rectangle 13"/>
          <p:cNvSpPr>
            <a:spLocks noChangeArrowheads="1"/>
          </p:cNvSpPr>
          <p:nvPr/>
        </p:nvSpPr>
        <p:spPr bwMode="auto">
          <a:xfrm>
            <a:off x="2419350" y="3886200"/>
            <a:ext cx="831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corner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4" name="Rectangle 14"/>
          <p:cNvSpPr>
            <a:spLocks noChangeArrowheads="1"/>
          </p:cNvSpPr>
          <p:nvPr/>
        </p:nvSpPr>
        <p:spPr bwMode="auto">
          <a:xfrm>
            <a:off x="1524000" y="2514600"/>
            <a:ext cx="19621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a large amount of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2133600" y="6248400"/>
            <a:ext cx="6629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400">
                <a:latin typeface="Monotype Corsiva" panose="03010101010201010101" pitchFamily="66" charset="0"/>
              </a:rPr>
              <a:t> an excerpt from </a:t>
            </a:r>
            <a:r>
              <a:rPr lang="en-US" altLang="zh-CN" sz="2400" b="1" i="1">
                <a:solidFill>
                  <a:srgbClr val="FF3300"/>
                </a:solidFill>
                <a:latin typeface="Monotype Corsiva" panose="03010101010201010101" pitchFamily="66" charset="0"/>
              </a:rPr>
              <a:t>I Have a Dream </a:t>
            </a:r>
            <a:r>
              <a:rPr lang="en-US" altLang="zh-CN" sz="2400" i="1">
                <a:latin typeface="Monotype Corsiva" panose="03010101010201010101" pitchFamily="66" charset="0"/>
              </a:rPr>
              <a:t>by </a:t>
            </a:r>
            <a:r>
              <a:rPr lang="en-US" altLang="zh-CN" sz="2400">
                <a:latin typeface="Monotype Corsiva" panose="03010101010201010101" pitchFamily="66" charset="0"/>
              </a:rPr>
              <a:t>Martin Luther King</a:t>
            </a:r>
            <a:endParaRPr lang="en-US" altLang="zh-CN" sz="2400">
              <a:latin typeface="Monotype Corsiva" panose="03010101010201010101" pitchFamily="66" charset="0"/>
            </a:endParaRPr>
          </a:p>
        </p:txBody>
      </p:sp>
      <p:sp>
        <p:nvSpPr>
          <p:cNvPr id="199696" name="Text Box 16"/>
          <p:cNvSpPr txBox="1">
            <a:spLocks noChangeArrowheads="1"/>
          </p:cNvSpPr>
          <p:nvPr/>
        </p:nvSpPr>
        <p:spPr bwMode="auto">
          <a:xfrm>
            <a:off x="0" y="1066800"/>
            <a:ext cx="46339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66"/>
                </a:solidFill>
                <a:latin typeface="Monotype Corsiva" panose="03010101010201010101" pitchFamily="66" charset="0"/>
              </a:rPr>
              <a:t>Metaphorical Writing with Vivid Images</a:t>
            </a:r>
            <a:endParaRPr lang="en-US" altLang="zh-CN" sz="2400" dirty="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99697" name="Picture 17" descr="cor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1981200" cy="1143000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5334000" y="236220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smtClean="0"/>
              <a:t>a vast ocean of</a:t>
            </a:r>
            <a:endParaRPr lang="en-US" altLang="zh-CN" dirty="0"/>
          </a:p>
        </p:txBody>
      </p:sp>
      <p:sp>
        <p:nvSpPr>
          <p:cNvPr id="19" name="矩形 18"/>
          <p:cNvSpPr/>
          <p:nvPr/>
        </p:nvSpPr>
        <p:spPr>
          <a:xfrm>
            <a:off x="6400800" y="571500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smtClean="0"/>
              <a:t>on a lonely island of</a:t>
            </a:r>
            <a:endParaRPr lang="en-US" altLang="zh-CN" dirty="0"/>
          </a:p>
        </p:txBody>
      </p:sp>
      <p:sp>
        <p:nvSpPr>
          <p:cNvPr id="20" name="矩形 19"/>
          <p:cNvSpPr/>
          <p:nvPr/>
        </p:nvSpPr>
        <p:spPr>
          <a:xfrm>
            <a:off x="6705600" y="4038600"/>
            <a:ext cx="991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/>
              <a:t>corner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9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9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99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99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99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  <p:bldP spid="199688" grpId="0"/>
      <p:bldP spid="199689" grpId="0"/>
      <p:bldP spid="199690" grpId="0"/>
      <p:bldP spid="199691" grpId="0"/>
      <p:bldP spid="199692" grpId="0"/>
      <p:bldP spid="199693" grpId="0"/>
      <p:bldP spid="199694" grpId="0"/>
      <p:bldP spid="1996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09800"/>
            <a:ext cx="5867400" cy="33528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a  </a:t>
            </a:r>
            <a:r>
              <a:rPr lang="en-US" altLang="zh-CN" sz="2400" u="sng">
                <a:solidFill>
                  <a:srgbClr val="660066"/>
                </a:solidFill>
                <a:latin typeface="Times New Roman" panose="02020603050405020304" pitchFamily="18" charset="0"/>
              </a:rPr>
              <a:t>                                        </a:t>
            </a: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 of traffic 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a  </a:t>
            </a:r>
            <a:r>
              <a:rPr lang="en-US" altLang="zh-CN" sz="2400" u="sng">
                <a:solidFill>
                  <a:srgbClr val="660066"/>
                </a:solidFill>
                <a:latin typeface="Times New Roman" panose="02020603050405020304" pitchFamily="18" charset="0"/>
              </a:rPr>
              <a:t>                                                       </a:t>
            </a: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  number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The snow </a:t>
            </a:r>
            <a:r>
              <a:rPr lang="en-US" altLang="zh-CN" sz="2400" u="sng">
                <a:solidFill>
                  <a:srgbClr val="660066"/>
                </a:solidFill>
                <a:latin typeface="Times New Roman" panose="02020603050405020304" pitchFamily="18" charset="0"/>
              </a:rPr>
              <a:t>                                                    </a:t>
            </a: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 the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>
                <a:solidFill>
                  <a:srgbClr val="660066"/>
                </a:solidFill>
                <a:latin typeface="Times New Roman" panose="02020603050405020304" pitchFamily="18" charset="0"/>
              </a:rPr>
              <a:t>ground.</a:t>
            </a:r>
            <a:endParaRPr lang="en-US" altLang="zh-CN" sz="240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9443" name="TextBox 61"/>
          <p:cNvSpPr>
            <a:spLocks noChangeArrowheads="1"/>
          </p:cNvSpPr>
          <p:nvPr/>
        </p:nvSpPr>
        <p:spPr bwMode="auto">
          <a:xfrm>
            <a:off x="0" y="0"/>
            <a:ext cx="3886200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 Exploration- Metaphor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0" y="990600"/>
            <a:ext cx="4724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660066"/>
                </a:solidFill>
                <a:latin typeface="Monotype Corsiva" panose="03010101010201010101" pitchFamily="66" charset="0"/>
              </a:rPr>
              <a:t>Create Your Own Metaphors </a:t>
            </a:r>
            <a:endParaRPr lang="en-US" altLang="zh-CN" sz="240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1295400" y="4572000"/>
            <a:ext cx="4125913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F3300"/>
                </a:solidFill>
                <a:latin typeface="Times New Roman" panose="02020603050405020304" pitchFamily="18" charset="0"/>
              </a:rPr>
              <a:t>clothed/ coated/ / dressed/ embraced…</a:t>
            </a:r>
            <a:endParaRPr lang="en-US" altLang="zh-CN" sz="20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609600" y="2209800"/>
            <a:ext cx="2562225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FF3300"/>
                </a:solidFill>
                <a:latin typeface="Times New Roman" panose="02020603050405020304" pitchFamily="18" charset="0"/>
              </a:rPr>
              <a:t>snake/ worm/ stream…</a:t>
            </a:r>
            <a:endParaRPr lang="en-US" altLang="zh-CN" sz="20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304800" y="3352800"/>
            <a:ext cx="42672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FF3300"/>
                </a:solidFill>
                <a:latin typeface="Times New Roman" panose="02020603050405020304" pitchFamily="18" charset="0"/>
              </a:rPr>
              <a:t>climbing/ soaring/ flying/ rocketing…</a:t>
            </a:r>
            <a:endParaRPr lang="en-US" altLang="zh-CN" sz="20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5257800" y="10668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89449" name="Picture 9" descr="114690705_11n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57800" y="1066800"/>
            <a:ext cx="2743200" cy="1778000"/>
          </a:xfrm>
          <a:prstGeom prst="rect">
            <a:avLst/>
          </a:prstGeom>
          <a:noFill/>
        </p:spPr>
      </p:pic>
      <p:pic>
        <p:nvPicPr>
          <p:cNvPr id="189450" name="Picture 10" descr="3ac79f3df8dcd10046d70bf2738b4710b8122f9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953000"/>
            <a:ext cx="2743200" cy="1752600"/>
          </a:xfrm>
          <a:prstGeom prst="rect">
            <a:avLst/>
          </a:prstGeom>
          <a:noFill/>
        </p:spPr>
      </p:pic>
      <p:pic>
        <p:nvPicPr>
          <p:cNvPr id="189451" name="Picture 11" descr="Numb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048000"/>
            <a:ext cx="2743200" cy="1752600"/>
          </a:xfrm>
          <a:prstGeom prst="rect">
            <a:avLst/>
          </a:prstGeom>
          <a:noFill/>
        </p:spPr>
      </p:pic>
      <p:sp>
        <p:nvSpPr>
          <p:cNvPr id="189452" name="Rectangle 12"/>
          <p:cNvSpPr>
            <a:spLocks noChangeArrowheads="1"/>
          </p:cNvSpPr>
          <p:nvPr/>
        </p:nvSpPr>
        <p:spPr bwMode="auto">
          <a:xfrm>
            <a:off x="5715000" y="49530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9453" name="Rectangle 13"/>
          <p:cNvSpPr>
            <a:spLocks noChangeArrowheads="1"/>
          </p:cNvSpPr>
          <p:nvPr/>
        </p:nvSpPr>
        <p:spPr bwMode="auto">
          <a:xfrm>
            <a:off x="6096000" y="30480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9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9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609600"/>
            <a:ext cx="4876800" cy="6248400"/>
          </a:xfrm>
          <a:noFill/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dist">
              <a:lnSpc>
                <a:spcPct val="110000"/>
              </a:lnSpc>
              <a:buFontTx/>
              <a:buNone/>
            </a:pPr>
            <a:r>
              <a:rPr lang="en-US" altLang="zh-CN" sz="2400">
                <a:solidFill>
                  <a:schemeClr val="bg1"/>
                </a:solidFill>
              </a:rPr>
              <a:t>        </a:t>
            </a:r>
            <a:r>
              <a:rPr lang="en-US" altLang="zh-CN" sz="2000">
                <a:solidFill>
                  <a:srgbClr val="660066"/>
                </a:solidFill>
              </a:rPr>
              <a:t>The art you see here hanging on the wall at Cedar Village Retirement Community isn’t just for</a:t>
            </a:r>
            <a:r>
              <a:rPr lang="en-US" altLang="zh-CN" sz="2000" u="sng">
                <a:solidFill>
                  <a:srgbClr val="660066"/>
                </a:solidFill>
              </a:rPr>
              <a:t>                  </a:t>
            </a:r>
            <a:r>
              <a:rPr lang="en-US" altLang="zh-CN" sz="2000">
                <a:solidFill>
                  <a:srgbClr val="660066"/>
                </a:solidFill>
              </a:rPr>
              <a:t>. It’s been used to help people with dementia.   At Cedar Village, the key is </a:t>
            </a:r>
            <a:r>
              <a:rPr lang="en-US" altLang="zh-CN" sz="2000" u="sng">
                <a:solidFill>
                  <a:srgbClr val="660066"/>
                </a:solidFill>
              </a:rPr>
              <a:t>              </a:t>
            </a:r>
            <a:r>
              <a:rPr lang="en-US" altLang="zh-CN" sz="2000">
                <a:solidFill>
                  <a:srgbClr val="660066"/>
                </a:solidFill>
              </a:rPr>
              <a:t> expression, thanks to a generous donation, a retirement community has created an art therapy program using </a:t>
            </a:r>
            <a:r>
              <a:rPr lang="en-US" altLang="zh-CN" sz="2000" u="sng">
                <a:solidFill>
                  <a:srgbClr val="660066"/>
                </a:solidFill>
              </a:rPr>
              <a:t>                   </a:t>
            </a:r>
            <a:r>
              <a:rPr lang="en-US" altLang="zh-CN" sz="2000">
                <a:solidFill>
                  <a:srgbClr val="660066"/>
                </a:solidFill>
              </a:rPr>
              <a:t> to   </a:t>
            </a:r>
            <a:r>
              <a:rPr lang="en-US" altLang="zh-CN" sz="2000" u="sng">
                <a:solidFill>
                  <a:srgbClr val="660066"/>
                </a:solidFill>
              </a:rPr>
              <a:t>                </a:t>
            </a:r>
            <a:r>
              <a:rPr lang="en-US" altLang="zh-CN" sz="2000">
                <a:solidFill>
                  <a:srgbClr val="660066"/>
                </a:solidFill>
              </a:rPr>
              <a:t>   enhance the lives of those living with dementia.  They blossom, we see </a:t>
            </a:r>
            <a:r>
              <a:rPr lang="en-US" altLang="zh-CN" sz="2000" u="sng">
                <a:solidFill>
                  <a:srgbClr val="660066"/>
                </a:solidFill>
              </a:rPr>
              <a:t>         </a:t>
            </a:r>
            <a:r>
              <a:rPr lang="en-US" altLang="zh-CN" sz="2000">
                <a:solidFill>
                  <a:srgbClr val="660066"/>
                </a:solidFill>
              </a:rPr>
              <a:t> , we hear </a:t>
            </a:r>
            <a:r>
              <a:rPr lang="en-US" altLang="zh-CN" sz="2000" u="sng">
                <a:solidFill>
                  <a:srgbClr val="660066"/>
                </a:solidFill>
              </a:rPr>
              <a:t>                    </a:t>
            </a:r>
            <a:r>
              <a:rPr lang="en-US" altLang="zh-CN" sz="2000">
                <a:solidFill>
                  <a:srgbClr val="660066"/>
                </a:solidFill>
              </a:rPr>
              <a:t> (and) we see people getting engaged in ways that they may not otherwise be engaged, so even anecdotally we know that art makes a difference.</a:t>
            </a:r>
            <a:r>
              <a:rPr lang="en-US" altLang="zh-CN" sz="2000">
                <a:solidFill>
                  <a:schemeClr val="bg1"/>
                </a:solidFill>
              </a:rPr>
              <a:t> </a:t>
            </a:r>
            <a:endParaRPr lang="en-US" altLang="zh-CN" sz="2000">
              <a:solidFill>
                <a:schemeClr val="bg1"/>
              </a:solidFill>
            </a:endParaRPr>
          </a:p>
        </p:txBody>
      </p:sp>
      <p:sp>
        <p:nvSpPr>
          <p:cNvPr id="28676" name="TextBox 61"/>
          <p:cNvSpPr>
            <a:spLocks noChangeArrowheads="1"/>
          </p:cNvSpPr>
          <p:nvPr/>
        </p:nvSpPr>
        <p:spPr bwMode="auto">
          <a:xfrm>
            <a:off x="0" y="0"/>
            <a:ext cx="32766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Social Awareness- Listening </a:t>
            </a:r>
            <a:endParaRPr lang="en-US" altLang="zh-CN"/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3352800" y="1371600"/>
            <a:ext cx="12509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decoration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762000" y="2362200"/>
            <a:ext cx="9842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creative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2057400" y="3352800"/>
            <a:ext cx="2406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music, art and writing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838200" y="4343400"/>
            <a:ext cx="831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3300"/>
                </a:solidFill>
              </a:rPr>
              <a:t>smiles</a:t>
            </a:r>
            <a:endParaRPr lang="en-US" altLang="zh-CN" dirty="0">
              <a:solidFill>
                <a:srgbClr val="FF3300"/>
              </a:solidFill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2667000" y="4343400"/>
            <a:ext cx="1593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3300"/>
                </a:solidFill>
              </a:rPr>
              <a:t>conversations</a:t>
            </a:r>
            <a:endParaRPr lang="en-US" altLang="zh-CN" dirty="0">
              <a:solidFill>
                <a:srgbClr val="FF3300"/>
              </a:solidFill>
            </a:endParaRP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5715000" y="1143000"/>
            <a:ext cx="1466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660066"/>
                </a:solidFill>
                <a:sym typeface="Calibri" panose="020F0502020204030204" pitchFamily="34" charset="0"/>
              </a:rPr>
              <a:t>Art Therapy</a:t>
            </a:r>
            <a:endParaRPr lang="en-US" altLang="zh-CN">
              <a:solidFill>
                <a:srgbClr val="660066"/>
              </a:solidFill>
            </a:endParaRPr>
          </a:p>
        </p:txBody>
      </p:sp>
      <p:pic>
        <p:nvPicPr>
          <p:cNvPr id="28700" name="listening.wmv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828800"/>
            <a:ext cx="3390900" cy="4419600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8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8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00"/>
                  </p:tgtEl>
                </p:cond>
              </p:nextCondLst>
            </p:seq>
            <p:vide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700"/>
                </p:tgtEl>
              </p:cMediaNode>
            </p:video>
          </p:childTnLst>
        </p:cTn>
      </p:par>
    </p:tnLst>
    <p:bldLst>
      <p:bldP spid="28690" grpId="0"/>
      <p:bldP spid="28692" grpId="0"/>
      <p:bldP spid="286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TextBox 61"/>
          <p:cNvSpPr>
            <a:spLocks noChangeArrowheads="1"/>
          </p:cNvSpPr>
          <p:nvPr/>
        </p:nvSpPr>
        <p:spPr bwMode="auto">
          <a:xfrm>
            <a:off x="0" y="0"/>
            <a:ext cx="34290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Social Awareness- Reflection</a:t>
            </a:r>
            <a:endParaRPr lang="en-US" altLang="zh-CN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78181" name="family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752600"/>
            <a:ext cx="7010400" cy="451961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8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81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18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8181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066800"/>
            <a:ext cx="8229600" cy="8382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4000">
                <a:solidFill>
                  <a:srgbClr val="660066"/>
                </a:solidFill>
              </a:rPr>
              <a:t>Questionnaire</a:t>
            </a:r>
            <a:br>
              <a:rPr lang="en-US" altLang="zh-CN" sz="4000">
                <a:solidFill>
                  <a:srgbClr val="660066"/>
                </a:solidFill>
              </a:rPr>
            </a:br>
            <a:endParaRPr lang="en-US" altLang="zh-CN" sz="4000">
              <a:solidFill>
                <a:srgbClr val="660066"/>
              </a:solidFill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32038"/>
            <a:ext cx="8229600" cy="4525962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How often do you make a phone call to your parents? </a:t>
            </a:r>
            <a:r>
              <a:rPr lang="en-US" altLang="zh-CN" sz="2800" u="sng" dirty="0">
                <a:solidFill>
                  <a:srgbClr val="9900CC"/>
                </a:solidFill>
                <a:latin typeface="Monotype Corsiva" panose="03010101010201010101" pitchFamily="66" charset="0"/>
              </a:rPr>
              <a:t>                              </a:t>
            </a:r>
            <a:endParaRPr lang="en-US" altLang="zh-CN" sz="2800" dirty="0">
              <a:solidFill>
                <a:srgbClr val="9900CC"/>
              </a:solidFill>
              <a:latin typeface="Monotype Corsiva" panose="03010101010201010101" pitchFamily="66" charset="0"/>
            </a:endParaRPr>
          </a:p>
          <a:p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Do you do housework at home?         </a:t>
            </a:r>
            <a:r>
              <a:rPr lang="en-US" altLang="zh-CN" sz="2800" u="sng" dirty="0">
                <a:solidFill>
                  <a:srgbClr val="9900CC"/>
                </a:solidFill>
                <a:latin typeface="Monotype Corsiva" panose="03010101010201010101" pitchFamily="66" charset="0"/>
              </a:rPr>
              <a:t>                                          </a:t>
            </a:r>
            <a:endParaRPr lang="en-US" altLang="zh-CN" sz="2800" dirty="0">
              <a:solidFill>
                <a:srgbClr val="9900CC"/>
              </a:solidFill>
              <a:latin typeface="Monotype Corsiva" panose="03010101010201010101" pitchFamily="66" charset="0"/>
            </a:endParaRPr>
          </a:p>
          <a:p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Do you know your parents’ birthdays?   </a:t>
            </a:r>
            <a:r>
              <a:rPr lang="en-US" altLang="zh-CN" sz="2800" u="sng" dirty="0">
                <a:solidFill>
                  <a:srgbClr val="9900CC"/>
                </a:solidFill>
                <a:latin typeface="Monotype Corsiva" panose="03010101010201010101" pitchFamily="66" charset="0"/>
              </a:rPr>
              <a:t>                                          </a:t>
            </a:r>
            <a:endParaRPr lang="en-US" altLang="zh-CN" sz="2800" dirty="0">
              <a:solidFill>
                <a:srgbClr val="9900CC"/>
              </a:solidFill>
              <a:latin typeface="Monotype Corsiva" panose="03010101010201010101" pitchFamily="66" charset="0"/>
            </a:endParaRPr>
          </a:p>
          <a:p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Do </a:t>
            </a:r>
            <a:r>
              <a:rPr lang="en-US" altLang="zh-CN" sz="2800" dirty="0" smtClean="0">
                <a:solidFill>
                  <a:srgbClr val="9900CC"/>
                </a:solidFill>
                <a:latin typeface="Monotype Corsiva" panose="03010101010201010101" pitchFamily="66" charset="0"/>
              </a:rPr>
              <a:t>you send </a:t>
            </a:r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your parents gifts on Mother’s Day or Father’s Day? </a:t>
            </a:r>
            <a:r>
              <a:rPr lang="en-US" altLang="zh-CN" sz="2800" u="sng" dirty="0">
                <a:solidFill>
                  <a:srgbClr val="9900CC"/>
                </a:solidFill>
                <a:latin typeface="Monotype Corsiva" panose="03010101010201010101" pitchFamily="66" charset="0"/>
              </a:rPr>
              <a:t>                      </a:t>
            </a:r>
            <a:endParaRPr lang="en-US" altLang="zh-CN" sz="2800" dirty="0">
              <a:solidFill>
                <a:srgbClr val="9900CC"/>
              </a:solidFill>
              <a:latin typeface="Monotype Corsiva" panose="03010101010201010101" pitchFamily="66" charset="0"/>
            </a:endParaRPr>
          </a:p>
          <a:p>
            <a:r>
              <a:rPr lang="en-US" altLang="zh-CN" sz="2800" dirty="0">
                <a:solidFill>
                  <a:srgbClr val="9900CC"/>
                </a:solidFill>
                <a:latin typeface="Monotype Corsiva" panose="03010101010201010101" pitchFamily="66" charset="0"/>
              </a:rPr>
              <a:t>If you make a girlfriend/ boyfriend, will you tell your parents in the first place?</a:t>
            </a:r>
            <a:r>
              <a:rPr lang="en-US" altLang="zh-CN" dirty="0">
                <a:solidFill>
                  <a:srgbClr val="9900CC"/>
                </a:solidFill>
              </a:rPr>
              <a:t> </a:t>
            </a:r>
            <a:endParaRPr lang="en-US" altLang="zh-CN" dirty="0">
              <a:solidFill>
                <a:srgbClr val="9900CC"/>
              </a:solidFill>
            </a:endParaRPr>
          </a:p>
        </p:txBody>
      </p:sp>
      <p:sp>
        <p:nvSpPr>
          <p:cNvPr id="191493" name="TextBox 61"/>
          <p:cNvSpPr>
            <a:spLocks noChangeArrowheads="1"/>
          </p:cNvSpPr>
          <p:nvPr/>
        </p:nvSpPr>
        <p:spPr bwMode="auto">
          <a:xfrm>
            <a:off x="0" y="0"/>
            <a:ext cx="34290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Social Awareness- Reflection</a:t>
            </a:r>
            <a:endParaRPr lang="en-US" altLang="zh-CN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38200" y="5899150"/>
            <a:ext cx="23431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5867400" y="6019800"/>
            <a:ext cx="176212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660066"/>
                </a:solidFill>
              </a:rPr>
              <a:t>AgingBooth</a:t>
            </a:r>
            <a:endParaRPr lang="en-US" altLang="zh-CN" sz="2400">
              <a:solidFill>
                <a:srgbClr val="660066"/>
              </a:solidFill>
            </a:endParaRPr>
          </a:p>
        </p:txBody>
      </p:sp>
      <p:pic>
        <p:nvPicPr>
          <p:cNvPr id="181256" name="Picture 8" descr="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600200"/>
            <a:ext cx="4632325" cy="4267200"/>
          </a:xfrm>
          <a:prstGeom prst="rect">
            <a:avLst/>
          </a:prstGeom>
          <a:noFill/>
        </p:spPr>
      </p:pic>
      <p:sp>
        <p:nvSpPr>
          <p:cNvPr id="181257" name="Text Box 9"/>
          <p:cNvSpPr txBox="1">
            <a:spLocks noChangeArrowheads="1"/>
          </p:cNvSpPr>
          <p:nvPr/>
        </p:nvSpPr>
        <p:spPr bwMode="auto">
          <a:xfrm rot="-544805">
            <a:off x="1524000" y="609600"/>
            <a:ext cx="6353175" cy="823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Monotype Corsiva" panose="03010101010201010101" pitchFamily="66" charset="0"/>
              </a:rPr>
              <a:t>What will you look like in</a:t>
            </a:r>
            <a:r>
              <a:rPr lang="en-US" altLang="zh-CN" sz="400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CN" sz="4800" b="1">
                <a:solidFill>
                  <a:srgbClr val="0000FF"/>
                </a:solidFill>
                <a:latin typeface="Monotype Corsiva" panose="03010101010201010101" pitchFamily="66" charset="0"/>
              </a:rPr>
              <a:t>2046</a:t>
            </a:r>
            <a:r>
              <a:rPr lang="en-US" altLang="zh-CN" sz="4000">
                <a:solidFill>
                  <a:srgbClr val="0000FF"/>
                </a:solidFill>
                <a:latin typeface="Monotype Corsiva" panose="03010101010201010101" pitchFamily="66" charset="0"/>
              </a:rPr>
              <a:t>?</a:t>
            </a:r>
            <a:endParaRPr lang="en-US" altLang="zh-CN" sz="400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81258" name="TextBox 61"/>
          <p:cNvSpPr>
            <a:spLocks noChangeArrowheads="1"/>
          </p:cNvSpPr>
          <p:nvPr/>
        </p:nvSpPr>
        <p:spPr bwMode="auto">
          <a:xfrm>
            <a:off x="0" y="0"/>
            <a:ext cx="12192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  <a:sym typeface="Calibri" panose="020F0502020204030204" pitchFamily="34" charset="0"/>
              </a:rPr>
              <a:t>Lead-in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3876675" y="3246438"/>
            <a:ext cx="13906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>
                <a:sym typeface="Calibri" panose="020F0502020204030204" pitchFamily="34" charset="0"/>
              </a:rPr>
              <a:t> </a:t>
            </a:r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Language</a:t>
            </a:r>
            <a:r>
              <a:rPr lang="en-US" altLang="zh-CN">
                <a:sym typeface="Calibri" panose="020F0502020204030204" pitchFamily="34" charset="0"/>
              </a:rPr>
              <a:t> </a:t>
            </a:r>
            <a:endParaRPr lang="en-US" altLang="zh-CN">
              <a:sym typeface="Calibri" panose="020F0502020204030204" pitchFamily="34" charset="0"/>
            </a:endParaRPr>
          </a:p>
        </p:txBody>
      </p:sp>
      <p:sp>
        <p:nvSpPr>
          <p:cNvPr id="150555" name="TextBox 61"/>
          <p:cNvSpPr>
            <a:spLocks noChangeArrowheads="1"/>
          </p:cNvSpPr>
          <p:nvPr/>
        </p:nvSpPr>
        <p:spPr bwMode="auto">
          <a:xfrm>
            <a:off x="0" y="0"/>
            <a:ext cx="2209800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Assignments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50559" name="Rectangle 31"/>
          <p:cNvSpPr>
            <a:spLocks noChangeArrowheads="1"/>
          </p:cNvSpPr>
          <p:nvPr/>
        </p:nvSpPr>
        <p:spPr bwMode="auto">
          <a:xfrm>
            <a:off x="0" y="1524000"/>
            <a:ext cx="8534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812800" indent="-812800" algn="l">
              <a:buFontTx/>
              <a:buAutoNum type="romanUcPeriod"/>
            </a:pPr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Oral Report</a:t>
            </a:r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/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         Work in groups and have a discussion about your </a:t>
            </a:r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/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         responsibilities in the </a:t>
            </a:r>
            <a:r>
              <a:rPr lang="en-US" altLang="zh-CN" sz="2800" dirty="0" smtClean="0">
                <a:solidFill>
                  <a:srgbClr val="660066"/>
                </a:solidFill>
                <a:latin typeface="Times New Roman" panose="02020603050405020304" pitchFamily="18" charset="0"/>
              </a:rPr>
              <a:t>family.</a:t>
            </a:r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/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>
              <a:spcBef>
                <a:spcPct val="20000"/>
              </a:spcBef>
            </a:pPr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II.     Find more metaphorical expressions in the speech of </a:t>
            </a:r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/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         </a:t>
            </a:r>
            <a:r>
              <a:rPr lang="en-US" altLang="zh-CN" sz="28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I Have a Dream </a:t>
            </a:r>
            <a:r>
              <a:rPr lang="en-US" altLang="zh-CN" sz="2800" dirty="0">
                <a:solidFill>
                  <a:srgbClr val="660066"/>
                </a:solidFill>
                <a:latin typeface="Times New Roman" panose="02020603050405020304" pitchFamily="18" charset="0"/>
              </a:rPr>
              <a:t>made by Martin Luther King.</a:t>
            </a:r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/>
            <a:endParaRPr lang="en-US" altLang="zh-CN" sz="2800" dirty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marL="812800" indent="-812800" algn="l">
              <a:spcBef>
                <a:spcPct val="20000"/>
              </a:spcBef>
            </a:pPr>
            <a:endParaRPr lang="en-US" altLang="zh-CN" sz="3200" b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3048000"/>
            <a:ext cx="5029200" cy="11430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4800" b="1">
                <a:solidFill>
                  <a:srgbClr val="FF6600"/>
                </a:solidFill>
                <a:latin typeface="Monotype Corsiva" panose="03010101010201010101" pitchFamily="66" charset="0"/>
              </a:rPr>
              <a:t>Thank   you!</a:t>
            </a:r>
            <a:endParaRPr lang="en-US" altLang="zh-CN" sz="4800" b="1">
              <a:solidFill>
                <a:srgbClr val="FF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9460" name="直接连接符 10"/>
          <p:cNvSpPr>
            <a:spLocks noChangeShapeType="1"/>
          </p:cNvSpPr>
          <p:nvPr/>
        </p:nvSpPr>
        <p:spPr bwMode="auto">
          <a:xfrm>
            <a:off x="838200" y="2819400"/>
            <a:ext cx="5497513" cy="1588"/>
          </a:xfrm>
          <a:prstGeom prst="line">
            <a:avLst/>
          </a:prstGeom>
          <a:noFill/>
          <a:ln w="9525">
            <a:solidFill>
              <a:srgbClr val="2318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直接连接符 10"/>
          <p:cNvSpPr>
            <a:spLocks noChangeShapeType="1"/>
          </p:cNvSpPr>
          <p:nvPr/>
        </p:nvSpPr>
        <p:spPr bwMode="auto">
          <a:xfrm>
            <a:off x="838200" y="4114800"/>
            <a:ext cx="5497513" cy="1588"/>
          </a:xfrm>
          <a:prstGeom prst="line">
            <a:avLst/>
          </a:prstGeom>
          <a:noFill/>
          <a:ln w="9525">
            <a:solidFill>
              <a:srgbClr val="2318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0"/>
            <a:ext cx="5715000" cy="609600"/>
          </a:xfrm>
          <a:solidFill>
            <a:srgbClr val="FFFF00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3200">
                <a:latin typeface="Monotype Corsiva" panose="03010101010201010101" pitchFamily="66" charset="0"/>
              </a:rPr>
              <a:t>Possible Features of Elderly People</a:t>
            </a:r>
            <a:endParaRPr lang="en-US" altLang="zh-CN" sz="3200">
              <a:latin typeface="Monotype Corsiva" panose="03010101010201010101" pitchFamily="66" charset="0"/>
            </a:endParaRPr>
          </a:p>
        </p:txBody>
      </p:sp>
      <p:sp>
        <p:nvSpPr>
          <p:cNvPr id="163843" name="Text Box 3"/>
          <p:cNvSpPr txBox="1">
            <a:spLocks noChangeArrowheads="1"/>
          </p:cNvSpPr>
          <p:nvPr/>
        </p:nvSpPr>
        <p:spPr bwMode="auto">
          <a:xfrm rot="10958071" flipV="1">
            <a:off x="6705600" y="5715000"/>
            <a:ext cx="2438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99FF"/>
                </a:solidFill>
                <a:latin typeface="+mj-lt"/>
              </a:rPr>
              <a:t>weak</a:t>
            </a:r>
            <a:endParaRPr lang="en-US" altLang="zh-CN" sz="4000" b="1" dirty="0">
              <a:solidFill>
                <a:srgbClr val="FF99FF"/>
              </a:solidFill>
              <a:latin typeface="+mj-lt"/>
            </a:endParaRP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 rot="-472164">
            <a:off x="4114800" y="5181600"/>
            <a:ext cx="284321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haltingly</a:t>
            </a:r>
            <a:endParaRPr lang="en-US" altLang="zh-CN" sz="4000" b="1" dirty="0">
              <a:solidFill>
                <a:srgbClr val="00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3200400" y="2514600"/>
            <a:ext cx="45720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 recognition</a:t>
            </a:r>
            <a:endParaRPr lang="en-US" altLang="zh-CN" sz="4000" b="1" dirty="0">
              <a:solidFill>
                <a:srgbClr val="00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 rot="232974">
            <a:off x="533400" y="5867400"/>
            <a:ext cx="30257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600" b="1">
                <a:solidFill>
                  <a:srgbClr val="00FF00"/>
                </a:solidFill>
                <a:latin typeface="Bookman Old Style" panose="02050604050505020204" pitchFamily="18" charset="0"/>
              </a:rPr>
              <a:t>impeccably</a:t>
            </a:r>
            <a:endParaRPr lang="en-US" altLang="zh-CN" sz="3600" b="1">
              <a:solidFill>
                <a:srgbClr val="00FF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3850" name="Text Box 10"/>
          <p:cNvSpPr txBox="1">
            <a:spLocks noChangeArrowheads="1"/>
          </p:cNvSpPr>
          <p:nvPr/>
        </p:nvSpPr>
        <p:spPr bwMode="auto">
          <a:xfrm rot="21226450">
            <a:off x="3788100" y="911295"/>
            <a:ext cx="4660250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missing teeth</a:t>
            </a:r>
            <a:endParaRPr lang="en-US" altLang="zh-CN" sz="4000" b="1" dirty="0">
              <a:solidFill>
                <a:srgbClr val="FF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 rot="307524">
            <a:off x="533400" y="1600200"/>
            <a:ext cx="6961188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memory of recent events</a:t>
            </a:r>
            <a:endParaRPr lang="en-US" altLang="zh-CN" sz="4000" b="1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2" name="Text Box 12"/>
          <p:cNvSpPr txBox="1">
            <a:spLocks noChangeArrowheads="1"/>
          </p:cNvSpPr>
          <p:nvPr/>
        </p:nvSpPr>
        <p:spPr bwMode="auto">
          <a:xfrm rot="-529026">
            <a:off x="5235575" y="3276600"/>
            <a:ext cx="39084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FF"/>
                </a:solidFill>
                <a:latin typeface="+mj-lt"/>
              </a:rPr>
              <a:t>in failing health</a:t>
            </a:r>
            <a:endParaRPr lang="en-US" altLang="zh-CN" sz="4000" b="1" dirty="0">
              <a:solidFill>
                <a:srgbClr val="FF00FF"/>
              </a:solidFill>
              <a:latin typeface="+mj-lt"/>
            </a:endParaRP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 rot="497874">
            <a:off x="3502025" y="4221163"/>
            <a:ext cx="35718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papery cheek</a:t>
            </a:r>
            <a:r>
              <a:rPr lang="en-US" altLang="zh-CN" sz="40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40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4" name="Text Box 14"/>
          <p:cNvSpPr txBox="1">
            <a:spLocks noChangeArrowheads="1"/>
          </p:cNvSpPr>
          <p:nvPr/>
        </p:nvSpPr>
        <p:spPr bwMode="auto">
          <a:xfrm rot="498789">
            <a:off x="332706" y="4272705"/>
            <a:ext cx="4343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wearing a diaper</a:t>
            </a:r>
            <a:endParaRPr lang="en-US" altLang="zh-CN" sz="40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 rot="232974">
            <a:off x="905615" y="2054295"/>
            <a:ext cx="1127232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frail</a:t>
            </a:r>
            <a:endParaRPr lang="en-US" altLang="zh-CN" sz="4000" b="1" dirty="0">
              <a:solidFill>
                <a:srgbClr val="FF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7" name="Text Box 17"/>
          <p:cNvSpPr txBox="1">
            <a:spLocks noChangeArrowheads="1"/>
          </p:cNvSpPr>
          <p:nvPr/>
        </p:nvSpPr>
        <p:spPr bwMode="auto">
          <a:xfrm>
            <a:off x="457200" y="3276600"/>
            <a:ext cx="2178802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gingerly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8" name="Text Box 18"/>
          <p:cNvSpPr txBox="1">
            <a:spLocks noChangeArrowheads="1"/>
          </p:cNvSpPr>
          <p:nvPr/>
        </p:nvSpPr>
        <p:spPr bwMode="auto">
          <a:xfrm>
            <a:off x="457200" y="3276600"/>
            <a:ext cx="453231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gingerly/ carefully</a:t>
            </a:r>
            <a:endParaRPr lang="en-US" altLang="zh-CN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59" name="Text Box 19"/>
          <p:cNvSpPr txBox="1">
            <a:spLocks noChangeArrowheads="1"/>
          </p:cNvSpPr>
          <p:nvPr/>
        </p:nvSpPr>
        <p:spPr bwMode="auto">
          <a:xfrm rot="232974">
            <a:off x="457200" y="5943600"/>
            <a:ext cx="64103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1" dirty="0">
                <a:solidFill>
                  <a:srgbClr val="00FF00"/>
                </a:solidFill>
                <a:latin typeface="Bookman Old Style" panose="02050604050505020204" pitchFamily="18" charset="0"/>
              </a:rPr>
              <a:t>impeccably/ without fault</a:t>
            </a:r>
            <a:endParaRPr lang="en-US" altLang="zh-CN" sz="3600" b="1" dirty="0">
              <a:solidFill>
                <a:srgbClr val="00FF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3860" name="Text Box 20"/>
          <p:cNvSpPr txBox="1">
            <a:spLocks noChangeArrowheads="1"/>
          </p:cNvSpPr>
          <p:nvPr/>
        </p:nvSpPr>
        <p:spPr bwMode="auto">
          <a:xfrm rot="21127836">
            <a:off x="4061765" y="5006463"/>
            <a:ext cx="528161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haltingly/ hesitantly</a:t>
            </a:r>
            <a:endParaRPr lang="en-US" altLang="zh-CN" sz="4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63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638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638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6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63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/>
      <p:bldP spid="163844" grpId="0"/>
      <p:bldP spid="163845" grpId="0"/>
      <p:bldP spid="163848" grpId="0"/>
      <p:bldP spid="163851" grpId="0"/>
      <p:bldP spid="163852" grpId="0"/>
      <p:bldP spid="163853" grpId="0"/>
      <p:bldP spid="163854" grpId="0"/>
      <p:bldP spid="163855" grpId="0"/>
      <p:bldP spid="163857" grpId="0"/>
      <p:bldP spid="163858" grpId="0"/>
      <p:bldP spid="163859" grpId="0"/>
      <p:bldP spid="1638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1"/>
          <p:cNvPicPr>
            <a:picLocks noChangeAspect="1" noChangeArrowheads="1"/>
          </p:cNvPicPr>
          <p:nvPr/>
        </p:nvPicPr>
        <p:blipFill>
          <a:blip r:embed="rId1"/>
          <a:srcRect b="6047"/>
          <a:stretch>
            <a:fillRect/>
          </a:stretch>
        </p:blipFill>
        <p:spPr bwMode="auto">
          <a:xfrm>
            <a:off x="0" y="685800"/>
            <a:ext cx="9144000" cy="6400800"/>
          </a:xfrm>
          <a:prstGeom prst="rect">
            <a:avLst/>
          </a:prstGeom>
          <a:noFill/>
        </p:spPr>
      </p:pic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533400" y="2273300"/>
            <a:ext cx="8229600" cy="4238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800" i="1">
                <a:latin typeface="Monotype Corsiva" panose="03010101010201010101" pitchFamily="66" charset="0"/>
              </a:rPr>
              <a:t>All the world's a stage,</a:t>
            </a:r>
            <a:br>
              <a:rPr lang="en-US" altLang="zh-CN" sz="2800" i="1">
                <a:latin typeface="Monotype Corsiva" panose="03010101010201010101" pitchFamily="66" charset="0"/>
              </a:rPr>
            </a:br>
            <a:r>
              <a:rPr lang="en-US" altLang="zh-CN" sz="2800" i="1">
                <a:latin typeface="Monotype Corsiva" panose="03010101010201010101" pitchFamily="66" charset="0"/>
              </a:rPr>
              <a:t>…</a:t>
            </a:r>
            <a:endParaRPr lang="en-US" altLang="zh-CN" sz="2800" i="1">
              <a:latin typeface="Monotype Corsiva" panose="03010101010201010101" pitchFamily="66" charset="0"/>
            </a:endParaRPr>
          </a:p>
          <a:p>
            <a:r>
              <a:rPr lang="en-US" altLang="zh-CN" sz="2800">
                <a:latin typeface="Monotype Corsiva" panose="03010101010201010101" pitchFamily="66" charset="0"/>
              </a:rPr>
              <a:t>Last scene of all… is second childishness and mere oblivion, sans teeth, sans eyes, sans taste, sans everything.</a:t>
            </a:r>
            <a:endParaRPr lang="en-US" altLang="zh-CN" sz="2800">
              <a:latin typeface="Monotype Corsiva" panose="03010101010201010101" pitchFamily="66" charset="0"/>
            </a:endParaRPr>
          </a:p>
          <a:p>
            <a:endParaRPr lang="en-US" altLang="zh-CN" sz="2800">
              <a:latin typeface="Monotype Corsiva" panose="03010101010201010101" pitchFamily="66" charset="0"/>
            </a:endParaRPr>
          </a:p>
          <a:p>
            <a:r>
              <a:rPr lang="en-US" altLang="zh-CN" sz="2800">
                <a:latin typeface="Monotype Corsiva" panose="03010101010201010101" pitchFamily="66" charset="0"/>
              </a:rPr>
              <a:t>(oblivion: forgetfulness)</a:t>
            </a:r>
            <a:endParaRPr lang="en-US" altLang="zh-CN" sz="2800">
              <a:latin typeface="Monotype Corsiva" panose="03010101010201010101" pitchFamily="66" charset="0"/>
            </a:endParaRPr>
          </a:p>
          <a:p>
            <a:r>
              <a:rPr lang="en-US" altLang="zh-CN" sz="2800">
                <a:latin typeface="Monotype Corsiva" panose="03010101010201010101" pitchFamily="66" charset="0"/>
              </a:rPr>
              <a:t>(sans: without)</a:t>
            </a:r>
            <a:endParaRPr lang="en-US" altLang="zh-CN" sz="2800">
              <a:latin typeface="Monotype Corsiva" panose="03010101010201010101" pitchFamily="66" charset="0"/>
            </a:endParaRPr>
          </a:p>
          <a:p>
            <a:endParaRPr lang="en-US" altLang="zh-CN" sz="2800">
              <a:latin typeface="Monotype Corsiva" panose="03010101010201010101" pitchFamily="66" charset="0"/>
            </a:endParaRPr>
          </a:p>
          <a:p>
            <a:r>
              <a:rPr lang="en-US" altLang="zh-CN" sz="2400">
                <a:latin typeface="Monotype Corsiva" panose="03010101010201010101" pitchFamily="66" charset="0"/>
              </a:rPr>
              <a:t>                           </a:t>
            </a:r>
            <a:endParaRPr lang="en-US" altLang="zh-CN" sz="2400">
              <a:latin typeface="Monotype Corsiva" panose="03010101010201010101" pitchFamily="66" charset="0"/>
            </a:endParaRPr>
          </a:p>
          <a:p>
            <a:r>
              <a:rPr lang="en-US" altLang="zh-CN" sz="2400">
                <a:latin typeface="Monotype Corsiva" panose="03010101010201010101" pitchFamily="66" charset="0"/>
              </a:rPr>
              <a:t>                 William Shakespeare, </a:t>
            </a:r>
            <a:r>
              <a:rPr lang="en-US" altLang="zh-CN" sz="2400" b="1">
                <a:latin typeface="Monotype Corsiva" panose="03010101010201010101" pitchFamily="66" charset="0"/>
              </a:rPr>
              <a:t>As You Like It</a:t>
            </a:r>
            <a:r>
              <a:rPr lang="en-US" altLang="zh-CN" sz="2400">
                <a:latin typeface="Monotype Corsiva" panose="03010101010201010101" pitchFamily="66" charset="0"/>
              </a:rPr>
              <a:t> </a:t>
            </a:r>
            <a:endParaRPr lang="en-US" altLang="zh-CN" sz="2400">
              <a:latin typeface="Monotype Corsiva" panose="03010101010201010101" pitchFamily="66" charset="0"/>
            </a:endParaRPr>
          </a:p>
        </p:txBody>
      </p:sp>
      <p:sp>
        <p:nvSpPr>
          <p:cNvPr id="164868" name="TextBox 61"/>
          <p:cNvSpPr>
            <a:spLocks noChangeArrowheads="1"/>
          </p:cNvSpPr>
          <p:nvPr/>
        </p:nvSpPr>
        <p:spPr bwMode="auto">
          <a:xfrm>
            <a:off x="0" y="0"/>
            <a:ext cx="12192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  <a:sym typeface="Calibri" panose="020F0502020204030204" pitchFamily="34" charset="0"/>
              </a:rPr>
              <a:t>Lead-in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 preferRelativeResize="0"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3" name="TextBox 3"/>
          <p:cNvSpPr>
            <a:spLocks noChangeArrowheads="1"/>
          </p:cNvSpPr>
          <p:nvPr/>
        </p:nvSpPr>
        <p:spPr bwMode="auto">
          <a:xfrm>
            <a:off x="1447800" y="3352800"/>
            <a:ext cx="7315200" cy="2289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altLang="zh-CN" sz="3600" b="1">
                <a:solidFill>
                  <a:srgbClr val="800080"/>
                </a:solidFill>
                <a:latin typeface="Monotype Corsiva" panose="03010101010201010101" pitchFamily="66" charset="0"/>
              </a:rPr>
              <a:t>When an Aging Mom Becomes the Child</a:t>
            </a:r>
            <a:endParaRPr lang="en-US" altLang="zh-CN" sz="3600" b="1">
              <a:solidFill>
                <a:srgbClr val="800080"/>
              </a:solidFill>
              <a:latin typeface="Monotype Corsiva" panose="03010101010201010101" pitchFamily="66" charset="0"/>
            </a:endParaRPr>
          </a:p>
          <a:p>
            <a:pPr algn="l">
              <a:spcBef>
                <a:spcPct val="20000"/>
              </a:spcBef>
            </a:pPr>
            <a:r>
              <a:rPr lang="en-US" altLang="zh-CN" sz="3600" i="1">
                <a:solidFill>
                  <a:schemeClr val="tx2"/>
                </a:solidFill>
              </a:rPr>
              <a:t>                                                    </a:t>
            </a:r>
            <a:endParaRPr lang="en-US" altLang="zh-CN" sz="3600" i="1">
              <a:solidFill>
                <a:schemeClr val="tx2"/>
              </a:solidFill>
            </a:endParaRPr>
          </a:p>
          <a:p>
            <a:pPr algn="l">
              <a:spcBef>
                <a:spcPct val="20000"/>
              </a:spcBef>
            </a:pPr>
            <a:endParaRPr lang="en-US" altLang="zh-CN" sz="3600" i="1">
              <a:solidFill>
                <a:schemeClr val="tx2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altLang="zh-CN" i="1">
                <a:solidFill>
                  <a:schemeClr val="tx2"/>
                </a:solidFill>
              </a:rPr>
              <a:t>                                                               Cecilia Brennecke</a:t>
            </a:r>
            <a:endParaRPr lang="en-US" altLang="zh-CN" i="1">
              <a:solidFill>
                <a:schemeClr val="tx2"/>
              </a:solidFill>
            </a:endParaRPr>
          </a:p>
        </p:txBody>
      </p:sp>
      <p:pic>
        <p:nvPicPr>
          <p:cNvPr id="138244" name="Picture 4" descr="Peggy%20and%20m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19600"/>
            <a:ext cx="32766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/>
          <p:nvPr/>
        </p:nvGrpSpPr>
        <p:grpSpPr bwMode="auto">
          <a:xfrm>
            <a:off x="1835150" y="3298825"/>
            <a:ext cx="4038600" cy="228600"/>
            <a:chOff x="1344" y="1464"/>
            <a:chExt cx="2544" cy="144"/>
          </a:xfrm>
        </p:grpSpPr>
        <p:sp>
          <p:nvSpPr>
            <p:cNvPr id="139267" name="Line 3"/>
            <p:cNvSpPr>
              <a:spLocks noChangeShapeType="1"/>
            </p:cNvSpPr>
            <p:nvPr/>
          </p:nvSpPr>
          <p:spPr bwMode="auto">
            <a:xfrm>
              <a:off x="1488" y="1536"/>
              <a:ext cx="24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268" name="Oval 4"/>
            <p:cNvSpPr>
              <a:spLocks noChangeArrowheads="1"/>
            </p:cNvSpPr>
            <p:nvPr/>
          </p:nvSpPr>
          <p:spPr bwMode="auto">
            <a:xfrm>
              <a:off x="1344" y="1464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9269" name="Group 5"/>
          <p:cNvGrpSpPr/>
          <p:nvPr/>
        </p:nvGrpSpPr>
        <p:grpSpPr bwMode="auto">
          <a:xfrm>
            <a:off x="1828800" y="3886200"/>
            <a:ext cx="4038600" cy="228600"/>
            <a:chOff x="1344" y="1464"/>
            <a:chExt cx="2544" cy="144"/>
          </a:xfrm>
        </p:grpSpPr>
        <p:sp>
          <p:nvSpPr>
            <p:cNvPr id="139270" name="Line 6"/>
            <p:cNvSpPr>
              <a:spLocks noChangeShapeType="1"/>
            </p:cNvSpPr>
            <p:nvPr/>
          </p:nvSpPr>
          <p:spPr bwMode="auto">
            <a:xfrm>
              <a:off x="1488" y="1536"/>
              <a:ext cx="24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271" name="Oval 7"/>
            <p:cNvSpPr>
              <a:spLocks noChangeArrowheads="1"/>
            </p:cNvSpPr>
            <p:nvPr/>
          </p:nvSpPr>
          <p:spPr bwMode="auto">
            <a:xfrm>
              <a:off x="1344" y="1464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9272" name="Group 8"/>
          <p:cNvGrpSpPr/>
          <p:nvPr/>
        </p:nvGrpSpPr>
        <p:grpSpPr bwMode="auto">
          <a:xfrm>
            <a:off x="1828800" y="4495800"/>
            <a:ext cx="4038600" cy="228600"/>
            <a:chOff x="1344" y="1464"/>
            <a:chExt cx="2544" cy="144"/>
          </a:xfrm>
        </p:grpSpPr>
        <p:sp>
          <p:nvSpPr>
            <p:cNvPr id="139273" name="Line 9"/>
            <p:cNvSpPr>
              <a:spLocks noChangeShapeType="1"/>
            </p:cNvSpPr>
            <p:nvPr/>
          </p:nvSpPr>
          <p:spPr bwMode="auto">
            <a:xfrm>
              <a:off x="1488" y="1536"/>
              <a:ext cx="24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274" name="Oval 10"/>
            <p:cNvSpPr>
              <a:spLocks noChangeArrowheads="1"/>
            </p:cNvSpPr>
            <p:nvPr/>
          </p:nvSpPr>
          <p:spPr bwMode="auto">
            <a:xfrm>
              <a:off x="1344" y="1464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9275" name="Group 11"/>
          <p:cNvGrpSpPr/>
          <p:nvPr/>
        </p:nvGrpSpPr>
        <p:grpSpPr bwMode="auto">
          <a:xfrm>
            <a:off x="1828800" y="2073275"/>
            <a:ext cx="4038600" cy="228600"/>
            <a:chOff x="1344" y="1464"/>
            <a:chExt cx="2544" cy="144"/>
          </a:xfrm>
        </p:grpSpPr>
        <p:sp>
          <p:nvSpPr>
            <p:cNvPr id="139276" name="Line 12"/>
            <p:cNvSpPr>
              <a:spLocks noChangeShapeType="1"/>
            </p:cNvSpPr>
            <p:nvPr/>
          </p:nvSpPr>
          <p:spPr bwMode="auto">
            <a:xfrm>
              <a:off x="1488" y="1536"/>
              <a:ext cx="24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277" name="Oval 13"/>
            <p:cNvSpPr>
              <a:spLocks noChangeArrowheads="1"/>
            </p:cNvSpPr>
            <p:nvPr/>
          </p:nvSpPr>
          <p:spPr bwMode="auto">
            <a:xfrm>
              <a:off x="1344" y="146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E96E29"/>
                </a:gs>
                <a:gs pos="100000">
                  <a:srgbClr val="E96E29">
                    <a:gamma/>
                    <a:shade val="66667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9278" name="Group 14"/>
          <p:cNvGrpSpPr/>
          <p:nvPr/>
        </p:nvGrpSpPr>
        <p:grpSpPr bwMode="auto">
          <a:xfrm>
            <a:off x="1828800" y="2644775"/>
            <a:ext cx="4038600" cy="228600"/>
            <a:chOff x="1344" y="1464"/>
            <a:chExt cx="2544" cy="144"/>
          </a:xfrm>
        </p:grpSpPr>
        <p:sp>
          <p:nvSpPr>
            <p:cNvPr id="139279" name="Line 15"/>
            <p:cNvSpPr>
              <a:spLocks noChangeShapeType="1"/>
            </p:cNvSpPr>
            <p:nvPr/>
          </p:nvSpPr>
          <p:spPr bwMode="auto">
            <a:xfrm>
              <a:off x="1488" y="1536"/>
              <a:ext cx="24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280" name="Oval 16"/>
            <p:cNvSpPr>
              <a:spLocks noChangeArrowheads="1"/>
            </p:cNvSpPr>
            <p:nvPr/>
          </p:nvSpPr>
          <p:spPr bwMode="auto">
            <a:xfrm>
              <a:off x="1344" y="146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DCDC48"/>
                </a:gs>
                <a:gs pos="100000">
                  <a:srgbClr val="DCDC48">
                    <a:gamma/>
                    <a:shade val="66667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9281" name="Rectangle 17"/>
          <p:cNvSpPr>
            <a:spLocks noChangeArrowheads="1"/>
          </p:cNvSpPr>
          <p:nvPr/>
        </p:nvSpPr>
        <p:spPr bwMode="auto">
          <a:xfrm>
            <a:off x="2447925" y="1701800"/>
            <a:ext cx="1374775" cy="622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800" i="1">
                <a:solidFill>
                  <a:srgbClr val="000000"/>
                </a:solidFill>
                <a:cs typeface="Arial" panose="020B0604020202020204" pitchFamily="34" charset="0"/>
              </a:rPr>
              <a:t>Lead-in</a:t>
            </a:r>
            <a:endParaRPr lang="en-US" altLang="zh-CN" sz="28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9282" name="Rectangle 18"/>
          <p:cNvSpPr>
            <a:spLocks noChangeArrowheads="1"/>
          </p:cNvSpPr>
          <p:nvPr/>
        </p:nvSpPr>
        <p:spPr bwMode="auto">
          <a:xfrm>
            <a:off x="2286000" y="3505200"/>
            <a:ext cx="33528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800" i="1">
                <a:solidFill>
                  <a:srgbClr val="000000"/>
                </a:solidFill>
                <a:cs typeface="Arial" panose="020B0604020202020204" pitchFamily="34" charset="0"/>
              </a:rPr>
              <a:t>Social Awareness</a:t>
            </a:r>
            <a:endParaRPr lang="en-US" altLang="zh-CN" sz="28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9283" name="Rectangle 19"/>
          <p:cNvSpPr>
            <a:spLocks noChangeArrowheads="1"/>
          </p:cNvSpPr>
          <p:nvPr/>
        </p:nvSpPr>
        <p:spPr bwMode="auto">
          <a:xfrm>
            <a:off x="2362200" y="2209800"/>
            <a:ext cx="1884363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800" i="1">
                <a:solidFill>
                  <a:srgbClr val="000000"/>
                </a:solidFill>
                <a:cs typeface="Arial" panose="020B0604020202020204" pitchFamily="34" charset="0"/>
              </a:rPr>
              <a:t>Text Study</a:t>
            </a:r>
            <a:endParaRPr lang="en-US" altLang="zh-CN" sz="28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9284" name="Rectangle 20"/>
          <p:cNvSpPr>
            <a:spLocks noChangeArrowheads="1"/>
          </p:cNvSpPr>
          <p:nvPr/>
        </p:nvSpPr>
        <p:spPr bwMode="auto">
          <a:xfrm>
            <a:off x="2286000" y="2895600"/>
            <a:ext cx="3751263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800" i="1">
                <a:solidFill>
                  <a:srgbClr val="000000"/>
                </a:solidFill>
                <a:cs typeface="Arial" panose="020B0604020202020204" pitchFamily="34" charset="0"/>
              </a:rPr>
              <a:t>Language Exploration </a:t>
            </a:r>
            <a:endParaRPr lang="en-US" altLang="zh-CN" sz="28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auto">
          <a:xfrm>
            <a:off x="2286000" y="4114800"/>
            <a:ext cx="22225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800" i="1">
                <a:solidFill>
                  <a:srgbClr val="000000"/>
                </a:solidFill>
                <a:cs typeface="Arial" panose="020B0604020202020204" pitchFamily="34" charset="0"/>
              </a:rPr>
              <a:t>Assignments</a:t>
            </a:r>
            <a:endParaRPr lang="en-US" altLang="zh-CN" sz="28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9286" name="TextBox 61"/>
          <p:cNvSpPr>
            <a:spLocks noChangeArrowheads="1"/>
          </p:cNvSpPr>
          <p:nvPr/>
        </p:nvSpPr>
        <p:spPr bwMode="auto">
          <a:xfrm>
            <a:off x="228600" y="152400"/>
            <a:ext cx="24384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8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Procedures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ChangeArrowheads="1"/>
          </p:cNvSpPr>
          <p:nvPr/>
        </p:nvSpPr>
        <p:spPr bwMode="gray">
          <a:xfrm>
            <a:off x="1600200" y="16002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15" name="AutoShape 3"/>
          <p:cNvSpPr>
            <a:spLocks noChangeArrowheads="1"/>
          </p:cNvSpPr>
          <p:nvPr/>
        </p:nvSpPr>
        <p:spPr bwMode="gray">
          <a:xfrm>
            <a:off x="1720850" y="1714500"/>
            <a:ext cx="1057275" cy="100488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16" name="Freeform 4"/>
          <p:cNvSpPr/>
          <p:nvPr/>
        </p:nvSpPr>
        <p:spPr bwMode="gray">
          <a:xfrm>
            <a:off x="1785938" y="1778000"/>
            <a:ext cx="528637" cy="503238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66CC">
                  <a:gamma/>
                  <a:tint val="54510"/>
                  <a:invGamma/>
                </a:srgbClr>
              </a:gs>
              <a:gs pos="50000">
                <a:srgbClr val="0066CC">
                  <a:alpha val="0"/>
                </a:srgbClr>
              </a:gs>
              <a:gs pos="100000">
                <a:srgbClr val="0066CC">
                  <a:gamma/>
                  <a:tint val="54510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gray">
          <a:xfrm>
            <a:off x="2046288" y="1987550"/>
            <a:ext cx="382587" cy="5191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anose="020B0604020202020204" pitchFamily="34" charset="0"/>
              </a:rPr>
              <a:t>1</a:t>
            </a:r>
            <a:endParaRPr lang="en-US" altLang="zh-CN" sz="280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gray">
          <a:xfrm>
            <a:off x="2971800" y="1905000"/>
            <a:ext cx="4032250" cy="6413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>
                <a:solidFill>
                  <a:srgbClr val="A50021"/>
                </a:solidFill>
              </a:rPr>
              <a:t>Reading for Details</a:t>
            </a:r>
            <a:r>
              <a:rPr lang="en-US" altLang="zh-CN"/>
              <a:t>:</a:t>
            </a:r>
            <a:endParaRPr lang="en-US" altLang="zh-CN">
              <a:solidFill>
                <a:srgbClr val="A50021"/>
              </a:solidFill>
            </a:endParaRPr>
          </a:p>
          <a:p>
            <a:pPr algn="l"/>
            <a:r>
              <a:rPr lang="en-US" altLang="zh-CN"/>
              <a:t>Comprehension</a:t>
            </a:r>
            <a:endParaRPr lang="en-US" altLang="zh-CN"/>
          </a:p>
        </p:txBody>
      </p:sp>
      <p:sp>
        <p:nvSpPr>
          <p:cNvPr id="141319" name="AutoShape 7"/>
          <p:cNvSpPr>
            <a:spLocks noChangeArrowheads="1"/>
          </p:cNvSpPr>
          <p:nvPr/>
        </p:nvSpPr>
        <p:spPr bwMode="gray">
          <a:xfrm>
            <a:off x="1600200" y="29718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20" name="AutoShape 8"/>
          <p:cNvSpPr>
            <a:spLocks noChangeArrowheads="1"/>
          </p:cNvSpPr>
          <p:nvPr/>
        </p:nvSpPr>
        <p:spPr bwMode="gray">
          <a:xfrm>
            <a:off x="1720850" y="3071813"/>
            <a:ext cx="1057275" cy="10048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21" name="Freeform 9"/>
          <p:cNvSpPr/>
          <p:nvPr/>
        </p:nvSpPr>
        <p:spPr bwMode="gray">
          <a:xfrm>
            <a:off x="1785938" y="3136900"/>
            <a:ext cx="528637" cy="501650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9999">
                  <a:gamma/>
                  <a:tint val="42353"/>
                  <a:invGamma/>
                </a:srgbClr>
              </a:gs>
              <a:gs pos="100000">
                <a:srgbClr val="009999">
                  <a:alpha val="0"/>
                </a:srgb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gray">
          <a:xfrm>
            <a:off x="2046288" y="3348038"/>
            <a:ext cx="382587" cy="5191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anose="020B0604020202020204" pitchFamily="34" charset="0"/>
              </a:rPr>
              <a:t>2</a:t>
            </a:r>
            <a:endParaRPr lang="en-US" altLang="zh-CN" sz="280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41323" name="Text Box 11"/>
          <p:cNvSpPr txBox="1">
            <a:spLocks noChangeArrowheads="1"/>
          </p:cNvSpPr>
          <p:nvPr/>
        </p:nvSpPr>
        <p:spPr bwMode="gray">
          <a:xfrm>
            <a:off x="2895600" y="3200400"/>
            <a:ext cx="4545013" cy="9461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>
                <a:solidFill>
                  <a:srgbClr val="A50021"/>
                </a:solidFill>
              </a:rPr>
              <a:t>Creative Writing:   </a:t>
            </a:r>
            <a:endParaRPr lang="en-US" altLang="zh-CN">
              <a:solidFill>
                <a:srgbClr val="A50021"/>
              </a:solidFill>
            </a:endParaRPr>
          </a:p>
          <a:p>
            <a:pPr algn="l"/>
            <a:r>
              <a:rPr lang="en-US" altLang="zh-CN"/>
              <a:t>Metaphorical Competence/ Imagination</a:t>
            </a:r>
            <a:endParaRPr lang="en-US" altLang="zh-CN"/>
          </a:p>
          <a:p>
            <a:pPr algn="l"/>
            <a:endParaRPr lang="en-US" altLang="zh-CN" sz="2000"/>
          </a:p>
        </p:txBody>
      </p:sp>
      <p:sp>
        <p:nvSpPr>
          <p:cNvPr id="141324" name="AutoShape 12"/>
          <p:cNvSpPr>
            <a:spLocks noChangeArrowheads="1"/>
          </p:cNvSpPr>
          <p:nvPr/>
        </p:nvSpPr>
        <p:spPr bwMode="gray">
          <a:xfrm>
            <a:off x="1600200" y="4333875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25" name="AutoShape 13"/>
          <p:cNvSpPr>
            <a:spLocks noChangeArrowheads="1"/>
          </p:cNvSpPr>
          <p:nvPr/>
        </p:nvSpPr>
        <p:spPr bwMode="gray">
          <a:xfrm>
            <a:off x="1720850" y="4446588"/>
            <a:ext cx="1057275" cy="10048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EC941E"/>
              </a:gs>
              <a:gs pos="100000">
                <a:srgbClr val="EC941E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26" name="Freeform 14"/>
          <p:cNvSpPr/>
          <p:nvPr/>
        </p:nvSpPr>
        <p:spPr bwMode="gray">
          <a:xfrm>
            <a:off x="1785938" y="4511675"/>
            <a:ext cx="528637" cy="503238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EC941E">
                  <a:gamma/>
                  <a:tint val="48627"/>
                  <a:invGamma/>
                </a:srgbClr>
              </a:gs>
              <a:gs pos="100000">
                <a:srgbClr val="EC941E">
                  <a:alpha val="0"/>
                </a:srgb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1327" name="Text Box 15"/>
          <p:cNvSpPr txBox="1">
            <a:spLocks noChangeArrowheads="1"/>
          </p:cNvSpPr>
          <p:nvPr/>
        </p:nvSpPr>
        <p:spPr bwMode="gray">
          <a:xfrm>
            <a:off x="2046288" y="4721225"/>
            <a:ext cx="382587" cy="5191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anose="020B0604020202020204" pitchFamily="34" charset="0"/>
              </a:rPr>
              <a:t>3</a:t>
            </a:r>
            <a:endParaRPr lang="en-US" altLang="zh-CN" sz="280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gray">
          <a:xfrm>
            <a:off x="2895600" y="4572000"/>
            <a:ext cx="4032250" cy="9461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>
                <a:solidFill>
                  <a:srgbClr val="A50021"/>
                </a:solidFill>
              </a:rPr>
              <a:t>Critical Thinking:</a:t>
            </a:r>
            <a:endParaRPr lang="en-US" altLang="zh-CN">
              <a:solidFill>
                <a:srgbClr val="A50021"/>
              </a:solidFill>
            </a:endParaRPr>
          </a:p>
          <a:p>
            <a:pPr algn="l"/>
            <a:r>
              <a:rPr lang="en-US" altLang="zh-CN"/>
              <a:t>Reasoning and Inference</a:t>
            </a:r>
            <a:endParaRPr lang="en-US" altLang="zh-CN"/>
          </a:p>
          <a:p>
            <a:pPr algn="l"/>
            <a:endParaRPr lang="en-US" altLang="zh-CN" sz="2000"/>
          </a:p>
        </p:txBody>
      </p:sp>
      <p:pic>
        <p:nvPicPr>
          <p:cNvPr id="141329" name="Picture 17" descr="0906292259d44f38c5e786773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772400" y="5614988"/>
            <a:ext cx="1371600" cy="1243012"/>
          </a:xfrm>
          <a:prstGeom prst="rect">
            <a:avLst/>
          </a:prstGeom>
          <a:noFill/>
        </p:spPr>
      </p:pic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260350" y="193675"/>
            <a:ext cx="1733550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Objectives</a:t>
            </a:r>
            <a:endParaRPr lang="en-US" altLang="zh-CN" sz="280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altLang="zh-CN" sz="2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1524000" y="990600"/>
            <a:ext cx="4724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660066"/>
                </a:solidFill>
                <a:latin typeface="Monotype Corsiva" panose="03010101010201010101" pitchFamily="66" charset="0"/>
              </a:rPr>
              <a:t>Skim for the Main Idea</a:t>
            </a:r>
            <a:endParaRPr lang="en-US" altLang="zh-CN" sz="2400" b="1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194563" name="Group 3"/>
          <p:cNvGrpSpPr/>
          <p:nvPr/>
        </p:nvGrpSpPr>
        <p:grpSpPr bwMode="auto">
          <a:xfrm>
            <a:off x="0" y="2057400"/>
            <a:ext cx="2057400" cy="2824163"/>
            <a:chOff x="0" y="1200"/>
            <a:chExt cx="1296" cy="1779"/>
          </a:xfrm>
        </p:grpSpPr>
        <p:sp>
          <p:nvSpPr>
            <p:cNvPr id="194564" name="AutoShape 4"/>
            <p:cNvSpPr>
              <a:spLocks noChangeArrowheads="1"/>
            </p:cNvSpPr>
            <p:nvPr/>
          </p:nvSpPr>
          <p:spPr bwMode="gray">
            <a:xfrm>
              <a:off x="0" y="1200"/>
              <a:ext cx="1248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94565" name="Text Box 5"/>
            <p:cNvSpPr txBox="1">
              <a:spLocks noChangeArrowheads="1"/>
            </p:cNvSpPr>
            <p:nvPr/>
          </p:nvSpPr>
          <p:spPr bwMode="auto">
            <a:xfrm>
              <a:off x="0" y="1488"/>
              <a:ext cx="1296" cy="12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zh-CN" sz="2000">
                  <a:solidFill>
                    <a:srgbClr val="660066"/>
                  </a:solidFill>
                </a:rPr>
                <a:t>Paras.1-2, 4-5, 11-15 : </a:t>
              </a:r>
              <a:endParaRPr lang="en-US" altLang="zh-CN" sz="2000">
                <a:solidFill>
                  <a:srgbClr val="660066"/>
                </a:solidFill>
              </a:endParaRPr>
            </a:p>
            <a:p>
              <a:pPr algn="l"/>
              <a:r>
                <a:rPr lang="en-US" altLang="zh-CN" sz="2000"/>
                <a:t> </a:t>
              </a:r>
              <a:endParaRPr lang="en-US" altLang="zh-CN" sz="2000"/>
            </a:p>
            <a:p>
              <a:pPr algn="l"/>
              <a:r>
                <a:rPr lang="en-US" altLang="zh-CN" sz="2000">
                  <a:solidFill>
                    <a:srgbClr val="9900CC"/>
                  </a:solidFill>
                </a:rPr>
                <a:t>Daughter’s visit to her mother</a:t>
              </a:r>
              <a:endParaRPr lang="en-US" altLang="zh-CN" sz="2000">
                <a:solidFill>
                  <a:srgbClr val="9900CC"/>
                </a:solidFill>
              </a:endParaRPr>
            </a:p>
            <a:p>
              <a:pPr algn="l"/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grpSp>
        <p:nvGrpSpPr>
          <p:cNvPr id="194566" name="Group 6"/>
          <p:cNvGrpSpPr/>
          <p:nvPr/>
        </p:nvGrpSpPr>
        <p:grpSpPr bwMode="auto">
          <a:xfrm>
            <a:off x="2209800" y="2057400"/>
            <a:ext cx="2057400" cy="2819400"/>
            <a:chOff x="1440" y="1200"/>
            <a:chExt cx="1296" cy="1776"/>
          </a:xfrm>
        </p:grpSpPr>
        <p:sp>
          <p:nvSpPr>
            <p:cNvPr id="194567" name="AutoShape 7"/>
            <p:cNvSpPr>
              <a:spLocks noChangeArrowheads="1"/>
            </p:cNvSpPr>
            <p:nvPr/>
          </p:nvSpPr>
          <p:spPr bwMode="gray">
            <a:xfrm>
              <a:off x="1440" y="1200"/>
              <a:ext cx="1296" cy="1776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94568" name="Text Box 8"/>
            <p:cNvSpPr txBox="1">
              <a:spLocks noChangeArrowheads="1"/>
            </p:cNvSpPr>
            <p:nvPr/>
          </p:nvSpPr>
          <p:spPr bwMode="gray">
            <a:xfrm>
              <a:off x="1488" y="1536"/>
              <a:ext cx="1200" cy="44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Para. 3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</p:txBody>
        </p:sp>
      </p:grpSp>
      <p:grpSp>
        <p:nvGrpSpPr>
          <p:cNvPr id="194569" name="Group 9"/>
          <p:cNvGrpSpPr/>
          <p:nvPr/>
        </p:nvGrpSpPr>
        <p:grpSpPr bwMode="auto">
          <a:xfrm>
            <a:off x="4572000" y="2057400"/>
            <a:ext cx="2057400" cy="2824163"/>
            <a:chOff x="2928" y="1200"/>
            <a:chExt cx="1296" cy="1779"/>
          </a:xfrm>
        </p:grpSpPr>
        <p:sp>
          <p:nvSpPr>
            <p:cNvPr id="194570" name="AutoShape 10"/>
            <p:cNvSpPr>
              <a:spLocks noChangeArrowheads="1"/>
            </p:cNvSpPr>
            <p:nvPr/>
          </p:nvSpPr>
          <p:spPr bwMode="gray">
            <a:xfrm>
              <a:off x="2928" y="1200"/>
              <a:ext cx="1296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94571" name="Text Box 11"/>
            <p:cNvSpPr txBox="1">
              <a:spLocks noChangeArrowheads="1"/>
            </p:cNvSpPr>
            <p:nvPr/>
          </p:nvSpPr>
          <p:spPr bwMode="auto">
            <a:xfrm>
              <a:off x="3072" y="1536"/>
              <a:ext cx="1056" cy="6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Paras.6- 7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  <a:p>
              <a:pPr algn="l"/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grpSp>
        <p:nvGrpSpPr>
          <p:cNvPr id="194572" name="Group 12"/>
          <p:cNvGrpSpPr/>
          <p:nvPr/>
        </p:nvGrpSpPr>
        <p:grpSpPr bwMode="auto">
          <a:xfrm>
            <a:off x="6934200" y="2057400"/>
            <a:ext cx="1981200" cy="2824163"/>
            <a:chOff x="4368" y="1200"/>
            <a:chExt cx="1248" cy="1779"/>
          </a:xfrm>
        </p:grpSpPr>
        <p:sp>
          <p:nvSpPr>
            <p:cNvPr id="194573" name="AutoShape 13"/>
            <p:cNvSpPr>
              <a:spLocks noChangeArrowheads="1"/>
            </p:cNvSpPr>
            <p:nvPr/>
          </p:nvSpPr>
          <p:spPr bwMode="gray">
            <a:xfrm>
              <a:off x="4368" y="1200"/>
              <a:ext cx="1248" cy="1779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zh-CN"/>
            </a:p>
          </p:txBody>
        </p:sp>
        <p:sp>
          <p:nvSpPr>
            <p:cNvPr id="194574" name="Rectangle 14"/>
            <p:cNvSpPr>
              <a:spLocks noChangeArrowheads="1"/>
            </p:cNvSpPr>
            <p:nvPr/>
          </p:nvSpPr>
          <p:spPr bwMode="auto">
            <a:xfrm>
              <a:off x="4416" y="1488"/>
              <a:ext cx="1200" cy="12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</a:pPr>
              <a:r>
                <a:rPr lang="en-US" altLang="zh-CN" sz="2000">
                  <a:solidFill>
                    <a:srgbClr val="660033"/>
                  </a:solidFill>
                </a:rPr>
                <a:t>Paras.8-10</a:t>
              </a:r>
              <a:endParaRPr lang="en-US" altLang="zh-CN" sz="2000">
                <a:solidFill>
                  <a:srgbClr val="660033"/>
                </a:solidFill>
              </a:endParaRPr>
            </a:p>
            <a:p>
              <a:pPr marL="342900" indent="-342900" algn="l">
                <a:spcBef>
                  <a:spcPct val="20000"/>
                </a:spcBef>
              </a:pPr>
              <a:endParaRPr lang="en-US" altLang="zh-CN" sz="2000">
                <a:solidFill>
                  <a:srgbClr val="660033"/>
                </a:solidFill>
              </a:endParaRPr>
            </a:p>
            <a:p>
              <a:pPr marL="342900" indent="-342900" algn="l">
                <a:spcBef>
                  <a:spcPct val="20000"/>
                </a:spcBef>
              </a:pPr>
              <a:endParaRPr lang="en-US" altLang="zh-CN" sz="2000">
                <a:solidFill>
                  <a:srgbClr val="9900CC"/>
                </a:solidFill>
              </a:endParaRPr>
            </a:p>
          </p:txBody>
        </p:sp>
      </p:grpSp>
      <p:pic>
        <p:nvPicPr>
          <p:cNvPr id="194575" name="Picture 1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76600" y="2590800"/>
            <a:ext cx="4381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6" name="TextBox 61"/>
          <p:cNvSpPr>
            <a:spLocks noChangeArrowheads="1"/>
          </p:cNvSpPr>
          <p:nvPr/>
        </p:nvSpPr>
        <p:spPr bwMode="auto">
          <a:xfrm>
            <a:off x="0" y="0"/>
            <a:ext cx="3581400" cy="396875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  <a:sym typeface="Calibri" panose="020F0502020204030204" pitchFamily="34" charset="0"/>
              </a:rPr>
              <a:t>Text Study- </a:t>
            </a: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  <a:ea typeface="黑体" panose="02010600030101010101" pitchFamily="49" charset="-122"/>
              </a:rPr>
              <a:t>Structure</a:t>
            </a:r>
            <a:r>
              <a:rPr lang="en-US" altLang="zh-CN"/>
              <a:t> 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94577" name="Text Box 17"/>
          <p:cNvSpPr txBox="1">
            <a:spLocks noChangeArrowheads="1"/>
          </p:cNvSpPr>
          <p:nvPr/>
        </p:nvSpPr>
        <p:spPr bwMode="auto">
          <a:xfrm>
            <a:off x="4808538" y="3330575"/>
            <a:ext cx="1539875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9900CC"/>
                </a:solidFill>
              </a:rPr>
              <a:t>Flashbacks </a:t>
            </a:r>
            <a:endParaRPr lang="en-US" altLang="zh-CN" sz="2000">
              <a:solidFill>
                <a:srgbClr val="9900CC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9900CC"/>
                </a:solidFill>
              </a:rPr>
              <a:t>to the past</a:t>
            </a:r>
            <a:endParaRPr lang="en-US" altLang="zh-CN" sz="2000">
              <a:solidFill>
                <a:srgbClr val="9900CC"/>
              </a:solidFill>
            </a:endParaRPr>
          </a:p>
          <a:p>
            <a:endParaRPr lang="en-US" altLang="zh-CN" sz="2000"/>
          </a:p>
        </p:txBody>
      </p:sp>
      <p:sp>
        <p:nvSpPr>
          <p:cNvPr id="194579" name="Text Box 19"/>
          <p:cNvSpPr txBox="1">
            <a:spLocks noChangeArrowheads="1"/>
          </p:cNvSpPr>
          <p:nvPr/>
        </p:nvSpPr>
        <p:spPr bwMode="auto">
          <a:xfrm>
            <a:off x="2286000" y="3429000"/>
            <a:ext cx="1905000" cy="915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9900CC"/>
                </a:solidFill>
              </a:rPr>
              <a:t>Mom’s present and past</a:t>
            </a:r>
            <a:endParaRPr lang="en-US" altLang="zh-CN" sz="2000">
              <a:solidFill>
                <a:srgbClr val="9900CC"/>
              </a:solidFill>
            </a:endParaRPr>
          </a:p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7" grpId="0"/>
      <p:bldP spid="1945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AutoShape 2"/>
          <p:cNvSpPr>
            <a:spLocks noChangeArrowheads="1"/>
          </p:cNvSpPr>
          <p:nvPr/>
        </p:nvSpPr>
        <p:spPr bwMode="gray">
          <a:xfrm>
            <a:off x="1371600" y="2057400"/>
            <a:ext cx="6781800" cy="1066800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altLang="zh-CN" sz="2400">
              <a:solidFill>
                <a:srgbClr val="9900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During the Depression time, mom </a:t>
            </a:r>
            <a:r>
              <a:rPr lang="en-US" altLang="zh-CN" sz="2400" u="sng">
                <a:solidFill>
                  <a:srgbClr val="9900CC"/>
                </a:solidFill>
                <a:latin typeface="Times New Roman" panose="02020603050405020304" pitchFamily="18" charset="0"/>
              </a:rPr>
              <a:t>had to move out </a:t>
            </a:r>
            <a:endParaRPr lang="en-US" altLang="zh-CN" sz="2400" u="sng">
              <a:solidFill>
                <a:srgbClr val="9900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altLang="zh-CN" sz="2400" u="sng">
                <a:solidFill>
                  <a:srgbClr val="9900CC"/>
                </a:solidFill>
                <a:latin typeface="Times New Roman" panose="02020603050405020304" pitchFamily="18" charset="0"/>
              </a:rPr>
              <a:t>and give up</a:t>
            </a:r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 her bedroom </a:t>
            </a:r>
            <a:r>
              <a:rPr lang="en-US" altLang="zh-CN" sz="2400" u="sng">
                <a:solidFill>
                  <a:srgbClr val="9900CC"/>
                </a:solidFill>
                <a:latin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 an elderly relative.</a:t>
            </a:r>
            <a:endParaRPr lang="en-US" altLang="zh-CN" sz="2400">
              <a:solidFill>
                <a:srgbClr val="9900CC"/>
              </a:solidFill>
              <a:latin typeface="Times New Roman" panose="02020603050405020304" pitchFamily="18" charset="0"/>
            </a:endParaRPr>
          </a:p>
          <a:p>
            <a:endParaRPr lang="en-US" altLang="zh-CN" sz="2400">
              <a:latin typeface="Times New Roman" panose="02020603050405020304" pitchFamily="18" charset="0"/>
            </a:endParaRPr>
          </a:p>
        </p:txBody>
      </p:sp>
      <p:pic>
        <p:nvPicPr>
          <p:cNvPr id="144387" name="Picture 3" descr="smile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1000" y="2286000"/>
            <a:ext cx="762000" cy="762000"/>
          </a:xfrm>
          <a:prstGeom prst="rect">
            <a:avLst/>
          </a:prstGeom>
          <a:noFill/>
        </p:spPr>
      </p:pic>
      <p:pic>
        <p:nvPicPr>
          <p:cNvPr id="144388" name="Picture 4" descr="smile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1000" y="4191000"/>
            <a:ext cx="762000" cy="762000"/>
          </a:xfrm>
          <a:prstGeom prst="rect">
            <a:avLst/>
          </a:prstGeom>
          <a:noFill/>
        </p:spPr>
      </p:pic>
      <p:sp>
        <p:nvSpPr>
          <p:cNvPr id="144389" name="AutoShape 5"/>
          <p:cNvSpPr>
            <a:spLocks noChangeArrowheads="1"/>
          </p:cNvSpPr>
          <p:nvPr/>
        </p:nvSpPr>
        <p:spPr bwMode="gray">
          <a:xfrm>
            <a:off x="1447800" y="4038600"/>
            <a:ext cx="6753225" cy="1066800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Because she never forgot that experience, mom didn’t </a:t>
            </a:r>
            <a:endParaRPr lang="en-US" altLang="zh-CN" sz="2400">
              <a:solidFill>
                <a:srgbClr val="9900CC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want to </a:t>
            </a:r>
            <a:r>
              <a:rPr lang="en-US" altLang="zh-CN" sz="2400" u="sng">
                <a:solidFill>
                  <a:srgbClr val="9900CC"/>
                </a:solidFill>
                <a:latin typeface="Times New Roman" panose="02020603050405020304" pitchFamily="18" charset="0"/>
              </a:rPr>
              <a:t>be a burden</a:t>
            </a:r>
            <a:r>
              <a:rPr lang="en-US" altLang="zh-CN" sz="2400">
                <a:solidFill>
                  <a:srgbClr val="9900CC"/>
                </a:solidFill>
                <a:latin typeface="Times New Roman" panose="02020603050405020304" pitchFamily="18" charset="0"/>
              </a:rPr>
              <a:t> to us when she got old.</a:t>
            </a:r>
            <a:endParaRPr lang="en-US" altLang="zh-CN" sz="2400">
              <a:solidFill>
                <a:srgbClr val="99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1600200" y="990600"/>
            <a:ext cx="5145088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660066"/>
                </a:solidFill>
                <a:latin typeface="Monotype Corsiva" panose="03010101010201010101" pitchFamily="66" charset="0"/>
              </a:rPr>
              <a:t>In-depth reading based on Paragraph</a:t>
            </a:r>
            <a:r>
              <a:rPr lang="en-US" altLang="zh-CN" sz="2800">
                <a:solidFill>
                  <a:srgbClr val="800080"/>
                </a:solidFill>
                <a:latin typeface="Monotype Corsiva" panose="03010101010201010101" pitchFamily="66" charset="0"/>
              </a:rPr>
              <a:t> 6.</a:t>
            </a:r>
            <a:endParaRPr lang="en-US" altLang="zh-CN" sz="2800">
              <a:solidFill>
                <a:srgbClr val="80008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4392" name="TextBox 61"/>
          <p:cNvSpPr>
            <a:spLocks noChangeArrowheads="1"/>
          </p:cNvSpPr>
          <p:nvPr/>
        </p:nvSpPr>
        <p:spPr bwMode="auto">
          <a:xfrm>
            <a:off x="0" y="0"/>
            <a:ext cx="2895600" cy="366713"/>
          </a:xfrm>
          <a:prstGeom prst="rect">
            <a:avLst/>
          </a:prstGeom>
          <a:solidFill>
            <a:srgbClr val="827C7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  <a:sym typeface="Calibri" panose="020F0502020204030204" pitchFamily="34" charset="0"/>
              </a:rPr>
              <a:t>Text Study-True or False</a:t>
            </a:r>
            <a:endParaRPr lang="en-US" altLang="zh-CN" b="1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1752600" y="3429000"/>
            <a:ext cx="42370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3300"/>
                </a:solidFill>
              </a:rPr>
              <a:t>had been displaced from… by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2133600" y="5486400"/>
            <a:ext cx="159226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3300"/>
                </a:solidFill>
              </a:rPr>
              <a:t>impose on</a:t>
            </a:r>
            <a:endParaRPr lang="en-US" altLang="zh-CN" sz="24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8" grpId="0"/>
      <p:bldP spid="144399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4997</Words>
  <Application>WPS 演示</Application>
  <PresentationFormat>全屏显示(4:3)</PresentationFormat>
  <Paragraphs>302</Paragraphs>
  <Slides>21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Monotype Corsiva</vt:lpstr>
      <vt:lpstr>Calibri</vt:lpstr>
      <vt:lpstr>黑体</vt:lpstr>
      <vt:lpstr>Bookman Old Style</vt:lpstr>
      <vt:lpstr>微软雅黑</vt:lpstr>
      <vt:lpstr>Times New Roman</vt:lpstr>
      <vt:lpstr>Arial Unicode MS</vt:lpstr>
      <vt:lpstr>默认设计模板</vt:lpstr>
      <vt:lpstr>PowerPoint 演示文稿</vt:lpstr>
      <vt:lpstr>PowerPoint 演示文稿</vt:lpstr>
      <vt:lpstr>Possible Features of Elderly People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A way of describing an object or thing by suggesting a comparison of it to something else, but without “like” or “as”</vt:lpstr>
      <vt:lpstr>PowerPoint 演示文稿</vt:lpstr>
      <vt:lpstr>Please find out more examples from the text.</vt:lpstr>
      <vt:lpstr>PowerPoint 演示文稿</vt:lpstr>
      <vt:lpstr>PowerPoint 演示文稿</vt:lpstr>
      <vt:lpstr>PowerPoint 演示文稿</vt:lpstr>
      <vt:lpstr>PowerPoint 演示文稿</vt:lpstr>
      <vt:lpstr>Questionnaire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799</cp:revision>
  <cp:lastPrinted>2113-01-01T00:00:00Z</cp:lastPrinted>
  <dcterms:created xsi:type="dcterms:W3CDTF">2113-01-01T00:00:00Z</dcterms:created>
  <dcterms:modified xsi:type="dcterms:W3CDTF">2019-04-03T03:01:17Z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2052-11.1.0.8214</vt:lpwstr>
  </property>
</Properties>
</file>