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77" r:id="rId3"/>
    <p:sldId id="359" r:id="rId4"/>
    <p:sldId id="341" r:id="rId5"/>
    <p:sldId id="342" r:id="rId6"/>
    <p:sldId id="344" r:id="rId7"/>
    <p:sldId id="345" r:id="rId8"/>
    <p:sldId id="346" r:id="rId10"/>
    <p:sldId id="354" r:id="rId11"/>
    <p:sldId id="348" r:id="rId12"/>
    <p:sldId id="356" r:id="rId13"/>
    <p:sldId id="357" r:id="rId14"/>
    <p:sldId id="358" r:id="rId15"/>
    <p:sldId id="351" r:id="rId16"/>
    <p:sldId id="352" r:id="rId17"/>
    <p:sldId id="353" r:id="rId18"/>
    <p:sldId id="275" r:id="rId19"/>
  </p:sldIdLst>
  <p:sldSz cx="9144000" cy="6858000" type="screen4x3"/>
  <p:notesSz cx="7315200" cy="96012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Arial Black" panose="020B0A04020102020204" pitchFamily="34" charset="0"/>
      <p:regular r:id="rId27"/>
    </p:embeddedFont>
    <p:embeddedFont>
      <p:font typeface="微软雅黑" panose="020B0503020204020204" pitchFamily="34" charset="-122"/>
      <p:regular r:id="rId28"/>
    </p:embeddedFont>
    <p:embeddedFont>
      <p:font typeface="MS PGothic" panose="020B0600070205080204" pitchFamily="34" charset="-128"/>
      <p:regular r:id="rId29"/>
    </p:embeddedFont>
    <p:embeddedFont>
      <p:font typeface="Verdana" panose="020B060403050404020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401"/>
    <a:srgbClr val="C84D19"/>
    <a:srgbClr val="D7181F"/>
    <a:srgbClr val="FC790C"/>
    <a:srgbClr val="FF9600"/>
    <a:srgbClr val="B8E32F"/>
    <a:srgbClr val="EBD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10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11.fntdata"/><Relationship Id="rId32" Type="http://schemas.openxmlformats.org/officeDocument/2006/relationships/font" Target="fonts/font10.fntdata"/><Relationship Id="rId31" Type="http://schemas.openxmlformats.org/officeDocument/2006/relationships/font" Target="fonts/font9.fntdata"/><Relationship Id="rId30" Type="http://schemas.openxmlformats.org/officeDocument/2006/relationships/font" Target="fonts/font8.fntdata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8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981EFDB-C181-470C-9263-094E474BC99E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4" descr="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6188"/>
            <a:ext cx="9144000" cy="2970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288"/>
          <p:cNvSpPr>
            <a:spLocks noChangeArrowheads="1"/>
          </p:cNvSpPr>
          <p:nvPr/>
        </p:nvSpPr>
        <p:spPr bwMode="gray">
          <a:xfrm>
            <a:off x="0" y="2797175"/>
            <a:ext cx="9144000" cy="2754313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gray">
          <a:xfrm>
            <a:off x="7848600" y="5943600"/>
            <a:ext cx="10668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LOGO</a:t>
            </a:r>
            <a:endParaRPr kumimoji="0" lang="en-US" altLang="zh-CN" sz="2100" b="0" i="1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53" name="图片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175"/>
            <a:ext cx="3732213" cy="280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图片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8000" y="6350"/>
            <a:ext cx="4065588" cy="2790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5" name="图片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180138" y="4763"/>
            <a:ext cx="3289300" cy="2792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362200" y="3886200"/>
            <a:ext cx="4648200" cy="381000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2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3124200"/>
            <a:ext cx="6858000" cy="609600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 algn="ctr"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52400" y="6553200"/>
            <a:ext cx="19812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724400" y="6553200"/>
            <a:ext cx="3810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C9C9F41-3F15-43F1-9E57-6242D92ECB8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6248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6248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/>
            </a:lvl1pPr>
            <a:lvl2pPr>
              <a:defRPr sz="25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529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1529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92" name="Rectangle 168"/>
          <p:cNvSpPr>
            <a:spLocks noChangeArrowheads="1"/>
          </p:cNvSpPr>
          <p:nvPr/>
        </p:nvSpPr>
        <p:spPr bwMode="ltGray">
          <a:xfrm>
            <a:off x="0" y="723900"/>
            <a:ext cx="9144000" cy="123825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gray">
          <a:xfrm>
            <a:off x="0" y="0"/>
            <a:ext cx="6867525" cy="723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0" name="Freeform 126"/>
          <p:cNvSpPr/>
          <p:nvPr/>
        </p:nvSpPr>
        <p:spPr bwMode="gray">
          <a:xfrm>
            <a:off x="-12700" y="342900"/>
            <a:ext cx="6032500" cy="67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00" y="0"/>
              </a:cxn>
              <a:cxn ang="0">
                <a:pos x="3456" y="428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 w="9525">
            <a:noFill/>
            <a:rou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505575"/>
            <a:ext cx="838200" cy="261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9EAFBE-E713-41A3-A1A0-ED4B82BC7F3B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Line 164"/>
          <p:cNvSpPr/>
          <p:nvPr/>
        </p:nvSpPr>
        <p:spPr>
          <a:xfrm>
            <a:off x="3175" y="728663"/>
            <a:ext cx="9140825" cy="0"/>
          </a:xfrm>
          <a:prstGeom prst="line">
            <a:avLst/>
          </a:prstGeom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2" name="Rectang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7086600" cy="4873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33" name="Rectangle 3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8458200" cy="5334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1034" name="Line 183"/>
          <p:cNvSpPr/>
          <p:nvPr/>
        </p:nvSpPr>
        <p:spPr>
          <a:xfrm>
            <a:off x="7643813" y="0"/>
            <a:ext cx="0" cy="723900"/>
          </a:xfrm>
          <a:prstGeom prst="line">
            <a:avLst/>
          </a:prstGeom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5" name="Line 184"/>
          <p:cNvSpPr/>
          <p:nvPr/>
        </p:nvSpPr>
        <p:spPr>
          <a:xfrm>
            <a:off x="8386763" y="0"/>
            <a:ext cx="0" cy="723900"/>
          </a:xfrm>
          <a:prstGeom prst="line">
            <a:avLst/>
          </a:prstGeom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36" name="图片 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873875" y="11113"/>
            <a:ext cx="2370138" cy="7016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 bwMode="gray">
          <a:xfrm>
            <a:off x="1636440" y="3140968"/>
            <a:ext cx="6054824" cy="762000"/>
          </a:xfrm>
          <a:prstGeom prst="rect">
            <a:avLst/>
          </a:prstGeom>
          <a:gradFill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 w="9525" cmpd="sng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Television Addiction</a:t>
            </a:r>
            <a:endParaRPr kumimoji="0" lang="en-US" altLang="zh-CN" sz="7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01" name="Picture 13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4535488"/>
            <a:ext cx="5751513" cy="209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副标题 1"/>
          <p:cNvSpPr>
            <a:spLocks noGrp="1"/>
          </p:cNvSpPr>
          <p:nvPr>
            <p:ph type="subTitle" idx="1"/>
          </p:nvPr>
        </p:nvSpPr>
        <p:spPr>
          <a:xfrm>
            <a:off x="2339975" y="4252913"/>
            <a:ext cx="4648200" cy="381000"/>
          </a:xfrm>
          <a:ln/>
          <a:effectLst>
            <a:outerShdw dist="17961" dir="2699999" algn="ctr" rotWithShape="0">
              <a:srgbClr val="000000">
                <a:alpha val="100000"/>
              </a:srgbClr>
            </a:outerShdw>
          </a:effectLst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Reading Text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3" y="1341438"/>
            <a:ext cx="8850312" cy="2447925"/>
          </a:xfrm>
          <a:ln/>
        </p:spPr>
        <p:txBody>
          <a:bodyPr vert="horz" wrap="square" lIns="91440" tIns="45720" rIns="91440" bIns="45720" anchor="t"/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The television experience allows the participants to blot out the real world and enter into 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a pleasurable and passive </a:t>
            </a:r>
            <a:b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</a:b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mental state</a:t>
            </a:r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. </a:t>
            </a:r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“I find television almost irresistible…so I sit there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for hours and hours</a:t>
            </a:r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 .”</a:t>
            </a:r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It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distorts</a:t>
            </a:r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 the sense of time.</a:t>
            </a:r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It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weakens relationships</a:t>
            </a:r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 by reducing and sometimes 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eliminating normal opportunities </a:t>
            </a:r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for talking, for communicating.</a:t>
            </a:r>
            <a:endParaRPr lang="zh-CN" altLang="en-US" sz="2000" dirty="0">
              <a:latin typeface="+mn-lt"/>
              <a:ea typeface="宋体" panose="02010600030101010101" pitchFamily="2" charset="-122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468313" y="3995738"/>
            <a:ext cx="2339975" cy="2520950"/>
            <a:chOff x="528" y="1392"/>
            <a:chExt cx="1158" cy="2085"/>
          </a:xfrm>
        </p:grpSpPr>
        <p:sp>
          <p:nvSpPr>
            <p:cNvPr id="15387" name="AutoShape 5"/>
            <p:cNvSpPr/>
            <p:nvPr/>
          </p:nvSpPr>
          <p:spPr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107763" dir="2699999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None/>
              </a:pPr>
              <a:endParaRPr lang="zh-CN" altLang="en-US" sz="1800" dirty="0">
                <a:ea typeface="宋体" panose="02010600030101010101" pitchFamily="2" charset="-122"/>
              </a:endParaRPr>
            </a:p>
          </p:txBody>
        </p:sp>
        <p:sp>
          <p:nvSpPr>
            <p:cNvPr id="15388" name="AutoShape 6"/>
            <p:cNvSpPr/>
            <p:nvPr/>
          </p:nvSpPr>
          <p:spPr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None/>
              </a:pPr>
              <a:endParaRPr lang="zh-CN" altLang="en-US" sz="18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7"/>
          <p:cNvGrpSpPr/>
          <p:nvPr/>
        </p:nvGrpSpPr>
        <p:grpSpPr bwMode="auto">
          <a:xfrm>
            <a:off x="3509849" y="3925888"/>
            <a:ext cx="2339975" cy="2519362"/>
            <a:chOff x="2287" y="1392"/>
            <a:chExt cx="1158" cy="2085"/>
          </a:xfrm>
          <a:solidFill>
            <a:srgbClr val="002060"/>
          </a:solidFill>
        </p:grpSpPr>
        <p:sp>
          <p:nvSpPr>
            <p:cNvPr id="2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grpFill/>
            <a:ln w="381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467475" y="3925888"/>
            <a:ext cx="2339975" cy="2517775"/>
            <a:chOff x="4074" y="1392"/>
            <a:chExt cx="1158" cy="2085"/>
          </a:xfrm>
        </p:grpSpPr>
        <p:sp>
          <p:nvSpPr>
            <p:cNvPr id="15385" name="AutoShape 11"/>
            <p:cNvSpPr/>
            <p:nvPr/>
          </p:nvSpPr>
          <p:spPr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107763" dir="2699999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None/>
              </a:pPr>
              <a:endParaRPr lang="zh-CN" altLang="en-US" sz="1800" dirty="0">
                <a:ea typeface="宋体" panose="02010600030101010101" pitchFamily="2" charset="-122"/>
              </a:endParaRPr>
            </a:p>
          </p:txBody>
        </p:sp>
        <p:sp>
          <p:nvSpPr>
            <p:cNvPr id="15386" name="AutoShape 12"/>
            <p:cNvSpPr/>
            <p:nvPr/>
          </p:nvSpPr>
          <p:spPr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None/>
              </a:pPr>
              <a:endParaRPr lang="zh-CN" altLang="en-US" sz="1800" dirty="0">
                <a:ea typeface="宋体" panose="02010600030101010101" pitchFamily="2" charset="-122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692076" y="3789040"/>
            <a:ext cx="1890936" cy="63812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Pleasurable Element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734380" y="3789963"/>
            <a:ext cx="1890000" cy="637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Repetitive Element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732240" y="3789963"/>
            <a:ext cx="1890000" cy="637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Destructive Element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1513" y="4572000"/>
            <a:ext cx="2244725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 pleasurable mental state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87750" y="4572000"/>
            <a:ext cx="2244725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for hours and hours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54788" y="4500563"/>
            <a:ext cx="2244725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 passive mental state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54788" y="5091113"/>
            <a:ext cx="2244725" cy="34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distort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54788" y="5435600"/>
            <a:ext cx="2330450" cy="34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weaken relationships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54788" y="5822950"/>
            <a:ext cx="2330450" cy="34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eliminate normal opportunities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内容占位符 9"/>
          <p:cNvSpPr txBox="1"/>
          <p:nvPr/>
        </p:nvSpPr>
        <p:spPr bwMode="black">
          <a:xfrm>
            <a:off x="304800" y="849445"/>
            <a:ext cx="8659688" cy="49132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Please match the following symptoms with the three criteria </a:t>
            </a: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490538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So far, we have found the definition of addiction.</a:t>
            </a: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1509713" y="1773238"/>
            <a:ext cx="4676775" cy="863600"/>
          </a:xfrm>
          <a:prstGeom prst="borderCallout2">
            <a:avLst>
              <a:gd name="adj1" fmla="val 38716"/>
              <a:gd name="adj2" fmla="val 100654"/>
              <a:gd name="adj3" fmla="val 6771"/>
              <a:gd name="adj4" fmla="val 120416"/>
              <a:gd name="adj5" fmla="val -35251"/>
              <a:gd name="adj6" fmla="val 1228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here used jokingly to denote a tendency to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790C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overindulge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 some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790C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pleasurable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activity. 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304800" y="2924175"/>
            <a:ext cx="8458200" cy="4905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/>
            <a:r>
              <a:rPr lang="en-US" altLang="zh-CN" sz="2600" dirty="0">
                <a:ea typeface="宋体" panose="02010600030101010101" pitchFamily="2" charset="-122"/>
              </a:rPr>
              <a:t>And the three criteria </a:t>
            </a:r>
            <a:endParaRPr lang="zh-CN" altLang="en-US" sz="2600" dirty="0">
              <a:ea typeface="宋体" panose="02010600030101010101" pitchFamily="2" charset="-122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1543050" y="3919538"/>
            <a:ext cx="3244850" cy="1022350"/>
          </a:xfrm>
          <a:prstGeom prst="borderCallout2">
            <a:avLst>
              <a:gd name="adj1" fmla="val -1525"/>
              <a:gd name="adj2" fmla="val 51278"/>
              <a:gd name="adj3" fmla="val -36240"/>
              <a:gd name="adj4" fmla="val 51157"/>
              <a:gd name="adj5" fmla="val -60137"/>
              <a:gd name="adj6" fmla="val 52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Pleasurable Experience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Repetitive Behavior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Destructive Consequence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50825" y="5200650"/>
            <a:ext cx="8458200" cy="488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/>
            <a:r>
              <a:rPr lang="en-US" altLang="zh-CN" sz="2600" dirty="0">
                <a:ea typeface="宋体" panose="02010600030101010101" pitchFamily="2" charset="-122"/>
              </a:rPr>
              <a:t>Let’s go back to our first question.</a:t>
            </a:r>
            <a:endParaRPr lang="zh-CN" altLang="en-US" sz="2600" dirty="0"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34" y="4829474"/>
            <a:ext cx="2049932" cy="1368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en-US" altLang="zh-CN" dirty="0">
                <a:ea typeface="宋体" panose="02010600030101010101" pitchFamily="2" charset="-122"/>
              </a:rPr>
              <a:t>Discussion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61975"/>
          </a:xfrm>
          <a:ln/>
        </p:spPr>
        <p:txBody>
          <a:bodyPr vert="horz" wrap="square" lIns="91440" tIns="45720" rIns="91440" bIns="45720" anchor="t"/>
          <a:p>
            <a:pPr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From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  <a:cs typeface="+mn-cs"/>
              </a:rPr>
              <a:t>Television Addiction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 to 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  <a:cs typeface="+mn-cs"/>
              </a:rPr>
              <a:t>Mobile Phone Addiction</a:t>
            </a:r>
            <a:endParaRPr lang="zh-CN" altLang="en-US" dirty="0">
              <a:solidFill>
                <a:srgbClr val="FF0000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746219" y="2420888"/>
            <a:ext cx="1689777" cy="63812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Pleasurable Experience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747155" y="3356992"/>
            <a:ext cx="1688941" cy="637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Repetitive Behavior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747155" y="4293096"/>
            <a:ext cx="1688941" cy="637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Destructive Consequence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-36512" y="1844675"/>
            <a:ext cx="3582987" cy="38957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call Television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allows the participants enter into a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You may spend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 on it.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distorts</a:t>
            </a:r>
            <a:r>
              <a:rPr lang="en-US" altLang="zh-CN" sz="1900" dirty="0">
                <a:ea typeface="宋体" panose="02010600030101010101" pitchFamily="2" charset="-122"/>
              </a:rPr>
              <a:t> 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weakens relationships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5448300" y="1844675"/>
            <a:ext cx="3581400" cy="4105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also call Mobile Phone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guides the users enter into a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We keep using our mobile phones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The mobile phone also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distorts</a:t>
            </a:r>
            <a:r>
              <a:rPr lang="en-US" altLang="zh-CN" sz="1900" dirty="0">
                <a:ea typeface="宋体" panose="02010600030101010101" pitchFamily="2" charset="-122"/>
              </a:rPr>
              <a:t> 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weakens relationships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900" dirty="0">
                <a:ea typeface="宋体" panose="02010600030101010101" pitchFamily="2" charset="-122"/>
              </a:rPr>
              <a:t>by cutting off the face-to-face communication.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5446713" y="1846263"/>
            <a:ext cx="3582987" cy="4105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also call Mobile Phone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guides the users enter into a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We keep using our mobile phones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The mobile phone also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distorts</a:t>
            </a:r>
            <a:r>
              <a:rPr lang="en-US" altLang="zh-CN" sz="1900" dirty="0">
                <a:ea typeface="宋体" panose="02010600030101010101" pitchFamily="2" charset="-122"/>
              </a:rPr>
              <a:t> 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weakens relationships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900" dirty="0">
                <a:ea typeface="宋体" panose="02010600030101010101" pitchFamily="2" charset="-122"/>
              </a:rPr>
              <a:t>by cutting off the face-to-face communication.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  <p:sp>
        <p:nvSpPr>
          <p:cNvPr id="10" name="内容占位符 2"/>
          <p:cNvSpPr txBox="1"/>
          <p:nvPr/>
        </p:nvSpPr>
        <p:spPr>
          <a:xfrm>
            <a:off x="5446713" y="1844675"/>
            <a:ext cx="3582987" cy="4105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also call Mobile Phone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guides the users enter into a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We keep using our mobile phones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The mobile phone also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distorts</a:t>
            </a:r>
            <a:r>
              <a:rPr lang="en-US" altLang="zh-CN" sz="1900" dirty="0">
                <a:ea typeface="宋体" panose="02010600030101010101" pitchFamily="2" charset="-122"/>
              </a:rPr>
              <a:t> 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weakens relationships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900" dirty="0">
                <a:ea typeface="宋体" panose="02010600030101010101" pitchFamily="2" charset="-122"/>
              </a:rPr>
              <a:t>by cutting off the face-to-face communication.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446713" y="1844675"/>
            <a:ext cx="3582987" cy="4105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also call Mobile Phone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guides the users enter into a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We keep using our mobile phones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The mobile phone also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distorts </a:t>
            </a:r>
            <a:r>
              <a:rPr lang="en-US" altLang="zh-CN" sz="1900" dirty="0">
                <a:ea typeface="宋体" panose="02010600030101010101" pitchFamily="2" charset="-122"/>
              </a:rPr>
              <a:t>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chemeClr val="bg1"/>
                </a:solidFill>
                <a:ea typeface="宋体" panose="02010600030101010101" pitchFamily="2" charset="-122"/>
              </a:rPr>
              <a:t>weakens relationships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900" dirty="0">
                <a:ea typeface="宋体" panose="02010600030101010101" pitchFamily="2" charset="-122"/>
              </a:rPr>
              <a:t>by cutting off the face-to-face communication.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5446713" y="1846263"/>
            <a:ext cx="3582987" cy="4105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/>
            <a:r>
              <a:rPr lang="en-US" altLang="zh-CN" sz="2000" dirty="0">
                <a:ea typeface="宋体" panose="02010600030101010101" pitchFamily="2" charset="-122"/>
              </a:rPr>
              <a:t>We also call Mobile Phone Addiction, because…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guides the users enter into a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pleasurable state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We keep using our mobile phones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hours and hours</a:t>
            </a:r>
            <a:r>
              <a:rPr lang="en-US" altLang="zh-CN" sz="1900" dirty="0">
                <a:ea typeface="宋体" panose="02010600030101010101" pitchFamily="2" charset="-122"/>
              </a:rPr>
              <a:t>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The mobile phone also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distorts </a:t>
            </a:r>
            <a:r>
              <a:rPr lang="en-US" altLang="zh-CN" sz="1900" dirty="0">
                <a:ea typeface="宋体" panose="02010600030101010101" pitchFamily="2" charset="-122"/>
              </a:rPr>
              <a:t>the sense of time.</a:t>
            </a:r>
            <a:endParaRPr lang="en-US" altLang="zh-CN" sz="1900" dirty="0">
              <a:ea typeface="宋体" panose="02010600030101010101" pitchFamily="2" charset="-122"/>
            </a:endParaRPr>
          </a:p>
          <a:p>
            <a:pPr marL="742950" lvl="1" indent="-285750"/>
            <a:r>
              <a:rPr lang="en-US" altLang="zh-CN" sz="1900" dirty="0">
                <a:ea typeface="宋体" panose="02010600030101010101" pitchFamily="2" charset="-122"/>
              </a:rPr>
              <a:t>It </a:t>
            </a:r>
            <a:r>
              <a:rPr lang="en-US" altLang="zh-CN" sz="1900" dirty="0">
                <a:solidFill>
                  <a:srgbClr val="FF0000"/>
                </a:solidFill>
                <a:ea typeface="宋体" panose="02010600030101010101" pitchFamily="2" charset="-122"/>
              </a:rPr>
              <a:t>weakens relationships </a:t>
            </a:r>
            <a:r>
              <a:rPr lang="en-US" altLang="zh-CN" sz="1900" dirty="0">
                <a:ea typeface="宋体" panose="02010600030101010101" pitchFamily="2" charset="-122"/>
              </a:rPr>
              <a:t>by cutting off the face-to-face communication.</a:t>
            </a:r>
            <a:endParaRPr lang="zh-CN" altLang="en-US" sz="19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AutoShape 4" descr="9k=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en-US" sz="1800" i="1" dirty="0">
              <a:ea typeface="MS PGothic" panose="020B0600070205080204" pitchFamily="34" charset="-128"/>
            </a:endParaRPr>
          </a:p>
        </p:txBody>
      </p:sp>
      <p:sp>
        <p:nvSpPr>
          <p:cNvPr id="18435" name="AutoShape 5" descr="9k=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en-US" sz="1800" i="1" dirty="0">
              <a:ea typeface="MS PGothic" panose="020B0600070205080204" pitchFamily="34" charset="-128"/>
            </a:endParaRPr>
          </a:p>
        </p:txBody>
      </p:sp>
      <p:sp>
        <p:nvSpPr>
          <p:cNvPr id="18436" name="AutoShape 6" descr="9k="/>
          <p:cNvSpPr>
            <a:spLocks noChangeAspect="1"/>
          </p:cNvSpPr>
          <p:nvPr/>
        </p:nvSpPr>
        <p:spPr>
          <a:xfrm>
            <a:off x="3386138" y="2466975"/>
            <a:ext cx="2371725" cy="19240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en-US" sz="1800" i="1" dirty="0">
              <a:ea typeface="MS PGothic" panose="020B0600070205080204" pitchFamily="34" charset="-128"/>
            </a:endParaRPr>
          </a:p>
        </p:txBody>
      </p:sp>
      <p:pic>
        <p:nvPicPr>
          <p:cNvPr id="15367" name="Picture 7" descr="Word-processi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747838"/>
            <a:ext cx="1860550" cy="151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3733800" y="2667000"/>
            <a:ext cx="1752600" cy="838200"/>
          </a:xfrm>
          <a:prstGeom prst="rightArrow">
            <a:avLst>
              <a:gd name="adj1" fmla="val 50000"/>
              <a:gd name="adj2" fmla="val 52273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While….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49250" y="908050"/>
            <a:ext cx="86868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Addiction is a tendency to </a:t>
            </a:r>
            <a:r>
              <a:rPr kumimoji="0" lang="en-US" altLang="zh-CN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overindulge</a:t>
            </a:r>
            <a:r>
              <a:rPr kumimoji="0" lang="en-US" altLang="zh-CN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in some pleasurable activity</a:t>
            </a:r>
            <a:r>
              <a:rPr kumimoji="0" lang="en-US" altLang="zh-CN" sz="1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.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72" name="Picture 12" descr="2Q__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00" y="1770063"/>
            <a:ext cx="1695450" cy="167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28600" y="1371600"/>
            <a:ext cx="113665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accent1">
                <a:gamma/>
                <a:shade val="60000"/>
                <a:invGamma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b="1" kern="1200" cap="none" spc="0" normalizeH="0" baseline="0" noProof="0" dirty="0">
                <a:latin typeface="Arial" panose="020B0604020202020204" pitchFamily="34" charset="0"/>
                <a:ea typeface="+mn-ea"/>
                <a:cs typeface="+mn-cs"/>
              </a:rPr>
              <a:t>Pleasure</a:t>
            </a: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74" name="Text Box 14"/>
          <p:cNvSpPr txBox="1"/>
          <p:nvPr/>
        </p:nvSpPr>
        <p:spPr>
          <a:xfrm>
            <a:off x="2919413" y="3584575"/>
            <a:ext cx="3287712" cy="36988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7961" dir="2699999" algn="ctr" rotWithShape="0">
              <a:srgbClr val="000000"/>
            </a:outerShdw>
          </a:effec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1800" b="1" i="1" dirty="0">
                <a:ea typeface="MS PGothic" panose="020B0600070205080204" pitchFamily="34" charset="-128"/>
              </a:rPr>
              <a:t>If you overindulge in them…</a:t>
            </a:r>
            <a:endParaRPr lang="zh-CN" altLang="en-US" sz="1800" b="1" i="1" dirty="0">
              <a:ea typeface="MS PGothic" panose="020B0600070205080204" pitchFamily="34" charset="-128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162800" y="1371600"/>
            <a:ext cx="145415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accent1">
                <a:gamma/>
                <a:shade val="60000"/>
                <a:invGamma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b="1" kern="1200" cap="none" spc="0" normalizeH="0" baseline="0" noProof="0" dirty="0">
                <a:latin typeface="Arial" panose="020B0604020202020204" pitchFamily="34" charset="0"/>
                <a:ea typeface="+mn-ea"/>
                <a:cs typeface="+mn-cs"/>
              </a:rPr>
              <a:t>Destruction</a:t>
            </a: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0" y="3621088"/>
            <a:ext cx="1765300" cy="1176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454400"/>
            <a:ext cx="1676400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830763"/>
            <a:ext cx="1597025" cy="1484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5300" y="5029200"/>
            <a:ext cx="1890713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en-US" altLang="zh-CN" dirty="0">
                <a:ea typeface="宋体" panose="02010600030101010101" pitchFamily="2" charset="-122"/>
              </a:rPr>
              <a:t>Discussion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3" grpId="0"/>
      <p:bldP spid="15374" grpId="0" animBg="1"/>
      <p:bldP spid="153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</a:rPr>
              <a:t>Assignment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1857375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Is there any similar kind of “addiction” that you have found in your ordinary life? </a:t>
            </a:r>
            <a:endParaRPr lang="en-US" altLang="zh-CN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Please prepare a speech about what you have found. </a:t>
            </a: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63" y="3340100"/>
            <a:ext cx="18349912" cy="1528763"/>
            <a:chOff x="4705" y="3339727"/>
            <a:chExt cx="18349764" cy="1529434"/>
          </a:xfrm>
        </p:grpSpPr>
        <p:grpSp>
          <p:nvGrpSpPr>
            <p:cNvPr id="19461" name="组合 1"/>
            <p:cNvGrpSpPr/>
            <p:nvPr/>
          </p:nvGrpSpPr>
          <p:grpSpPr>
            <a:xfrm>
              <a:off x="4705" y="3351213"/>
              <a:ext cx="9101949" cy="1517948"/>
              <a:chOff x="4705" y="3351213"/>
              <a:chExt cx="9101949" cy="1517948"/>
            </a:xfrm>
          </p:grpSpPr>
          <p:pic>
            <p:nvPicPr>
              <p:cNvPr id="19467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343725" y="3351213"/>
                <a:ext cx="2084890" cy="15089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8" name="图片 4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1253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9" name="图片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20272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70" name="图片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5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9462" name="组合 12"/>
            <p:cNvGrpSpPr/>
            <p:nvPr/>
          </p:nvGrpSpPr>
          <p:grpSpPr>
            <a:xfrm>
              <a:off x="9252520" y="3339727"/>
              <a:ext cx="9101949" cy="1517948"/>
              <a:chOff x="4705" y="3351213"/>
              <a:chExt cx="9101949" cy="1517948"/>
            </a:xfrm>
          </p:grpSpPr>
          <p:pic>
            <p:nvPicPr>
              <p:cNvPr id="1946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343725" y="3351213"/>
                <a:ext cx="2084890" cy="15089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4" name="图片 4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1253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5" name="图片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20272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6" name="图片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5" y="3361235"/>
                <a:ext cx="2086382" cy="150792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99757 3.7037E-7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Reference recommendation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Ron Kaufman, Television addiction identification and self-help guide http://www.turnoffyourtv.com/healtheducation/addiction/addiction.html</a:t>
            </a:r>
            <a:endParaRPr lang="en-US" altLang="zh-CN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0063" y="4221163"/>
            <a:ext cx="2703513" cy="1804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WordArt 3"/>
          <p:cNvSpPr>
            <a:spLocks noTextEdit="1"/>
          </p:cNvSpPr>
          <p:nvPr/>
        </p:nvSpPr>
        <p:spPr>
          <a:xfrm>
            <a:off x="2819400" y="3733800"/>
            <a:ext cx="38100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5400" b="1">
                <a:ln w="28575" cap="flat" cmpd="sng">
                  <a:solidFill>
                    <a:srgbClr val="FFFF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  <a:latin typeface="Verdana" panose="020B0604030504040204" charset="0"/>
                <a:ea typeface="Verdana" panose="020B0604030504040204" charset="0"/>
              </a:rPr>
              <a:t>Thank You !</a:t>
            </a:r>
            <a:endParaRPr lang="zh-CN" altLang="en-US" sz="5400" b="1">
              <a:ln w="28575" cap="flat" cmpd="sng">
                <a:solidFill>
                  <a:srgbClr val="FFFF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  <a:tileRect/>
              </a:gradFill>
              <a:latin typeface="Verdana" panose="020B0604030504040204" charset="0"/>
              <a:ea typeface="Verdana" panose="020B0604030504040204" charset="0"/>
            </a:endParaRPr>
          </a:p>
        </p:txBody>
      </p:sp>
      <p:pic>
        <p:nvPicPr>
          <p:cNvPr id="21507" name="Picture 9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4535488"/>
            <a:ext cx="5751513" cy="2093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Class Survey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2205038"/>
            <a:ext cx="8458200" cy="1066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Please make a short interview of your partner to find out what they must  take when they go out. You might ask…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4525" y="4365625"/>
            <a:ext cx="2703513" cy="1804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Class Survey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  <a:cs typeface="+mn-cs"/>
              </a:rPr>
              <a:t>Please make a short interview of your partner to find out what they must  take when they go out. You might ask…</a:t>
            </a:r>
            <a:endParaRPr lang="en-US" altLang="zh-CN" sz="2400" dirty="0">
              <a:latin typeface="+mn-lt"/>
              <a:ea typeface="宋体" panose="02010600030101010101" pitchFamily="2" charset="-122"/>
              <a:cs typeface="+mn-cs"/>
            </a:endParaRPr>
          </a:p>
          <a:p>
            <a:pPr lvl="1" eaLnBrk="1" hangingPunct="1"/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What do you think the most important thing you need to take when you go out?</a:t>
            </a:r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 dirty="0">
                <a:latin typeface="+mn-lt"/>
                <a:ea typeface="宋体" panose="02010600030101010101" pitchFamily="2" charset="-122"/>
              </a:rPr>
              <a:t>If you forget to take your____, you must go back home to get it.</a:t>
            </a:r>
            <a:endParaRPr lang="en-US" altLang="zh-CN" sz="2000" dirty="0">
              <a:latin typeface="+mn-lt"/>
              <a:ea typeface="宋体" panose="02010600030101010101" pitchFamily="2" charset="-122"/>
            </a:endParaRPr>
          </a:p>
          <a:p>
            <a:pPr eaLnBrk="1" hangingPunct="1"/>
            <a:endParaRPr lang="en-US" altLang="zh-CN" sz="2400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  <a:cs typeface="+mn-cs"/>
              </a:rPr>
              <a:t>Could you make a list of the top 3 things?</a:t>
            </a:r>
            <a:endParaRPr lang="en-US" altLang="zh-CN" sz="2400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endParaRPr lang="en-US" altLang="zh-CN" sz="2400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endParaRPr lang="zh-CN" altLang="en-US" sz="2400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Picture 6" descr="http://icons.iconarchive.com/icons/aha-soft/security/256/key-icon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24400"/>
            <a:ext cx="1676400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8" descr="http://www.teebeetrading.com/wp-content/uploads/2008/05/wall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757738"/>
            <a:ext cx="2514600" cy="1555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10" descr="http://www.englishexercises.org/makeagame/my_documents/my_pictures/2012/feb/DF3_to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888" y="4786313"/>
            <a:ext cx="2347912" cy="153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14" descr="http://deafblind.org.uk/wp-content/uploads/2012/10/Mobile-Pho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25" y="4703763"/>
            <a:ext cx="2428875" cy="1663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13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charRg st="113" end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charRg st="113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charRg st="113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9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charRg st="190" end="2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charRg st="19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charRg st="19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56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charRg st="256" end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charRg st="256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charRg st="256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4525" y="4365625"/>
            <a:ext cx="2703513" cy="180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Are you addicted?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995363"/>
            <a:ext cx="8458200" cy="2001837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sz="2800" dirty="0">
                <a:latin typeface="+mn-lt"/>
                <a:ea typeface="宋体" panose="02010600030101010101" pitchFamily="2" charset="-122"/>
                <a:cs typeface="+mn-cs"/>
              </a:rPr>
              <a:t>Have you ever heard…</a:t>
            </a:r>
            <a:endParaRPr lang="en-US" altLang="zh-CN" sz="2800" dirty="0">
              <a:latin typeface="+mn-lt"/>
              <a:ea typeface="宋体" panose="02010600030101010101" pitchFamily="2" charset="-122"/>
              <a:cs typeface="+mn-cs"/>
            </a:endParaRPr>
          </a:p>
          <a:p>
            <a:pPr lvl="1"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</a:rPr>
              <a:t>Money addiction</a:t>
            </a:r>
            <a:endParaRPr lang="en-US" altLang="zh-CN" sz="24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</a:rPr>
              <a:t>Key addiction</a:t>
            </a:r>
            <a:endParaRPr lang="en-US" altLang="zh-CN" sz="2400" dirty="0">
              <a:latin typeface="+mn-lt"/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</a:rPr>
              <a:t>Mobile phone addiction</a:t>
            </a:r>
            <a:endParaRPr lang="zh-CN" altLang="en-US" sz="2400" dirty="0">
              <a:latin typeface="+mn-lt"/>
              <a:ea typeface="宋体" panose="02010600030101010101" pitchFamily="2" charset="-122"/>
            </a:endParaRPr>
          </a:p>
        </p:txBody>
      </p:sp>
      <p:pic>
        <p:nvPicPr>
          <p:cNvPr id="4" name="Picture 2" descr="http://www.speareducation.com/spear-review/wp-content/uploads/2013/08/Confus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950" y="4067175"/>
            <a:ext cx="3295650" cy="2181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3"/>
          <p:cNvSpPr/>
          <p:nvPr/>
        </p:nvSpPr>
        <p:spPr>
          <a:xfrm>
            <a:off x="1619250" y="3176588"/>
            <a:ext cx="4133850" cy="1981200"/>
          </a:xfrm>
          <a:prstGeom prst="cloudCallout">
            <a:avLst>
              <a:gd name="adj1" fmla="val 79866"/>
              <a:gd name="adj2" fmla="val 67583"/>
            </a:avLst>
          </a:prstGeom>
          <a:solidFill>
            <a:srgbClr val="0070C0"/>
          </a:solidFill>
          <a:ln w="25400" cap="flat" cmpd="sng">
            <a:solidFill>
              <a:srgbClr val="385D8A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en-US" altLang="zh-CN" sz="2000" b="1" i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Why is there only Mobile Phone addiction?</a:t>
            </a:r>
            <a:endParaRPr lang="zh-CN" altLang="en-US" sz="2000" b="1" i="1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95288" y="993775"/>
            <a:ext cx="8458200" cy="20018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/>
            <a:r>
              <a:rPr lang="en-US" altLang="zh-CN" dirty="0">
                <a:ea typeface="宋体" panose="02010600030101010101" pitchFamily="2" charset="-122"/>
              </a:rPr>
              <a:t>Have you ever heard…</a:t>
            </a:r>
            <a:endParaRPr lang="en-US" altLang="zh-CN" dirty="0">
              <a:ea typeface="宋体" panose="02010600030101010101" pitchFamily="2" charset="-122"/>
            </a:endParaRPr>
          </a:p>
          <a:p>
            <a:pPr marL="742950" lvl="1" indent="-285750" eaLnBrk="1" hangingPunct="1"/>
            <a:r>
              <a:rPr lang="en-US" altLang="zh-CN" sz="2400" dirty="0">
                <a:ea typeface="宋体" panose="02010600030101010101" pitchFamily="2" charset="-122"/>
              </a:rPr>
              <a:t>Money addiction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marL="742950" lvl="1" indent="-285750" eaLnBrk="1" hangingPunct="1"/>
            <a:r>
              <a:rPr lang="en-US" altLang="zh-CN" sz="2400" dirty="0">
                <a:ea typeface="宋体" panose="02010600030101010101" pitchFamily="2" charset="-122"/>
              </a:rPr>
              <a:t>Key addiction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marL="742950" lvl="1" indent="-285750" eaLnBrk="1" hangingPunct="1"/>
            <a:r>
              <a:rPr lang="en-US" altLang="zh-CN" sz="2400" dirty="0">
                <a:solidFill>
                  <a:srgbClr val="FF0000"/>
                </a:solidFill>
                <a:ea typeface="宋体" panose="02010600030101010101" pitchFamily="2" charset="-122"/>
              </a:rPr>
              <a:t>Mobile phone addiction</a:t>
            </a:r>
            <a:endParaRPr lang="zh-CN" altLang="en-US" sz="24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1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7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1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Reading Text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>
                <a:latin typeface="+mn-lt"/>
                <a:ea typeface="宋体" panose="02010600030101010101" pitchFamily="2" charset="-122"/>
                <a:cs typeface="+mn-cs"/>
              </a:rPr>
              <a:t>Please go through Para. 1 quickly and find out the possible definition of “Addiction”.</a:t>
            </a:r>
            <a:endParaRPr lang="en-US" altLang="zh-CN" dirty="0"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endParaRPr lang="en-US" altLang="zh-CN" dirty="0">
              <a:latin typeface="+mn-lt"/>
              <a:ea typeface="宋体" panose="02010600030101010101" pitchFamily="2" charset="-122"/>
              <a:cs typeface="+mn-cs"/>
            </a:endParaRPr>
          </a:p>
          <a:p>
            <a:pPr lvl="1" eaLnBrk="1" hangingPunct="1"/>
            <a:r>
              <a:rPr lang="en-US" altLang="zh-CN" sz="2300" dirty="0">
                <a:latin typeface="+mn-lt"/>
                <a:ea typeface="宋体" panose="02010600030101010101" pitchFamily="2" charset="-122"/>
              </a:rPr>
              <a:t>The word “addiction”  is …</a:t>
            </a:r>
            <a:endParaRPr lang="en-US" altLang="zh-CN" sz="2300" dirty="0">
              <a:latin typeface="+mn-lt"/>
              <a:ea typeface="宋体" panose="02010600030101010101" pitchFamily="2" charset="-122"/>
            </a:endParaRPr>
          </a:p>
          <a:p>
            <a:pPr eaLnBrk="1" hangingPunct="1"/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1042988" y="2397125"/>
            <a:ext cx="7231062" cy="815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400" i="1" dirty="0">
                <a:ea typeface="MS PGothic" panose="020B0600070205080204" pitchFamily="34" charset="-128"/>
              </a:rPr>
              <a:t>                                     </a:t>
            </a:r>
            <a:r>
              <a:rPr lang="en-US" altLang="zh-CN" sz="2300" i="1" dirty="0">
                <a:ea typeface="MS PGothic" panose="020B0600070205080204" pitchFamily="34" charset="-128"/>
              </a:rPr>
              <a:t>here used jokingly to denote a tendency to overindulge in some pleasurable activity. </a:t>
            </a:r>
            <a:endParaRPr lang="zh-CN" altLang="en-US" sz="2300" i="1" dirty="0">
              <a:ea typeface="MS PGothic" panose="020B0600070205080204" pitchFamily="34" charset="-128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4716463" y="4044950"/>
            <a:ext cx="3886200" cy="1447800"/>
          </a:xfrm>
          <a:prstGeom prst="borderCallout1">
            <a:avLst>
              <a:gd name="adj1" fmla="val 18750"/>
              <a:gd name="adj2" fmla="val -8333"/>
              <a:gd name="adj3" fmla="val -66330"/>
              <a:gd name="adj4" fmla="val -31649"/>
            </a:avLst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that you like very much, you allow  yourself to have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790C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more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790C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of it than is good for you 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68" name="Picture 8" descr="http://www.turnoffyourtv.com/healtheducation/addiction/tvaddict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93" y="4555305"/>
            <a:ext cx="2752763" cy="18260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1"/>
          <p:cNvSpPr txBox="1"/>
          <p:nvPr/>
        </p:nvSpPr>
        <p:spPr>
          <a:xfrm>
            <a:off x="1044575" y="2397125"/>
            <a:ext cx="7231063" cy="815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400" i="1" dirty="0">
                <a:ea typeface="MS PGothic" panose="020B0600070205080204" pitchFamily="34" charset="-128"/>
              </a:rPr>
              <a:t>                                     </a:t>
            </a:r>
            <a:r>
              <a:rPr lang="en-US" altLang="zh-CN" sz="2300" i="1" dirty="0">
                <a:ea typeface="MS PGothic" panose="020B0600070205080204" pitchFamily="34" charset="-128"/>
              </a:rPr>
              <a:t>here used jokingly to denote a tendency to </a:t>
            </a:r>
            <a:r>
              <a:rPr lang="en-US" altLang="zh-CN" sz="2300" i="1" dirty="0">
                <a:solidFill>
                  <a:srgbClr val="FF0000"/>
                </a:solidFill>
                <a:ea typeface="MS PGothic" panose="020B0600070205080204" pitchFamily="34" charset="-128"/>
              </a:rPr>
              <a:t>overindulge</a:t>
            </a:r>
            <a:r>
              <a:rPr lang="en-US" altLang="zh-CN" sz="2300" i="1" dirty="0">
                <a:ea typeface="MS PGothic" panose="020B0600070205080204" pitchFamily="34" charset="-128"/>
              </a:rPr>
              <a:t> in some </a:t>
            </a:r>
            <a:r>
              <a:rPr lang="en-US" altLang="zh-CN" sz="2300" i="1" dirty="0">
                <a:solidFill>
                  <a:srgbClr val="FF0000"/>
                </a:solidFill>
                <a:ea typeface="MS PGothic" panose="020B0600070205080204" pitchFamily="34" charset="-128"/>
              </a:rPr>
              <a:t>pleasurable</a:t>
            </a:r>
            <a:r>
              <a:rPr lang="en-US" altLang="zh-CN" sz="2300" i="1" dirty="0">
                <a:ea typeface="MS PGothic" panose="020B0600070205080204" pitchFamily="34" charset="-128"/>
              </a:rPr>
              <a:t> activity. </a:t>
            </a:r>
            <a:endParaRPr lang="zh-CN" altLang="en-US" sz="2300" i="1" dirty="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Reading Text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419100" y="962025"/>
            <a:ext cx="8343900" cy="811213"/>
          </a:xfrm>
          <a:ln/>
        </p:spPr>
        <p:txBody>
          <a:bodyPr vert="horz" wrap="square" lIns="91440" tIns="45720" rIns="91440" bIns="45720" anchor="t"/>
          <a:p>
            <a:pPr marL="90805" indent="-90805" eaLnBrk="1" hangingPunct="1"/>
            <a:r>
              <a:rPr lang="en-US" altLang="zh-CN" sz="2400" dirty="0">
                <a:solidFill>
                  <a:srgbClr val="404040"/>
                </a:solidFill>
                <a:latin typeface="+mn-lt"/>
                <a:ea typeface="宋体" panose="02010600030101010101" pitchFamily="2" charset="-122"/>
                <a:cs typeface="+mn-cs"/>
              </a:rPr>
              <a:t>Do a skimming reading and find the Three criteria to define “serious addiction” (para. 3- para.5)</a:t>
            </a:r>
            <a:endParaRPr lang="en-US" altLang="zh-CN" sz="2400" dirty="0">
              <a:solidFill>
                <a:srgbClr val="404040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marL="90805" indent="-90805" eaLnBrk="1" hangingPunct="1"/>
            <a:endParaRPr lang="zh-CN" altLang="en-US" sz="2400" dirty="0">
              <a:solidFill>
                <a:srgbClr val="404040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7560" y="1988840"/>
            <a:ext cx="5714850" cy="457188"/>
          </a:xfrm>
          <a:prstGeom prst="rect">
            <a:avLst/>
          </a:prstGeom>
          <a:solidFill>
            <a:srgbClr val="C84D19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 First criterion (Para.3)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1730" y="3159087"/>
            <a:ext cx="5714850" cy="457188"/>
          </a:xfrm>
          <a:prstGeom prst="rect">
            <a:avLst/>
          </a:prstGeom>
          <a:solidFill>
            <a:srgbClr val="C84D19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 Second criterion (Para.4)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1730" y="4324155"/>
            <a:ext cx="5714850" cy="457188"/>
          </a:xfrm>
          <a:prstGeom prst="rect">
            <a:avLst/>
          </a:prstGeom>
          <a:solidFill>
            <a:srgbClr val="C84D19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 Third criterion (Para.5)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04800" y="2522538"/>
            <a:ext cx="8659813" cy="5603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The essence of …addiction is a ________________________________ .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747713" y="3716338"/>
            <a:ext cx="7848600" cy="5603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An addict needs to __________________________________ .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47713" y="4894263"/>
            <a:ext cx="7851775" cy="79375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A serious addiction is distinguished from a harmless pursuit of pleasure by its distinctly ___________________________ .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4067175" y="2571750"/>
            <a:ext cx="4724400" cy="430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en-US" altLang="zh-CN" sz="2000" i="1" dirty="0">
                <a:ea typeface="MS PGothic" panose="020B0600070205080204" pitchFamily="34" charset="-128"/>
              </a:rPr>
              <a:t>pursuit of pleasure, a search for a “high”</a:t>
            </a:r>
            <a:endParaRPr lang="en-US" altLang="zh-CN" sz="2000" i="1" dirty="0">
              <a:ea typeface="MS PGothic" panose="020B0600070205080204" pitchFamily="34" charset="-128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3132138" y="3768725"/>
            <a:ext cx="4648200" cy="43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en-US" altLang="zh-CN" sz="2000" i="1" dirty="0">
                <a:ea typeface="MS PGothic" panose="020B0600070205080204" pitchFamily="34" charset="-128"/>
              </a:rPr>
              <a:t>repeat it again and again (overindulge)</a:t>
            </a:r>
            <a:endParaRPr lang="en-US" altLang="zh-CN" sz="2000" i="1" dirty="0">
              <a:ea typeface="MS PGothic" panose="020B0600070205080204" pitchFamily="34" charset="-128"/>
            </a:endParaRPr>
          </a:p>
        </p:txBody>
      </p:sp>
      <p:sp>
        <p:nvSpPr>
          <p:cNvPr id="28" name="TextBox 9"/>
          <p:cNvSpPr txBox="1"/>
          <p:nvPr/>
        </p:nvSpPr>
        <p:spPr>
          <a:xfrm>
            <a:off x="3563938" y="5229225"/>
            <a:ext cx="2535237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ea typeface="MS PGothic" panose="020B0600070205080204" pitchFamily="34" charset="-128"/>
              </a:rPr>
              <a:t>destructive elements</a:t>
            </a:r>
            <a:endParaRPr lang="zh-CN" altLang="en-US" sz="2000" i="1" dirty="0">
              <a:ea typeface="MS PGothic" panose="020B0600070205080204" pitchFamily="34" charset="-128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4068763" y="2570163"/>
            <a:ext cx="4724400" cy="4048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en-US" altLang="zh-CN" sz="2000" i="1" dirty="0">
                <a:ea typeface="MS PGothic" panose="020B0600070205080204" pitchFamily="34" charset="-128"/>
              </a:rPr>
              <a:t>pursuit of </a:t>
            </a: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pleasure</a:t>
            </a:r>
            <a:r>
              <a:rPr lang="en-US" altLang="zh-CN" sz="2000" i="1" dirty="0">
                <a:ea typeface="MS PGothic" panose="020B0600070205080204" pitchFamily="34" charset="-128"/>
              </a:rPr>
              <a:t>, a search for a “high”</a:t>
            </a:r>
            <a:endParaRPr lang="en-US" altLang="zh-CN" sz="2000" i="1" dirty="0">
              <a:ea typeface="MS PGothic" panose="020B0600070205080204" pitchFamily="34" charset="-128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3132138" y="3768725"/>
            <a:ext cx="4648200" cy="43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repeat</a:t>
            </a:r>
            <a:r>
              <a:rPr lang="en-US" altLang="zh-CN" sz="2000" i="1" dirty="0">
                <a:solidFill>
                  <a:schemeClr val="bg2"/>
                </a:solidFill>
                <a:ea typeface="MS PGothic" panose="020B0600070205080204" pitchFamily="34" charset="-128"/>
              </a:rPr>
              <a:t> </a:t>
            </a:r>
            <a:r>
              <a:rPr lang="en-US" altLang="zh-CN" sz="2000" i="1" dirty="0">
                <a:ea typeface="MS PGothic" panose="020B0600070205080204" pitchFamily="34" charset="-128"/>
              </a:rPr>
              <a:t>it again and again (overindulge)</a:t>
            </a:r>
            <a:endParaRPr lang="en-US" altLang="zh-CN" sz="2000" i="1" dirty="0">
              <a:ea typeface="MS PGothic" panose="020B0600070205080204" pitchFamily="34" charset="-128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3563938" y="5230813"/>
            <a:ext cx="2535237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destructive</a:t>
            </a:r>
            <a:r>
              <a:rPr lang="en-US" altLang="zh-CN" sz="2000" i="1" dirty="0">
                <a:ea typeface="MS PGothic" panose="020B0600070205080204" pitchFamily="34" charset="-128"/>
              </a:rPr>
              <a:t> elements</a:t>
            </a:r>
            <a:endParaRPr lang="zh-CN" altLang="en-US" sz="2000" i="1" dirty="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/>
      <p:bldP spid="27" grpId="0"/>
      <p:bldP spid="28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Reading Text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1989138"/>
            <a:ext cx="8047038" cy="3767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4"/>
          <p:cNvSpPr/>
          <p:nvPr/>
        </p:nvSpPr>
        <p:spPr>
          <a:xfrm>
            <a:off x="3048040" y="3284984"/>
            <a:ext cx="5412392" cy="1904950"/>
          </a:xfrm>
          <a:prstGeom prst="cloudCallout">
            <a:avLst>
              <a:gd name="adj1" fmla="val -56892"/>
              <a:gd name="adj2" fmla="val -58564"/>
            </a:avLst>
          </a:prstGeom>
          <a:solidFill>
            <a:srgbClr val="00206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Pleasurable element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Repetitive element 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Destructive element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76476" y="5308685"/>
            <a:ext cx="6461690" cy="795625"/>
          </a:xfrm>
          <a:prstGeom prst="round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“watching television for a long time” is a kind of serious addiction?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-0.22656 -0.2622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Reading Text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38" y="1452563"/>
            <a:ext cx="4024312" cy="188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4"/>
          <p:cNvSpPr/>
          <p:nvPr/>
        </p:nvSpPr>
        <p:spPr>
          <a:xfrm>
            <a:off x="3048040" y="3284984"/>
            <a:ext cx="5412392" cy="1904950"/>
          </a:xfrm>
          <a:prstGeom prst="cloudCallout">
            <a:avLst>
              <a:gd name="adj1" fmla="val -56892"/>
              <a:gd name="adj2" fmla="val -58564"/>
            </a:avLst>
          </a:prstGeom>
          <a:solidFill>
            <a:srgbClr val="00206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Pleasurable element</a:t>
            </a:r>
            <a:endParaRPr kumimoji="0" lang="en-US" altLang="zh-CN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Repetitive element </a:t>
            </a:r>
            <a:endParaRPr kumimoji="0" lang="en-US" altLang="zh-CN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Destructive element</a:t>
            </a:r>
            <a:endParaRPr kumimoji="0" lang="en-US" altLang="zh-CN" sz="2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76476" y="5292828"/>
            <a:ext cx="6461690" cy="795625"/>
          </a:xfrm>
          <a:prstGeom prst="round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“watching television for a long time” is a kind of serious addiction?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68313" y="1970088"/>
            <a:ext cx="8496300" cy="1103312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sz="2400" dirty="0">
                <a:latin typeface="+mn-lt"/>
                <a:ea typeface="宋体" panose="02010600030101010101" pitchFamily="2" charset="-122"/>
                <a:cs typeface="+mn-cs"/>
              </a:rPr>
              <a:t>Let’s do a scanning reading practice and find the symptoms of “watching television for a long time”</a:t>
            </a:r>
            <a:endParaRPr lang="zh-CN" altLang="en-US" sz="2400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3492" name="Picture 4" descr="http://i1.cpcache.com/product/149425649/television_addiction_bumper_stickers.jpg?color=White&amp;height=225&amp;width=2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79" b="7415"/>
          <a:stretch>
            <a:fillRect/>
          </a:stretch>
        </p:blipFill>
        <p:spPr bwMode="auto">
          <a:xfrm>
            <a:off x="2195736" y="3073719"/>
            <a:ext cx="4047652" cy="26595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7 L -1.94444E-6 -0.6481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charRg st="0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Reading Text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42338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Do you think “watching television for a long time” is a kind of serious addiction?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Please find the symptoms first by scanning through para.6 to para.11. </a:t>
            </a:r>
            <a:r>
              <a:rPr kumimoji="0" lang="en-US" altLang="zh-CN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 </a:t>
            </a:r>
            <a:br>
              <a:rPr kumimoji="0" lang="en-US" altLang="zh-CN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</a:br>
            <a:endParaRPr kumimoji="0" lang="en-US" altLang="zh-CN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The television experience allows the participants to blot out the real world and enter into ________________________</a:t>
            </a:r>
            <a:b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</a:b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___________. </a:t>
            </a:r>
            <a:endParaRPr kumimoji="0" lang="en-US" altLang="zh-CN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“I find television almost irresistible…so I sit there __________________.”</a:t>
            </a:r>
            <a:endParaRPr kumimoji="0" lang="en-US" altLang="zh-CN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It _______the sense of time.</a:t>
            </a:r>
            <a:endParaRPr kumimoji="0" lang="en-US" altLang="zh-CN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en-US" altLang="zh-CN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It _______________________by reducing and sometimes ________________________ for talking, for communicating.</a:t>
            </a:r>
            <a:endParaRPr kumimoji="0" lang="en-US" altLang="zh-CN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3338" y="3001963"/>
            <a:ext cx="7523162" cy="642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ea typeface="MS PGothic" panose="020B0600070205080204" pitchFamily="34" charset="-128"/>
              </a:rPr>
              <a:t>                                               </a:t>
            </a: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a pleasurable and passive </a:t>
            </a:r>
            <a:b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</a:b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mental state</a:t>
            </a:r>
            <a:endParaRPr lang="zh-CN" altLang="en-US" sz="2000" i="1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1144588" y="4005263"/>
            <a:ext cx="2405062" cy="3635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for hours and hours</a:t>
            </a:r>
            <a:endParaRPr lang="zh-CN" altLang="en-US" sz="2000" i="1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0163" y="4467225"/>
            <a:ext cx="1011237" cy="3635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distorts</a:t>
            </a:r>
            <a:endParaRPr lang="zh-CN" altLang="en-US" sz="2000" i="1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1414463" y="4868863"/>
            <a:ext cx="2779712" cy="3635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MS PGothic" panose="020B0600070205080204" pitchFamily="34" charset="-128"/>
              </a:rPr>
              <a:t>weakens relationships </a:t>
            </a:r>
            <a:endParaRPr lang="zh-CN" altLang="en-US" sz="2000" i="1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19188" y="5226050"/>
            <a:ext cx="3806825" cy="3635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000" i="1" dirty="0">
                <a:solidFill>
                  <a:srgbClr val="FF0000"/>
                </a:solidFill>
                <a:ea typeface="宋体" panose="02010600030101010101" pitchFamily="2" charset="-122"/>
              </a:rPr>
              <a:t>eliminating normal opportunities</a:t>
            </a:r>
            <a:endParaRPr lang="zh-CN" altLang="en-US" sz="2000" i="1" dirty="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293TGp_education_light">
  <a:themeElements>
    <a:clrScheme name="291TGp_car_light_ani 1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0080A2"/>
      </a:accent1>
      <a:accent2>
        <a:srgbClr val="93C052"/>
      </a:accent2>
      <a:accent3>
        <a:srgbClr val="FFFFFF"/>
      </a:accent3>
      <a:accent4>
        <a:srgbClr val="000000"/>
      </a:accent4>
      <a:accent5>
        <a:srgbClr val="AAC0CE"/>
      </a:accent5>
      <a:accent6>
        <a:srgbClr val="85AE49"/>
      </a:accent6>
      <a:hlink>
        <a:srgbClr val="9999FF"/>
      </a:hlink>
      <a:folHlink>
        <a:srgbClr val="4EA7EA"/>
      </a:folHlink>
    </a:clrScheme>
    <a:fontScheme name="291TGp_car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91TGp_car_light_ani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0080A2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AAC0CE"/>
        </a:accent5>
        <a:accent6>
          <a:srgbClr val="85AE49"/>
        </a:accent6>
        <a:hlink>
          <a:srgbClr val="9999FF"/>
        </a:hlink>
        <a:folHlink>
          <a:srgbClr val="4EA7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1TGp_car_light_ani 2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19416E"/>
        </a:accent1>
        <a:accent2>
          <a:srgbClr val="3C8630"/>
        </a:accent2>
        <a:accent3>
          <a:srgbClr val="FFFFFF"/>
        </a:accent3>
        <a:accent4>
          <a:srgbClr val="174578"/>
        </a:accent4>
        <a:accent5>
          <a:srgbClr val="ABB0BA"/>
        </a:accent5>
        <a:accent6>
          <a:srgbClr val="35792A"/>
        </a:accent6>
        <a:hlink>
          <a:srgbClr val="FF993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1TGp_car_light_ani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655EC6"/>
        </a:accent1>
        <a:accent2>
          <a:srgbClr val="6EB3F2"/>
        </a:accent2>
        <a:accent3>
          <a:srgbClr val="FFFFFF"/>
        </a:accent3>
        <a:accent4>
          <a:srgbClr val="000000"/>
        </a:accent4>
        <a:accent5>
          <a:srgbClr val="B8B6DF"/>
        </a:accent5>
        <a:accent6>
          <a:srgbClr val="63A2DB"/>
        </a:accent6>
        <a:hlink>
          <a:srgbClr val="74B355"/>
        </a:hlink>
        <a:folHlink>
          <a:srgbClr val="D519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293TGp_education_light</Template>
  <TotalTime>0</TotalTime>
  <Words>5762</Words>
  <Application>WPS 演示</Application>
  <PresentationFormat>全屏显示(4:3)</PresentationFormat>
  <Paragraphs>233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Arial Black</vt:lpstr>
      <vt:lpstr>微软雅黑</vt:lpstr>
      <vt:lpstr>MS PGothic</vt:lpstr>
      <vt:lpstr>Times New Roman</vt:lpstr>
      <vt:lpstr>Verdana</vt:lpstr>
      <vt:lpstr>Arial Unicode MS</vt:lpstr>
      <vt:lpstr>293TGp_education_light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Television Addiction</dc:title>
  <dc:creator>Winter QUAN</dc:creator>
  <cp:lastModifiedBy>Administrator</cp:lastModifiedBy>
  <cp:revision>34</cp:revision>
  <dcterms:created xsi:type="dcterms:W3CDTF">2010-04-25T10:39:15Z</dcterms:created>
  <dcterms:modified xsi:type="dcterms:W3CDTF">2019-04-03T03:01:46Z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