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36" r:id="rId3"/>
    <p:sldId id="438" r:id="rId5"/>
    <p:sldId id="512" r:id="rId6"/>
    <p:sldId id="513" r:id="rId7"/>
    <p:sldId id="519" r:id="rId8"/>
    <p:sldId id="521" r:id="rId9"/>
    <p:sldId id="497" r:id="rId10"/>
    <p:sldId id="467" r:id="rId11"/>
    <p:sldId id="444" r:id="rId12"/>
    <p:sldId id="505" r:id="rId13"/>
    <p:sldId id="522" r:id="rId14"/>
    <p:sldId id="484" r:id="rId15"/>
    <p:sldId id="514" r:id="rId16"/>
    <p:sldId id="469" r:id="rId17"/>
    <p:sldId id="524" r:id="rId18"/>
    <p:sldId id="495" r:id="rId19"/>
    <p:sldId id="454" r:id="rId20"/>
    <p:sldId id="507" r:id="rId21"/>
    <p:sldId id="476" r:id="rId22"/>
    <p:sldId id="503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3333FF"/>
    <a:srgbClr val="FF9966"/>
    <a:srgbClr val="FF0000"/>
    <a:srgbClr val="FF6600"/>
    <a:srgbClr val="CC6600"/>
    <a:srgbClr val="3399FF"/>
    <a:srgbClr val="993300"/>
    <a:srgbClr val="0033CC"/>
    <a:srgbClr val="0000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44" autoAdjust="0"/>
    <p:restoredTop sz="96660" autoAdjust="0"/>
  </p:normalViewPr>
  <p:slideViewPr>
    <p:cSldViewPr>
      <p:cViewPr>
        <p:scale>
          <a:sx n="60" d="100"/>
          <a:sy n="60" d="100"/>
        </p:scale>
        <p:origin x="-21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1CE48B9-66DC-4E37-9999-5DE0379DD42D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1057E5A-F2E0-4131-A324-C57086CF340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en-US" smtClean="0"/>
              <a:t>空中俯瞰地球的效果</a:t>
            </a: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D41E9921-AFDB-415A-9289-6B5B6049AE5A}" type="slidenum">
              <a:rPr lang="zh-CN" altLang="en-US" smtClean="0">
                <a:latin typeface="Arial" panose="020B0604020202020204" pitchFamily="34" charset="0"/>
              </a:rPr>
            </a:fld>
            <a:endParaRPr lang="en-US" altLang="zh-CN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>
                <a:latin typeface="Arial" panose="020B0604020202020204" pitchFamily="34" charset="0"/>
              </a:rPr>
              <a:t>如何更美观</a:t>
            </a:r>
            <a:endParaRPr lang="en-US" altLang="zh-CN" smtClean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altLang="zh-CN" smtClean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altLang="zh-CN" smtClean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altLang="zh-CN" smtClean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altLang="zh-CN" smtClean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zh-CN" smtClean="0">
                <a:latin typeface="Arial" panose="020B0604020202020204" pitchFamily="34" charset="0"/>
              </a:rPr>
              <a:t>Secluded forest is far away from other place and people.</a:t>
            </a:r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A12D1C96-CB85-4F40-8691-BA7D50232CCE}" type="slidenum">
              <a:rPr lang="zh-CN" altLang="en-US" smtClean="0">
                <a:latin typeface="Arial" panose="020B0604020202020204" pitchFamily="34" charset="0"/>
              </a:rPr>
            </a:fld>
            <a:endParaRPr lang="en-US" altLang="zh-CN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en-US" smtClean="0"/>
              <a:t>同第</a:t>
            </a:r>
            <a:r>
              <a:rPr lang="en-US" altLang="zh-CN" smtClean="0"/>
              <a:t>11</a:t>
            </a:r>
            <a:r>
              <a:rPr lang="zh-CN" altLang="en-US" smtClean="0"/>
              <a:t>张</a:t>
            </a:r>
            <a:endParaRPr lang="zh-CN" altLang="en-US" smtClean="0"/>
          </a:p>
        </p:txBody>
      </p:sp>
      <p:sp>
        <p:nvSpPr>
          <p:cNvPr id="58372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7899C079-D66C-474B-8695-3CE9359FA584}" type="slidenum">
              <a:rPr lang="zh-CN" altLang="en-US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en-US" smtClean="0"/>
              <a:t>添加视频：</a:t>
            </a:r>
            <a:r>
              <a:rPr lang="en-US" altLang="zh-CN" smtClean="0"/>
              <a:t>solution</a:t>
            </a:r>
            <a:r>
              <a:rPr lang="zh-CN" altLang="en-US" smtClean="0"/>
              <a:t>部分</a:t>
            </a:r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87242E62-B9FC-4EAB-BF28-2736007F013F}" type="slidenum">
              <a:rPr lang="zh-CN" altLang="en-US" smtClean="0">
                <a:latin typeface="Arial" panose="020B0604020202020204" pitchFamily="34" charset="0"/>
              </a:rPr>
            </a:fld>
            <a:endParaRPr lang="en-US" altLang="zh-CN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en-US" smtClean="0"/>
              <a:t>同第</a:t>
            </a:r>
            <a:r>
              <a:rPr lang="en-US" altLang="zh-CN" smtClean="0"/>
              <a:t>11</a:t>
            </a:r>
            <a:r>
              <a:rPr lang="zh-CN" altLang="en-US" smtClean="0"/>
              <a:t>张</a:t>
            </a:r>
            <a:endParaRPr lang="zh-CN" altLang="en-US" smtClean="0"/>
          </a:p>
        </p:txBody>
      </p:sp>
      <p:sp>
        <p:nvSpPr>
          <p:cNvPr id="58372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7899C079-D66C-474B-8695-3CE9359FA584}" type="slidenum">
              <a:rPr lang="zh-CN" altLang="en-US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60547BF6-82EF-4400-B9D0-0E2A62055329}" type="slidenum">
              <a:rPr lang="zh-CN" altLang="en-US" smtClean="0">
                <a:latin typeface="Arial" panose="020B0604020202020204" pitchFamily="34" charset="0"/>
              </a:rPr>
            </a:fld>
            <a:endParaRPr lang="en-US" altLang="zh-CN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en-US" altLang="zh-CN" smtClean="0"/>
              <a:t>Humans</a:t>
            </a:r>
            <a:r>
              <a:rPr lang="zh-CN" altLang="en-US" smtClean="0"/>
              <a:t>这一句我会插入这句话的视频</a:t>
            </a:r>
            <a:r>
              <a:rPr lang="en-US" altLang="zh-CN" smtClean="0"/>
              <a:t>or</a:t>
            </a:r>
            <a:r>
              <a:rPr lang="zh-CN" altLang="en-US" smtClean="0"/>
              <a:t>音频。</a:t>
            </a:r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85DDD018-B7E9-43EF-8577-30860FF49179}" type="slidenum">
              <a:rPr lang="zh-CN" altLang="en-US" smtClean="0">
                <a:latin typeface="Arial" panose="020B0604020202020204" pitchFamily="34" charset="0"/>
              </a:rPr>
            </a:fld>
            <a:endParaRPr lang="en-US" altLang="zh-CN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en-US" smtClean="0"/>
              <a:t>第</a:t>
            </a:r>
            <a:r>
              <a:rPr lang="en-US" altLang="zh-CN" smtClean="0"/>
              <a:t>4</a:t>
            </a:r>
            <a:r>
              <a:rPr lang="zh-CN" altLang="en-US" smtClean="0"/>
              <a:t>、</a:t>
            </a:r>
            <a:r>
              <a:rPr lang="en-US" altLang="zh-CN" smtClean="0"/>
              <a:t>5</a:t>
            </a:r>
            <a:r>
              <a:rPr lang="zh-CN" altLang="en-US" smtClean="0"/>
              <a:t>页是否过于简单</a:t>
            </a:r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C49AA175-8E71-4B70-933D-F390B7B57163}" type="slidenum">
              <a:rPr lang="zh-CN" altLang="en-US" smtClean="0">
                <a:latin typeface="Arial" panose="020B0604020202020204" pitchFamily="34" charset="0"/>
              </a:rPr>
            </a:fld>
            <a:endParaRPr lang="en-US" altLang="zh-CN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en-US" smtClean="0"/>
              <a:t>视频截图</a:t>
            </a:r>
            <a:r>
              <a:rPr lang="en-US" altLang="zh-CN" smtClean="0"/>
              <a:t>+</a:t>
            </a:r>
            <a:r>
              <a:rPr lang="zh-CN" altLang="en-US" smtClean="0"/>
              <a:t>排版</a:t>
            </a: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3E5EB552-0080-4948-B280-73DCEDE91F27}" type="slidenum">
              <a:rPr lang="zh-CN" altLang="en-US" smtClean="0">
                <a:latin typeface="Arial" panose="020B0604020202020204" pitchFamily="34" charset="0"/>
              </a:rPr>
            </a:fld>
            <a:endParaRPr lang="en-US" altLang="zh-CN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en-US" smtClean="0"/>
              <a:t>视频截图</a:t>
            </a:r>
            <a:r>
              <a:rPr lang="en-US" altLang="zh-CN" smtClean="0"/>
              <a:t>+</a:t>
            </a:r>
            <a:r>
              <a:rPr lang="zh-CN" altLang="en-US" smtClean="0"/>
              <a:t>排版</a:t>
            </a:r>
            <a:endParaRPr lang="zh-CN" altLang="en-US" smtClean="0"/>
          </a:p>
        </p:txBody>
      </p:sp>
      <p:sp>
        <p:nvSpPr>
          <p:cNvPr id="54276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94FA669C-D9B2-4595-972A-6BB7EB73C239}" type="slidenum">
              <a:rPr lang="zh-CN" altLang="en-US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en-US" smtClean="0"/>
              <a:t>第</a:t>
            </a:r>
            <a:r>
              <a:rPr lang="en-US" altLang="zh-CN" smtClean="0"/>
              <a:t>4</a:t>
            </a:r>
            <a:r>
              <a:rPr lang="zh-CN" altLang="en-US" smtClean="0"/>
              <a:t>、</a:t>
            </a:r>
            <a:r>
              <a:rPr lang="en-US" altLang="zh-CN" smtClean="0"/>
              <a:t>5</a:t>
            </a:r>
            <a:r>
              <a:rPr lang="zh-CN" altLang="en-US" smtClean="0"/>
              <a:t>页是否过于简单</a:t>
            </a:r>
            <a:endParaRPr lang="zh-CN" altLang="en-US" smtClean="0"/>
          </a:p>
        </p:txBody>
      </p:sp>
      <p:sp>
        <p:nvSpPr>
          <p:cNvPr id="56324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5DF96A4F-BC35-4D0B-BB71-9418BFF2FD0D}" type="slidenum">
              <a:rPr lang="zh-CN" altLang="en-US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en-US" smtClean="0"/>
              <a:t>第</a:t>
            </a:r>
            <a:r>
              <a:rPr lang="en-US" altLang="zh-CN" smtClean="0"/>
              <a:t>4</a:t>
            </a:r>
            <a:r>
              <a:rPr lang="zh-CN" altLang="en-US" smtClean="0"/>
              <a:t>、</a:t>
            </a:r>
            <a:r>
              <a:rPr lang="en-US" altLang="zh-CN" smtClean="0"/>
              <a:t>5</a:t>
            </a:r>
            <a:r>
              <a:rPr lang="zh-CN" altLang="en-US" smtClean="0"/>
              <a:t>页是否过于简单</a:t>
            </a:r>
            <a:endParaRPr lang="zh-CN" altLang="en-US" smtClean="0"/>
          </a:p>
        </p:txBody>
      </p:sp>
      <p:sp>
        <p:nvSpPr>
          <p:cNvPr id="56324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5DF96A4F-BC35-4D0B-BB71-9418BFF2FD0D}" type="slidenum">
              <a:rPr lang="zh-CN" altLang="en-US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en-US" smtClean="0"/>
              <a:t>此处箭头 想做成从上面框指向下面三个的；</a:t>
            </a:r>
            <a:endParaRPr lang="zh-CN" altLang="en-US" smtClean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BE6E2C8C-3741-4817-B059-1621874E8D0D}" type="slidenum">
              <a:rPr lang="zh-CN" altLang="en-US" smtClean="0">
                <a:latin typeface="Arial" panose="020B0604020202020204" pitchFamily="34" charset="0"/>
              </a:rPr>
            </a:fld>
            <a:endParaRPr lang="en-US" altLang="zh-CN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en-US" smtClean="0"/>
              <a:t>此处箭头 想做成从上面框指向下面三个的；</a:t>
            </a:r>
            <a:endParaRPr lang="zh-CN" altLang="en-US" smtClean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BE6E2C8C-3741-4817-B059-1621874E8D0D}" type="slidenum">
              <a:rPr lang="zh-CN" altLang="en-US" smtClean="0">
                <a:latin typeface="Arial" panose="020B0604020202020204" pitchFamily="34" charset="0"/>
              </a:rPr>
            </a:fld>
            <a:endParaRPr lang="en-US" altLang="zh-CN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0D281959-C15A-4917-B7D5-A6AD4B038608}" type="slidenum">
              <a:rPr lang="zh-CN" altLang="en-US" smtClean="0">
                <a:latin typeface="Arial" panose="020B0604020202020204" pitchFamily="34" charset="0"/>
              </a:rPr>
            </a:fld>
            <a:endParaRPr lang="en-US" altLang="zh-CN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en-US" smtClean="0"/>
              <a:t>此处箭头 想做成从上面框指向下面三个的；</a:t>
            </a:r>
            <a:endParaRPr lang="zh-CN" altLang="en-US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ACDFCF59-7AB1-4F78-9BD2-F95EA50820B7}" type="slidenum">
              <a:rPr lang="zh-CN" altLang="en-US" smtClean="0">
                <a:latin typeface="Arial" panose="020B0604020202020204" pitchFamily="34" charset="0"/>
              </a:rPr>
            </a:fld>
            <a:endParaRPr lang="en-US" altLang="zh-CN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E4D40-2ACE-4EA7-98C5-AFCCA30CC5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2D608-0B1B-4E4A-935C-9C7E2C11D22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C254E-7643-4FDB-82B5-E1CA5BAD436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A4851-688A-450F-9CDB-5AB80799F2E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B6FF6-5B6D-49D6-9BF8-4B68F3BADC6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25A5C-EFFD-46A5-B892-64398D9A57E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AB435-1AB3-44D2-ACFA-AEFC0A688F6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53108-641E-40D3-BFC8-6AF727AF1C6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E17AD-4093-48EE-BD88-4397E1DD3D2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F7692-F4F9-4410-974D-046C72A88D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434AD-C018-4649-8F6E-F66C952A97E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F994E4A-50BD-433D-A0E1-13243759BEB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microsoft.com/office/2007/relationships/media" Target="file:///C:\Documents%20and%20Settings\Administrator\&#26700;&#38754;\&#31532;&#22235;&#23626;&#25945;&#23398;&#22823;&#36187;&#21548;&#35828;&#35838;&#32452;\&#38472;&#23195;&#23195;\natural%20habitat%20to%20human%20development.wmv" TargetMode="External"/><Relationship Id="rId1" Type="http://schemas.openxmlformats.org/officeDocument/2006/relationships/video" Target="file:///C:\Documents%20and%20Settings\Administrator\&#26700;&#38754;\&#31532;&#22235;&#23626;&#25945;&#23398;&#22823;&#36187;&#21548;&#35828;&#35838;&#32452;\&#38472;&#23195;&#23195;\natural%20habitat%20to%20human%20development.wmv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slide" Target="slide17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png"/><Relationship Id="rId2" Type="http://schemas.microsoft.com/office/2007/relationships/media" Target="file:///C:\Documents%20and%20Settings\Administrator\&#26700;&#38754;\&#31532;&#22235;&#23626;&#25945;&#23398;&#22823;&#36187;&#21548;&#35828;&#35838;&#32452;\&#38472;&#23195;&#23195;\&#31532;&#20108;&#27573;.wmv" TargetMode="External"/><Relationship Id="rId1" Type="http://schemas.openxmlformats.org/officeDocument/2006/relationships/video" Target="file:///C:\Documents%20and%20Settings\Administrator\&#26700;&#38754;\&#31532;&#22235;&#23626;&#25945;&#23398;&#22823;&#36187;&#21548;&#35828;&#35838;&#32452;\&#38472;&#23195;&#23195;\&#31532;&#20108;&#27573;.wmv" TargetMode="Externa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3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4.png"/><Relationship Id="rId6" Type="http://schemas.microsoft.com/office/2007/relationships/media" Target="file:///C:\Documents%20and%20Settings\Administrator\&#26700;&#38754;\&#31532;&#22235;&#23626;&#25945;&#23398;&#22823;&#36187;&#21548;&#35828;&#35838;&#32452;\&#38472;&#23195;&#23195;\&#31532;&#22235;&#27573;mp3.mp3" TargetMode="External"/><Relationship Id="rId5" Type="http://schemas.openxmlformats.org/officeDocument/2006/relationships/audio" Target="file:///C:\Documents%20and%20Settings\Administrator\&#26700;&#38754;\&#31532;&#22235;&#23626;&#25945;&#23398;&#22823;&#36187;&#21548;&#35828;&#35838;&#32452;\&#38472;&#23195;&#23195;\&#31532;&#22235;&#27573;mp3.mp3" TargetMode="External"/><Relationship Id="rId4" Type="http://schemas.openxmlformats.org/officeDocument/2006/relationships/image" Target="../media/image13.png"/><Relationship Id="rId3" Type="http://schemas.microsoft.com/office/2007/relationships/media" Target="file:///C:\Documents%20and%20Settings\Administrator\&#26700;&#38754;\&#31532;&#22235;&#23626;&#25945;&#23398;&#22823;&#36187;&#21548;&#35828;&#35838;&#32452;\&#38472;&#23195;&#23195;\&#31532;&#19977;&#27573;.wmv" TargetMode="External"/><Relationship Id="rId2" Type="http://schemas.openxmlformats.org/officeDocument/2006/relationships/video" Target="file:///C:\Documents%20and%20Settings\Administrator\&#26700;&#38754;\&#31532;&#22235;&#23626;&#25945;&#23398;&#22823;&#36187;&#21548;&#35828;&#35838;&#32452;\&#38472;&#23195;&#23195;\&#31532;&#19977;&#27573;.wmv" TargetMode="External"/><Relationship Id="rId1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microsoft.com/office/2007/relationships/media" Target="file:///J:\20131106&#35270;&#39057;\&#26368;&#32456;&#20915;&#36187;&#35270;&#39057;\devastating.mpg" TargetMode="External"/><Relationship Id="rId3" Type="http://schemas.openxmlformats.org/officeDocument/2006/relationships/video" Target="file:///J:\20131106&#35270;&#39057;\&#26368;&#32456;&#20915;&#36187;&#35270;&#39057;\devastating.mpg" TargetMode="Externa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png"/><Relationship Id="rId2" Type="http://schemas.microsoft.com/office/2007/relationships/media" Target="file:///C:\Documents%20and%20Settings\Administrator\&#26700;&#38754;\&#31532;&#22235;&#23626;&#25945;&#23398;&#22823;&#36187;&#21548;&#35828;&#35838;&#32452;\&#38472;&#23195;&#23195;\&#31532;&#20116;&#27573;mp3.mp3" TargetMode="External"/><Relationship Id="rId1" Type="http://schemas.openxmlformats.org/officeDocument/2006/relationships/audio" Target="file:///C:\Documents%20and%20Settings\Administrator\&#26700;&#38754;\&#31532;&#22235;&#23626;&#25945;&#23398;&#22823;&#36187;&#21548;&#35828;&#35838;&#32452;\&#38472;&#23195;&#23195;\&#31532;&#20116;&#27573;mp3.mp3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microsoft.com/office/2007/relationships/media" Target="file:///C:\Documents%20and%20Settings\Administrator\&#26700;&#38754;\&#31532;&#22235;&#23626;&#25945;&#23398;&#22823;&#36187;&#21548;&#35828;&#35838;&#32452;\&#38472;&#23195;&#23195;\&#31532;&#19968;&#27573;.wmv" TargetMode="External"/><Relationship Id="rId1" Type="http://schemas.openxmlformats.org/officeDocument/2006/relationships/video" Target="file:///C:\Documents%20and%20Settings\Administrator\&#26700;&#38754;\&#31532;&#22235;&#23626;&#25945;&#23398;&#22823;&#36187;&#21548;&#35828;&#35838;&#32452;\&#38472;&#23195;&#23195;\&#31532;&#19968;&#27573;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矩形 13"/>
          <p:cNvSpPr>
            <a:spLocks noChangeArrowheads="1"/>
          </p:cNvSpPr>
          <p:nvPr/>
        </p:nvSpPr>
        <p:spPr bwMode="auto">
          <a:xfrm>
            <a:off x="3552183" y="2971800"/>
            <a:ext cx="2069797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Africa</a:t>
            </a:r>
            <a:endParaRPr lang="zh-CN" altLang="en-US" sz="5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5800" y="304800"/>
            <a:ext cx="7696200" cy="83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Natural Habitat</a:t>
            </a:r>
            <a:endParaRPr lang="zh-CN" altLang="en-US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85800" y="304800"/>
            <a:ext cx="7696200" cy="83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Development</a:t>
            </a:r>
            <a:endParaRPr lang="zh-CN" altLang="en-US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图片 20" descr="3337289_144320038054_2_副本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57200" y="1371600"/>
            <a:ext cx="8113571" cy="5030689"/>
          </a:xfrm>
          <a:prstGeom prst="rect">
            <a:avLst/>
          </a:prstGeom>
        </p:spPr>
      </p:pic>
      <p:pic>
        <p:nvPicPr>
          <p:cNvPr id="22" name="图片 21" descr="1664144_102158592313_2_副本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371600"/>
            <a:ext cx="8221936" cy="5075635"/>
          </a:xfrm>
          <a:prstGeom prst="rect">
            <a:avLst/>
          </a:prstGeom>
        </p:spPr>
      </p:pic>
      <p:pic>
        <p:nvPicPr>
          <p:cNvPr id="23" name="图片 22" descr="母子取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371600"/>
            <a:ext cx="8229672" cy="510540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7" grpId="0"/>
      <p:bldP spid="7" grpId="1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457200" y="1752600"/>
            <a:ext cx="8153400" cy="33528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0" hangingPunct="0">
              <a:defRPr/>
            </a:pPr>
            <a:endParaRPr lang="en-US" altLang="zh-CN" sz="2800" b="1" dirty="0">
              <a:solidFill>
                <a:schemeClr val="tx1"/>
              </a:solidFill>
            </a:endParaRPr>
          </a:p>
        </p:txBody>
      </p:sp>
      <p:sp>
        <p:nvSpPr>
          <p:cNvPr id="33" name="圆角矩形 4"/>
          <p:cNvSpPr/>
          <p:nvPr/>
        </p:nvSpPr>
        <p:spPr>
          <a:xfrm>
            <a:off x="533400" y="914400"/>
            <a:ext cx="9144000" cy="103028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9060" tIns="99060" rIns="99060" bIns="99060" anchor="ctr"/>
          <a:lstStyle/>
          <a:p>
            <a:pPr>
              <a:defRPr/>
            </a:pPr>
            <a:endParaRPr lang="zh-CN" altLang="en-US" sz="27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9227" name="Rectangle 33"/>
          <p:cNvSpPr>
            <a:spLocks noChangeArrowheads="1"/>
          </p:cNvSpPr>
          <p:nvPr/>
        </p:nvSpPr>
        <p:spPr bwMode="auto">
          <a:xfrm>
            <a:off x="533400" y="2093912"/>
            <a:ext cx="8305800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marL="514350" indent="-514350" eaLnBrk="0" hangingPunct="0"/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According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J. Michael Fay, how do Africa’s 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0" hangingPunct="0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wild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animals suffer from human development?</a:t>
            </a:r>
            <a:endParaRPr lang="en-US" altLang="zh-CN" sz="2800" b="1" dirty="0"/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609600" y="3397250"/>
            <a:ext cx="7888288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are in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danger, in part because their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natural habitats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______________ human development.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0" y="0"/>
            <a:ext cx="3048000" cy="533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Watch &amp; Listen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矩形 76"/>
          <p:cNvSpPr>
            <a:spLocks noChangeArrowheads="1"/>
          </p:cNvSpPr>
          <p:nvPr/>
        </p:nvSpPr>
        <p:spPr bwMode="auto">
          <a:xfrm>
            <a:off x="685800" y="609600"/>
            <a:ext cx="769620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Getting the </a:t>
            </a:r>
            <a:r>
              <a:rPr lang="en-US" altLang="zh-CN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ain Idea</a:t>
            </a:r>
            <a:endParaRPr lang="zh-CN" altLang="en-US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4600" y="3820180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losing ground to</a:t>
            </a:r>
            <a:endParaRPr lang="zh-CN" altLang="en-US" sz="2800" dirty="0"/>
          </a:p>
        </p:txBody>
      </p:sp>
      <p:pic>
        <p:nvPicPr>
          <p:cNvPr id="11" name="natural habitat to human development.wmv">
            <a:hlinkClick r:id="" action="ppaction://media"/>
          </p:cNvPr>
          <p:cNvPicPr>
            <a:picLocks noRot="1"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33400" y="5181600"/>
            <a:ext cx="2209800" cy="147320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  <p:bldLst>
      <p:bldP spid="53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5"/>
          <p:cNvSpPr/>
          <p:nvPr/>
        </p:nvSpPr>
        <p:spPr bwMode="auto">
          <a:xfrm>
            <a:off x="1447800" y="1066800"/>
            <a:ext cx="6572250" cy="1550988"/>
          </a:xfrm>
          <a:prstGeom prst="roundRect">
            <a:avLst>
              <a:gd name="adj" fmla="val 1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11" name="圆角矩形 10"/>
          <p:cNvSpPr/>
          <p:nvPr/>
        </p:nvSpPr>
        <p:spPr bwMode="auto">
          <a:xfrm>
            <a:off x="2057400" y="3657600"/>
            <a:ext cx="6572250" cy="1550988"/>
          </a:xfrm>
          <a:prstGeom prst="roundRect">
            <a:avLst>
              <a:gd name="adj" fmla="val 1000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23" name="圆角矩形 4"/>
          <p:cNvSpPr/>
          <p:nvPr/>
        </p:nvSpPr>
        <p:spPr>
          <a:xfrm>
            <a:off x="-228600" y="2133600"/>
            <a:ext cx="6172200" cy="103028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9060" tIns="99060" rIns="99060" bIns="99060" spcCol="1270" anchor="ctr"/>
          <a:lstStyle/>
          <a:p>
            <a:pPr>
              <a:defRPr/>
            </a:pPr>
            <a:endParaRPr lang="zh-CN" altLang="en-US" sz="2700" b="1" dirty="0">
              <a:solidFill>
                <a:schemeClr val="tx2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圆角矩形 4"/>
          <p:cNvSpPr/>
          <p:nvPr/>
        </p:nvSpPr>
        <p:spPr>
          <a:xfrm>
            <a:off x="1676400" y="1219200"/>
            <a:ext cx="6400799" cy="133508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9060" tIns="99060" rIns="99060" bIns="99060" anchor="ctr"/>
          <a:lstStyle/>
          <a:p>
            <a:pPr>
              <a:defRPr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I: How </a:t>
            </a:r>
            <a:r>
              <a:rPr lang="en-US" altLang="zh-CN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Africa’s 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animals suffer from human </a:t>
            </a:r>
            <a:r>
              <a:rPr lang="en-US" altLang="zh-CN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intrusion?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362200" y="3962400"/>
            <a:ext cx="6172200" cy="954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Section II: How </a:t>
            </a:r>
            <a:r>
              <a:rPr lang="en-US" altLang="zh-CN" sz="28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do humans </a:t>
            </a:r>
            <a:r>
              <a:rPr lang="en-US" altLang="zh-CN" sz="28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repair the mistakes </a:t>
            </a:r>
            <a:r>
              <a:rPr lang="en-US" altLang="zh-CN" sz="28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?</a:t>
            </a:r>
            <a:endParaRPr lang="zh-CN" altLang="en-US" sz="2800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右箭头 14"/>
          <p:cNvSpPr/>
          <p:nvPr/>
        </p:nvSpPr>
        <p:spPr>
          <a:xfrm>
            <a:off x="914400" y="4191000"/>
            <a:ext cx="990600" cy="6096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0" y="0"/>
            <a:ext cx="3048000" cy="533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Watch &amp; Listen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1" name="图片 24" descr="untitled.png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01052B"/>
              </a:clrFrom>
              <a:clrTo>
                <a:srgbClr val="01052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199" y="1143000"/>
            <a:ext cx="4495801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AutoShape 3"/>
          <p:cNvSpPr/>
          <p:nvPr/>
        </p:nvSpPr>
        <p:spPr bwMode="auto">
          <a:xfrm>
            <a:off x="76200" y="3810000"/>
            <a:ext cx="2209800" cy="1371600"/>
          </a:xfrm>
          <a:prstGeom prst="borderCallout1">
            <a:avLst>
              <a:gd name="adj1" fmla="val 50190"/>
              <a:gd name="adj2" fmla="val 102019"/>
              <a:gd name="adj3" fmla="val 99872"/>
              <a:gd name="adj4" fmla="val 224780"/>
            </a:avLst>
          </a:prstGeom>
          <a:ln w="317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defRPr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Mala 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Mala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Game Reserve, South  Africa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defRPr/>
            </a:pPr>
            <a:endParaRPr lang="zh-CN" altLang="en-US" sz="2400" b="1" dirty="0"/>
          </a:p>
        </p:txBody>
      </p:sp>
      <p:sp>
        <p:nvSpPr>
          <p:cNvPr id="27" name="AutoShape 4"/>
          <p:cNvSpPr/>
          <p:nvPr/>
        </p:nvSpPr>
        <p:spPr bwMode="auto">
          <a:xfrm>
            <a:off x="6934200" y="2895600"/>
            <a:ext cx="2133600" cy="1143000"/>
          </a:xfrm>
          <a:prstGeom prst="borderCallout1">
            <a:avLst>
              <a:gd name="adj1" fmla="val 59694"/>
              <a:gd name="adj2" fmla="val -1407"/>
              <a:gd name="adj3" fmla="val 117098"/>
              <a:gd name="adj4" fmla="val -63190"/>
            </a:avLst>
          </a:prstGeom>
          <a:ln w="317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Katavi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Park,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defRPr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Tanzania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0" y="0"/>
            <a:ext cx="3048000" cy="533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Watch &amp; Listen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048000" y="1844675"/>
            <a:ext cx="3124200" cy="898525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>
              <a:defRPr/>
            </a:pPr>
            <a:endParaRPr lang="zh-CN" altLang="en-US">
              <a:latin typeface="Verdana" panose="020B0604030504040204" pitchFamily="34" charset="0"/>
            </a:endParaRP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3048000" y="5486400"/>
            <a:ext cx="3200400" cy="91440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>
              <a:defRPr/>
            </a:pPr>
            <a:endParaRPr lang="zh-CN" altLang="en-US">
              <a:latin typeface="Verdana" panose="020B0604030504040204" pitchFamily="34" charset="0"/>
            </a:endParaRPr>
          </a:p>
        </p:txBody>
      </p:sp>
      <p:sp>
        <p:nvSpPr>
          <p:cNvPr id="12" name="内容占位符 7"/>
          <p:cNvSpPr txBox="1"/>
          <p:nvPr/>
        </p:nvSpPr>
        <p:spPr>
          <a:xfrm>
            <a:off x="-1143000" y="3260725"/>
            <a:ext cx="3929063" cy="3454400"/>
          </a:xfrm>
          <a:prstGeom prst="rect">
            <a:avLst/>
          </a:prstGeom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defRPr/>
            </a:pPr>
            <a:endParaRPr lang="zh-CN" altLang="en-US" sz="2800" dirty="0">
              <a:solidFill>
                <a:srgbClr val="FF0000"/>
              </a:solidFill>
              <a:ea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19400" y="1905000"/>
            <a:ext cx="3502025" cy="86177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en-US" altLang="zh-CN" sz="2800" spc="50" dirty="0">
                <a:ln w="11430"/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Mala </a:t>
            </a:r>
            <a:r>
              <a:rPr lang="en-US" altLang="zh-CN" sz="2800" spc="50" dirty="0" err="1">
                <a:ln w="11430"/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Mala</a:t>
            </a:r>
            <a:r>
              <a:rPr lang="en-US" altLang="zh-CN" sz="2800" spc="50" dirty="0">
                <a:ln w="11430"/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Game Reserve</a:t>
            </a:r>
            <a:endParaRPr lang="en-US" altLang="zh-CN" sz="2800" spc="50" dirty="0">
              <a:ln w="11430"/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95600" y="5715000"/>
            <a:ext cx="3429000" cy="519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800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Katavi</a:t>
            </a:r>
            <a:r>
              <a:rPr lang="en-US" altLang="zh-CN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National </a:t>
            </a:r>
            <a:r>
              <a:rPr lang="en-US" altLang="zh-CN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Park</a:t>
            </a:r>
            <a:r>
              <a:rPr lang="en-US" altLang="zh-CN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28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51" name="内容占位符 7"/>
          <p:cNvSpPr txBox="1"/>
          <p:nvPr/>
        </p:nvSpPr>
        <p:spPr bwMode="auto">
          <a:xfrm>
            <a:off x="4845050" y="2855913"/>
            <a:ext cx="4000500" cy="345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</a:pPr>
            <a:endParaRPr lang="zh-CN" altLang="en-US" sz="2800"/>
          </a:p>
        </p:txBody>
      </p:sp>
      <p:sp>
        <p:nvSpPr>
          <p:cNvPr id="38" name="TextBox 37"/>
          <p:cNvSpPr txBox="1"/>
          <p:nvPr/>
        </p:nvSpPr>
        <p:spPr>
          <a:xfrm>
            <a:off x="6781800" y="3505200"/>
            <a:ext cx="2133600" cy="73183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eaLnBrk="0" hangingPunct="0">
              <a:defRPr/>
            </a:pPr>
            <a:r>
              <a:rPr lang="en-US" altLang="zh-CN" sz="4800" b="1" spc="50" dirty="0">
                <a:ln w="11430"/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Human</a:t>
            </a:r>
            <a:r>
              <a:rPr lang="en-US" altLang="zh-CN" sz="4800" spc="50" dirty="0">
                <a:ln w="11430"/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lang="en-US" altLang="zh-CN" sz="4800" spc="50" dirty="0">
              <a:ln w="11430"/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0" y="3200400"/>
            <a:ext cx="25908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altLang="zh-CN" sz="4800" b="1" spc="50" dirty="0" smtClean="0">
                <a:ln w="11430"/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Wild</a:t>
            </a:r>
            <a:endParaRPr lang="en-US" altLang="zh-CN" sz="4800" b="1" spc="50" dirty="0" smtClean="0">
              <a:ln w="11430"/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 eaLnBrk="0" hangingPunct="0">
              <a:defRPr/>
            </a:pPr>
            <a:r>
              <a:rPr lang="en-US" altLang="zh-CN" sz="4800" b="1" spc="50" dirty="0" smtClean="0">
                <a:ln w="11430"/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animals</a:t>
            </a:r>
            <a:endParaRPr lang="en-US" altLang="zh-CN" sz="4800" b="1" spc="50" dirty="0">
              <a:ln w="11430"/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26" name="直接连接符 25"/>
          <p:cNvCxnSpPr>
            <a:stCxn id="13" idx="2"/>
          </p:cNvCxnSpPr>
          <p:nvPr/>
        </p:nvCxnSpPr>
        <p:spPr>
          <a:xfrm rot="16200000" flipH="1">
            <a:off x="4471074" y="2866112"/>
            <a:ext cx="200264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rot="5400000">
            <a:off x="4458493" y="5295107"/>
            <a:ext cx="22860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7363" name="矩形 80"/>
          <p:cNvSpPr>
            <a:spLocks noChangeArrowheads="1"/>
          </p:cNvSpPr>
          <p:nvPr/>
        </p:nvSpPr>
        <p:spPr bwMode="auto">
          <a:xfrm>
            <a:off x="685800" y="838200"/>
            <a:ext cx="769620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Getting the Main Idea</a:t>
            </a:r>
            <a:endParaRPr lang="zh-CN" altLang="en-US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AutoShape 5"/>
          <p:cNvSpPr>
            <a:spLocks noChangeArrowheads="1"/>
          </p:cNvSpPr>
          <p:nvPr/>
        </p:nvSpPr>
        <p:spPr bwMode="auto">
          <a:xfrm>
            <a:off x="3048000" y="2971800"/>
            <a:ext cx="3124200" cy="974725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>
              <a:defRPr/>
            </a:pPr>
            <a:endParaRPr lang="zh-CN" altLang="en-US">
              <a:latin typeface="Verdana" panose="020B0604030504040204" pitchFamily="34" charset="0"/>
            </a:endParaRPr>
          </a:p>
        </p:txBody>
      </p:sp>
      <p:sp>
        <p:nvSpPr>
          <p:cNvPr id="89" name="AutoShape 3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3048000" y="4246563"/>
            <a:ext cx="3200400" cy="93503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>
              <a:defRPr/>
            </a:pPr>
            <a:endParaRPr lang="zh-CN" altLang="en-US">
              <a:latin typeface="Verdana" panose="020B0604030504040204" pitchFamily="34" charset="0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4267200" y="3048000"/>
            <a:ext cx="61427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zh-CN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267200" y="4182070"/>
            <a:ext cx="61427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zh-CN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0" y="0"/>
            <a:ext cx="3048000" cy="533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Watch &amp; Listen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左大括号 24"/>
          <p:cNvSpPr/>
          <p:nvPr/>
        </p:nvSpPr>
        <p:spPr>
          <a:xfrm>
            <a:off x="2362200" y="3352800"/>
            <a:ext cx="533400" cy="1219200"/>
          </a:xfrm>
          <a:prstGeom prst="leftBrac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右大括号 26"/>
          <p:cNvSpPr/>
          <p:nvPr/>
        </p:nvSpPr>
        <p:spPr>
          <a:xfrm>
            <a:off x="6324600" y="3352800"/>
            <a:ext cx="457200" cy="1219200"/>
          </a:xfrm>
          <a:prstGeom prst="rightBrac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7"/>
          <p:cNvSpPr txBox="1"/>
          <p:nvPr/>
        </p:nvSpPr>
        <p:spPr bwMode="auto">
          <a:xfrm>
            <a:off x="4845050" y="3235325"/>
            <a:ext cx="4000500" cy="345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</a:pPr>
            <a:endParaRPr lang="zh-CN" altLang="en-US" sz="2800"/>
          </a:p>
        </p:txBody>
      </p:sp>
      <p:sp>
        <p:nvSpPr>
          <p:cNvPr id="4" name="圆角矩形 3"/>
          <p:cNvSpPr/>
          <p:nvPr/>
        </p:nvSpPr>
        <p:spPr>
          <a:xfrm>
            <a:off x="0" y="0"/>
            <a:ext cx="3048000" cy="533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Watch &amp; Listen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第二段.wmv">
            <a:hlinkClick r:id="" action="ppaction://media"/>
          </p:cNvPr>
          <p:cNvPicPr>
            <a:picLocks noRot="1"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 cstate="print"/>
          <a:stretch>
            <a:fillRect/>
          </a:stretch>
        </p:blipFill>
        <p:spPr>
          <a:xfrm>
            <a:off x="685800" y="990600"/>
            <a:ext cx="7696200" cy="518160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15" grpId="0"/>
      <p:bldP spid="1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048000" y="1844675"/>
            <a:ext cx="3124200" cy="898525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>
              <a:defRPr/>
            </a:pPr>
            <a:endParaRPr lang="zh-CN" altLang="en-US">
              <a:latin typeface="Verdana" panose="020B0604030504040204" pitchFamily="34" charset="0"/>
            </a:endParaRPr>
          </a:p>
        </p:txBody>
      </p:sp>
      <p:sp>
        <p:nvSpPr>
          <p:cNvPr id="7" name="AutoShape 3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3048000" y="5486400"/>
            <a:ext cx="3200400" cy="91440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>
              <a:defRPr/>
            </a:pPr>
            <a:endParaRPr lang="zh-CN" altLang="en-US">
              <a:latin typeface="Verdana" panose="020B0604030504040204" pitchFamily="34" charset="0"/>
            </a:endParaRPr>
          </a:p>
        </p:txBody>
      </p:sp>
      <p:sp>
        <p:nvSpPr>
          <p:cNvPr id="12" name="内容占位符 7"/>
          <p:cNvSpPr txBox="1"/>
          <p:nvPr/>
        </p:nvSpPr>
        <p:spPr>
          <a:xfrm>
            <a:off x="-1143000" y="3260725"/>
            <a:ext cx="3929063" cy="3454400"/>
          </a:xfrm>
          <a:prstGeom prst="rect">
            <a:avLst/>
          </a:prstGeom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defRPr/>
            </a:pPr>
            <a:endParaRPr lang="zh-CN" altLang="en-US" sz="2800" dirty="0">
              <a:solidFill>
                <a:srgbClr val="FF0000"/>
              </a:solidFill>
              <a:ea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19400" y="1905000"/>
            <a:ext cx="3502025" cy="86177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en-US" altLang="zh-CN" sz="2800" spc="50" dirty="0">
                <a:ln w="11430"/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Mala </a:t>
            </a:r>
            <a:r>
              <a:rPr lang="en-US" altLang="zh-CN" sz="2800" spc="50" dirty="0" err="1">
                <a:ln w="11430"/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Mala</a:t>
            </a:r>
            <a:r>
              <a:rPr lang="en-US" altLang="zh-CN" sz="2800" spc="50" dirty="0">
                <a:ln w="11430"/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Game Reserve</a:t>
            </a:r>
            <a:endParaRPr lang="en-US" altLang="zh-CN" sz="2800" spc="50" dirty="0">
              <a:ln w="11430"/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95600" y="5715000"/>
            <a:ext cx="3429000" cy="519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800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Katavi</a:t>
            </a:r>
            <a:r>
              <a:rPr lang="en-US" altLang="zh-CN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National </a:t>
            </a:r>
            <a:r>
              <a:rPr lang="en-US" altLang="zh-CN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Park</a:t>
            </a:r>
            <a:r>
              <a:rPr lang="en-US" altLang="zh-CN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28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51" name="内容占位符 7"/>
          <p:cNvSpPr txBox="1"/>
          <p:nvPr/>
        </p:nvSpPr>
        <p:spPr bwMode="auto">
          <a:xfrm>
            <a:off x="4845050" y="2855913"/>
            <a:ext cx="4000500" cy="345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</a:pPr>
            <a:endParaRPr lang="zh-CN" altLang="en-US" sz="2800"/>
          </a:p>
        </p:txBody>
      </p:sp>
      <p:sp>
        <p:nvSpPr>
          <p:cNvPr id="38" name="TextBox 37"/>
          <p:cNvSpPr txBox="1"/>
          <p:nvPr/>
        </p:nvSpPr>
        <p:spPr>
          <a:xfrm>
            <a:off x="6781800" y="3611562"/>
            <a:ext cx="2133600" cy="73183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eaLnBrk="0" hangingPunct="0">
              <a:defRPr/>
            </a:pPr>
            <a:r>
              <a:rPr lang="en-US" altLang="zh-CN" sz="4800" b="1" spc="50" dirty="0">
                <a:ln w="11430"/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Human</a:t>
            </a:r>
            <a:r>
              <a:rPr lang="en-US" altLang="zh-CN" sz="4800" spc="50" dirty="0">
                <a:ln w="11430"/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lang="en-US" altLang="zh-CN" sz="4800" spc="50" dirty="0">
              <a:ln w="11430"/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0" y="3200400"/>
            <a:ext cx="25908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altLang="zh-CN" sz="4800" b="1" spc="50" dirty="0" smtClean="0">
                <a:ln w="11430"/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Wild</a:t>
            </a:r>
            <a:endParaRPr lang="en-US" altLang="zh-CN" sz="4800" b="1" spc="50" dirty="0" smtClean="0">
              <a:ln w="11430"/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 eaLnBrk="0" hangingPunct="0">
              <a:defRPr/>
            </a:pPr>
            <a:r>
              <a:rPr lang="en-US" altLang="zh-CN" sz="4800" b="1" spc="50" dirty="0" smtClean="0">
                <a:ln w="11430"/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animals</a:t>
            </a:r>
            <a:endParaRPr lang="en-US" altLang="zh-CN" sz="4800" b="1" spc="50" dirty="0">
              <a:ln w="11430"/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26" name="直接连接符 25"/>
          <p:cNvCxnSpPr>
            <a:stCxn id="13" idx="2"/>
          </p:cNvCxnSpPr>
          <p:nvPr/>
        </p:nvCxnSpPr>
        <p:spPr>
          <a:xfrm rot="16200000" flipH="1">
            <a:off x="4471074" y="2866112"/>
            <a:ext cx="200264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rot="5400000">
            <a:off x="4458493" y="5295107"/>
            <a:ext cx="22860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7363" name="矩形 80"/>
          <p:cNvSpPr>
            <a:spLocks noChangeArrowheads="1"/>
          </p:cNvSpPr>
          <p:nvPr/>
        </p:nvSpPr>
        <p:spPr bwMode="auto">
          <a:xfrm>
            <a:off x="685800" y="838200"/>
            <a:ext cx="769620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Getting the Main </a:t>
            </a:r>
            <a:r>
              <a:rPr lang="en-US" altLang="zh-CN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</a:t>
            </a:r>
            <a:endParaRPr lang="zh-CN" altLang="en-US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AutoShape 5"/>
          <p:cNvSpPr>
            <a:spLocks noChangeArrowheads="1"/>
          </p:cNvSpPr>
          <p:nvPr/>
        </p:nvSpPr>
        <p:spPr bwMode="auto">
          <a:xfrm>
            <a:off x="3048000" y="2971800"/>
            <a:ext cx="3124200" cy="974725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>
              <a:defRPr/>
            </a:pP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AutoShape 3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3048000" y="4246563"/>
            <a:ext cx="3200400" cy="93503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>
              <a:defRPr/>
            </a:pP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0" y="0"/>
            <a:ext cx="3048000" cy="533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Watch &amp; Listen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左大括号 24"/>
          <p:cNvSpPr/>
          <p:nvPr/>
        </p:nvSpPr>
        <p:spPr>
          <a:xfrm>
            <a:off x="2362200" y="3352800"/>
            <a:ext cx="533400" cy="1219200"/>
          </a:xfrm>
          <a:prstGeom prst="leftBrac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右大括号 26"/>
          <p:cNvSpPr/>
          <p:nvPr/>
        </p:nvSpPr>
        <p:spPr>
          <a:xfrm>
            <a:off x="6324600" y="3352800"/>
            <a:ext cx="457200" cy="1219200"/>
          </a:xfrm>
          <a:prstGeom prst="rightBrac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3200400" y="4457581"/>
            <a:ext cx="2971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threatened by</a:t>
            </a:r>
            <a:endParaRPr lang="zh-CN" alt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048000" y="3162181"/>
            <a:ext cx="3276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in harmony with</a:t>
            </a:r>
            <a:endParaRPr lang="zh-CN" alt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20" name="AutoShape 3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6629400" y="5257800"/>
            <a:ext cx="2297723" cy="93503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>
              <a:defRPr/>
            </a:pP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70077" y="54203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devastating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直接连接符 28"/>
          <p:cNvCxnSpPr/>
          <p:nvPr/>
        </p:nvCxnSpPr>
        <p:spPr>
          <a:xfrm rot="10800000">
            <a:off x="6248400" y="5105400"/>
            <a:ext cx="381000" cy="228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AutoShape 5"/>
          <p:cNvSpPr>
            <a:spLocks noChangeArrowheads="1"/>
          </p:cNvSpPr>
          <p:nvPr/>
        </p:nvSpPr>
        <p:spPr bwMode="auto">
          <a:xfrm>
            <a:off x="6477000" y="2073275"/>
            <a:ext cx="2438400" cy="974725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>
              <a:defRPr/>
            </a:pP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34200" y="2209800"/>
            <a:ext cx="2200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hopeful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rot="10800000" flipV="1">
            <a:off x="6172200" y="2819400"/>
            <a:ext cx="304800" cy="2286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8" name="第三段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685800" y="5334000"/>
            <a:ext cx="1524000" cy="1016000"/>
          </a:xfrm>
          <a:prstGeom prst="rect">
            <a:avLst/>
          </a:prstGeom>
        </p:spPr>
      </p:pic>
      <p:pic>
        <p:nvPicPr>
          <p:cNvPr id="30" name="第四段mp3.mp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382000" y="4724400"/>
            <a:ext cx="533400" cy="53340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vide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vide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6120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  <p:bldLst>
      <p:bldP spid="21" grpId="0"/>
      <p:bldP spid="22" grpId="0"/>
      <p:bldP spid="20" grpId="1" animBg="1"/>
      <p:bldP spid="23" grpId="1"/>
      <p:bldP spid="31" grpId="0" animBg="1"/>
      <p:bldP spid="32" grpId="0"/>
      <p:bldP spid="3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内容占位符 7"/>
          <p:cNvSpPr txBox="1"/>
          <p:nvPr/>
        </p:nvSpPr>
        <p:spPr bwMode="auto">
          <a:xfrm>
            <a:off x="-1143000" y="3260725"/>
            <a:ext cx="3929063" cy="345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</a:pP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57" name="圆角矩形 12"/>
          <p:cNvSpPr>
            <a:spLocks noChangeArrowheads="1"/>
          </p:cNvSpPr>
          <p:nvPr/>
        </p:nvSpPr>
        <p:spPr bwMode="auto">
          <a:xfrm>
            <a:off x="1981200" y="1828800"/>
            <a:ext cx="6934200" cy="15240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noFill/>
            <a:rou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>
              <a:defRPr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compilation of images Fay captured during his journeys is both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hopeful. 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9" name="Picture 1" descr="C:\Users\Administrator.PELPYS4WATH5RPV\AppData\Roaming\Tencent\Users\31534504\QQ\WinTemp\RichOle\8J~6WL6%`V}UJ(JS~ZAMTDU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28600" y="3733800"/>
            <a:ext cx="1676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圆角矩形 12"/>
          <p:cNvSpPr>
            <a:spLocks noChangeArrowheads="1"/>
          </p:cNvSpPr>
          <p:nvPr/>
        </p:nvSpPr>
        <p:spPr bwMode="auto">
          <a:xfrm>
            <a:off x="1981200" y="4988065"/>
            <a:ext cx="6934200" cy="1107935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noFill/>
            <a:rou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>
              <a:defRPr/>
            </a:pP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typhoon caused __________ in East China this year.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" name="Picture 3" descr="http://img.zynews.com/attachement/jpg/site2/20110906/0021974c3d2b0fd01cf2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029200"/>
            <a:ext cx="16367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5181600" y="5029200"/>
            <a:ext cx="28194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devastation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圆角矩形 11"/>
          <p:cNvSpPr>
            <a:spLocks noChangeArrowheads="1"/>
          </p:cNvSpPr>
          <p:nvPr/>
        </p:nvSpPr>
        <p:spPr bwMode="auto">
          <a:xfrm>
            <a:off x="1981200" y="3733800"/>
            <a:ext cx="6934200" cy="1066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noFill/>
            <a:rou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>
              <a:defRPr/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charset="-128"/>
                <a:cs typeface="Times New Roman" panose="02020603050405020304" pitchFamily="18" charset="0"/>
              </a:rPr>
              <a:t>African elephant populations have </a:t>
            </a:r>
            <a:r>
              <a:rPr lang="en-US" altLang="zh-CN" sz="2800" b="1" dirty="0" smtClean="0">
                <a:latin typeface="Times New Roman" panose="02020603050405020304" pitchFamily="18" charset="0"/>
                <a:ea typeface="MS PGothic" panose="020B0600070205080204" charset="-128"/>
                <a:cs typeface="Times New Roman" panose="02020603050405020304" pitchFamily="18" charset="0"/>
              </a:rPr>
              <a:t>been __________</a:t>
            </a: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charset="-128"/>
                <a:cs typeface="Times New Roman" panose="02020603050405020304" pitchFamily="18" charset="0"/>
              </a:rPr>
              <a:t>.</a:t>
            </a:r>
            <a:endParaRPr lang="en-US" sz="2800" b="1" dirty="0">
              <a:solidFill>
                <a:srgbClr val="000000"/>
              </a:solidFill>
              <a:latin typeface="Times New Roman" panose="02020603050405020304" pitchFamily="18" charset="0"/>
              <a:ea typeface="MS PGothic" panose="020B0600070205080204" charset="-128"/>
              <a:cs typeface="Times New Roman" panose="02020603050405020304" pitchFamily="18" charset="0"/>
            </a:endParaRPr>
          </a:p>
        </p:txBody>
      </p:sp>
      <p:sp>
        <p:nvSpPr>
          <p:cNvPr id="66" name="TextBox 65"/>
          <p:cNvSpPr txBox="1">
            <a:spLocks noChangeArrowheads="1"/>
          </p:cNvSpPr>
          <p:nvPr/>
        </p:nvSpPr>
        <p:spPr bwMode="auto">
          <a:xfrm>
            <a:off x="2133600" y="4191000"/>
            <a:ext cx="42672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MS PGothic" panose="020B0600070205080204" charset="-128"/>
                <a:cs typeface="Times New Roman" panose="02020603050405020304" pitchFamily="18" charset="0"/>
              </a:rPr>
              <a:t>devastated</a:t>
            </a:r>
            <a:endParaRPr lang="zh-CN" altLang="en-US" sz="2800" dirty="0">
              <a:latin typeface="Times New Roman" panose="02020603050405020304" pitchFamily="18" charset="0"/>
              <a:ea typeface="MS PGothic" panose="020B0600070205080204" charset="-128"/>
              <a:cs typeface="Times New Roman" panose="02020603050405020304" pitchFamily="18" charset="0"/>
            </a:endParaRP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2362200" y="6096000"/>
            <a:ext cx="62484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2800" b="1"/>
          </a:p>
        </p:txBody>
      </p:sp>
      <p:pic>
        <p:nvPicPr>
          <p:cNvPr id="34" name="devastating.mpg">
            <a:hlinkClick r:id="" action="ppaction://media"/>
          </p:cNvPr>
          <p:cNvPicPr>
            <a:picLocks noRot="1"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057400"/>
            <a:ext cx="1676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6248400" y="2286000"/>
            <a:ext cx="23622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MS PGothic" panose="020B0600070205080204" charset="-128"/>
                <a:cs typeface="Times New Roman" panose="02020603050405020304" pitchFamily="18" charset="0"/>
              </a:rPr>
              <a:t>devastating</a:t>
            </a:r>
            <a:endParaRPr lang="zh-CN" altLang="en-US" sz="2800" dirty="0">
              <a:latin typeface="Times New Roman" panose="02020603050405020304" pitchFamily="18" charset="0"/>
              <a:ea typeface="MS PGothic" panose="020B0600070205080204" charset="-128"/>
              <a:cs typeface="Times New Roman" panose="02020603050405020304" pitchFamily="18" charset="0"/>
            </a:endParaRPr>
          </a:p>
        </p:txBody>
      </p:sp>
      <p:sp>
        <p:nvSpPr>
          <p:cNvPr id="21" name="矩形 80"/>
          <p:cNvSpPr>
            <a:spLocks noChangeArrowheads="1"/>
          </p:cNvSpPr>
          <p:nvPr/>
        </p:nvSpPr>
        <p:spPr bwMode="auto">
          <a:xfrm>
            <a:off x="3505200" y="0"/>
            <a:ext cx="472440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Getting the Details</a:t>
            </a:r>
            <a:endParaRPr lang="zh-CN" altLang="en-US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0" y="0"/>
            <a:ext cx="3048000" cy="533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Watch &amp; Listen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8600" y="914400"/>
            <a:ext cx="411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devastate v.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2971800" y="990600"/>
            <a:ext cx="6019800" cy="685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0" y="990600"/>
            <a:ext cx="609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destroy or badly damage something</a:t>
            </a:r>
            <a:endParaRPr lang="zh-CN" alt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7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vide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video>
          </p:childTnLst>
        </p:cTn>
      </p:par>
    </p:tnLst>
    <p:bldLst>
      <p:bldP spid="62" grpId="0"/>
      <p:bldP spid="66" grpId="0"/>
      <p:bldP spid="68" grpId="0"/>
      <p:bldP spid="16" grpId="0" animBg="1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609600" y="2667000"/>
            <a:ext cx="76962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n-US" altLang="zh-CN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has the power to destroy </a:t>
            </a:r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humans</a:t>
            </a:r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US" altLang="zh-CN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power to protect them. </a:t>
            </a:r>
            <a:endParaRPr lang="zh-CN" altLang="en-US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85800" y="1600200"/>
            <a:ext cx="748665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Humans </a:t>
            </a:r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the power to_______            ,    and the power to _______it. </a:t>
            </a:r>
            <a:endParaRPr lang="zh-CN" altLang="en-US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19800" y="1600200"/>
            <a:ext cx="1447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endParaRPr lang="zh-CN" alt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19800" y="1600200"/>
            <a:ext cx="1447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Africa</a:t>
            </a:r>
            <a:endParaRPr lang="zh-CN" alt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-304800" y="685800"/>
            <a:ext cx="883920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&amp; Nature </a:t>
            </a:r>
            <a:endParaRPr lang="zh-CN" altLang="en-US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AutoShape 3"/>
          <p:cNvSpPr>
            <a:spLocks noChangeArrowheads="1"/>
          </p:cNvSpPr>
          <p:nvPr/>
        </p:nvSpPr>
        <p:spPr bwMode="auto">
          <a:xfrm>
            <a:off x="533400" y="4648200"/>
            <a:ext cx="8229600" cy="160020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zh-CN" alt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5800" y="4737100"/>
            <a:ext cx="80010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natural habitat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human settlement,        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lose ground to, be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threatened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by, devastate, 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decline, be in harmony with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dirty="0"/>
          </a:p>
        </p:txBody>
      </p:sp>
      <p:sp>
        <p:nvSpPr>
          <p:cNvPr id="14" name="圆角矩形 13"/>
          <p:cNvSpPr/>
          <p:nvPr/>
        </p:nvSpPr>
        <p:spPr>
          <a:xfrm>
            <a:off x="0" y="0"/>
            <a:ext cx="2133600" cy="533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Discussion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404878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Useful expressions</a:t>
            </a:r>
            <a:endParaRPr lang="zh-CN" altLang="en-US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09600" y="2667000"/>
            <a:ext cx="7391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 A: How humans </a:t>
            </a:r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destroyed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endParaRPr lang="zh-CN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 B: How humans </a:t>
            </a:r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protect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endParaRPr lang="zh-CN" altLang="zh-C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>
            <a:off x="5651500" y="3432175"/>
            <a:ext cx="3492500" cy="1368425"/>
          </a:xfrm>
          <a:prstGeom prst="cloudCallout">
            <a:avLst>
              <a:gd name="adj1" fmla="val -58313"/>
              <a:gd name="adj2" fmla="val -74778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zh-CN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real-life example</a:t>
            </a:r>
            <a:endParaRPr lang="en-US" altLang="zh-CN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-304800" y="649069"/>
            <a:ext cx="883920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Africa to Nature</a:t>
            </a:r>
            <a:endParaRPr lang="zh-CN" altLang="en-US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第五段mp3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 cstate="print"/>
          <a:stretch>
            <a:fillRect/>
          </a:stretch>
        </p:blipFill>
        <p:spPr>
          <a:xfrm>
            <a:off x="152400" y="1752600"/>
            <a:ext cx="457200" cy="4572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800600" y="16002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destroy</a:t>
            </a:r>
            <a:endParaRPr lang="zh-CN" alt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52800" y="19812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</a:t>
            </a:r>
            <a:endParaRPr lang="zh-CN" altLang="en-US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609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46" grpId="0"/>
      <p:bldP spid="28" grpId="0"/>
      <p:bldP spid="21" grpId="0"/>
      <p:bldP spid="23" grpId="0"/>
      <p:bldP spid="37" grpId="0" animBg="1"/>
      <p:bldP spid="37" grpId="1" animBg="1"/>
      <p:bldP spid="38" grpId="0"/>
      <p:bldP spid="38" grpId="1"/>
      <p:bldP spid="10" grpId="0"/>
      <p:bldP spid="10" grpId="1"/>
      <p:bldP spid="16" grpId="0"/>
      <p:bldP spid="16" grpId="1"/>
      <p:bldP spid="17" grpId="0" animBg="1"/>
      <p:bldP spid="17" grpId="1" animBg="1"/>
      <p:bldP spid="18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5" name="Group 31"/>
          <p:cNvGrpSpPr/>
          <p:nvPr/>
        </p:nvGrpSpPr>
        <p:grpSpPr bwMode="auto">
          <a:xfrm>
            <a:off x="322263" y="3657600"/>
            <a:ext cx="9155112" cy="630238"/>
            <a:chOff x="-243902" y="0"/>
            <a:chExt cx="7570072" cy="629326"/>
          </a:xfrm>
        </p:grpSpPr>
        <p:sp>
          <p:nvSpPr>
            <p:cNvPr id="18451" name="圆角矩形 13"/>
            <p:cNvSpPr>
              <a:spLocks noChangeArrowheads="1"/>
            </p:cNvSpPr>
            <p:nvPr/>
          </p:nvSpPr>
          <p:spPr bwMode="auto">
            <a:xfrm>
              <a:off x="-243902" y="0"/>
              <a:ext cx="503237" cy="503237"/>
            </a:xfrm>
            <a:prstGeom prst="roundRect">
              <a:avLst>
                <a:gd name="adj" fmla="val 8241"/>
              </a:avLst>
            </a:prstGeom>
            <a:solidFill>
              <a:srgbClr val="0070C0"/>
            </a:solidFill>
            <a:ln w="25400">
              <a:noFill/>
              <a:round/>
            </a:ln>
          </p:spPr>
          <p:txBody>
            <a:bodyPr anchor="ctr"/>
            <a:lstStyle/>
            <a:p>
              <a:pPr eaLnBrk="0" hangingPunct="0"/>
              <a:r>
                <a:rPr lang="zh-CN" altLang="en-US" sz="2800">
                  <a:solidFill>
                    <a:schemeClr val="bg1"/>
                  </a:solidFill>
                  <a:latin typeface="Verdana" panose="020B0604030504040204" pitchFamily="34" charset="0"/>
                </a:rPr>
                <a:t>√</a:t>
              </a:r>
              <a:endParaRPr lang="zh-CN" altLang="en-US" sz="2800">
                <a:solidFill>
                  <a:schemeClr val="bg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8452" name="TextBox 14"/>
            <p:cNvSpPr>
              <a:spLocks noChangeArrowheads="1"/>
            </p:cNvSpPr>
            <p:nvPr/>
          </p:nvSpPr>
          <p:spPr bwMode="auto">
            <a:xfrm>
              <a:off x="594306" y="106319"/>
              <a:ext cx="6731864" cy="5230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endParaRPr lang="en-US" altLang="zh-CN" sz="2800" i="1">
                <a:latin typeface="Verdana" panose="020B0604030504040204" pitchFamily="34" charset="0"/>
              </a:endParaRPr>
            </a:p>
          </p:txBody>
        </p:sp>
      </p:grp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CN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endParaRPr lang="en-US" altLang="zh-CN" b="1" dirty="0" smtClean="0">
              <a:solidFill>
                <a:srgbClr val="C00000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8437" name="Group 31"/>
          <p:cNvGrpSpPr/>
          <p:nvPr/>
        </p:nvGrpSpPr>
        <p:grpSpPr bwMode="auto">
          <a:xfrm>
            <a:off x="304800" y="5257800"/>
            <a:ext cx="9155113" cy="685800"/>
            <a:chOff x="-243902" y="-55481"/>
            <a:chExt cx="7570072" cy="684807"/>
          </a:xfrm>
        </p:grpSpPr>
        <p:sp>
          <p:nvSpPr>
            <p:cNvPr id="18448" name="圆角矩形 13"/>
            <p:cNvSpPr>
              <a:spLocks noChangeArrowheads="1"/>
            </p:cNvSpPr>
            <p:nvPr/>
          </p:nvSpPr>
          <p:spPr bwMode="auto">
            <a:xfrm>
              <a:off x="-243902" y="-55481"/>
              <a:ext cx="503237" cy="558718"/>
            </a:xfrm>
            <a:prstGeom prst="roundRect">
              <a:avLst>
                <a:gd name="adj" fmla="val 8241"/>
              </a:avLst>
            </a:prstGeom>
            <a:solidFill>
              <a:srgbClr val="0070C0"/>
            </a:solidFill>
            <a:ln w="25400">
              <a:noFill/>
              <a:round/>
            </a:ln>
          </p:spPr>
          <p:txBody>
            <a:bodyPr anchor="ctr"/>
            <a:lstStyle/>
            <a:p>
              <a:pPr eaLnBrk="0" hangingPunct="0"/>
              <a:r>
                <a:rPr lang="zh-CN" altLang="en-US" sz="2800" dirty="0">
                  <a:solidFill>
                    <a:schemeClr val="bg1"/>
                  </a:solidFill>
                  <a:latin typeface="Verdana" panose="020B0604030504040204" pitchFamily="34" charset="0"/>
                </a:rPr>
                <a:t>√</a:t>
              </a:r>
              <a:endParaRPr lang="zh-CN" altLang="en-US" sz="2800" dirty="0">
                <a:solidFill>
                  <a:schemeClr val="bg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8449" name="TextBox 14"/>
            <p:cNvSpPr>
              <a:spLocks noChangeArrowheads="1"/>
            </p:cNvSpPr>
            <p:nvPr/>
          </p:nvSpPr>
          <p:spPr bwMode="auto">
            <a:xfrm>
              <a:off x="594306" y="106319"/>
              <a:ext cx="6731864" cy="5230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endParaRPr lang="en-US" altLang="zh-CN" sz="2800" i="1">
                <a:latin typeface="Verdana" panose="020B0604030504040204" pitchFamily="34" charset="0"/>
              </a:endParaRPr>
            </a:p>
          </p:txBody>
        </p:sp>
      </p:grpSp>
      <p:grpSp>
        <p:nvGrpSpPr>
          <p:cNvPr id="24" name="Group 31"/>
          <p:cNvGrpSpPr/>
          <p:nvPr/>
        </p:nvGrpSpPr>
        <p:grpSpPr bwMode="auto">
          <a:xfrm>
            <a:off x="304800" y="1859073"/>
            <a:ext cx="9155112" cy="655527"/>
            <a:chOff x="-243902" y="106319"/>
            <a:chExt cx="7570072" cy="654579"/>
          </a:xfrm>
        </p:grpSpPr>
        <p:sp>
          <p:nvSpPr>
            <p:cNvPr id="25" name="圆角矩形 13"/>
            <p:cNvSpPr>
              <a:spLocks noChangeArrowheads="1"/>
            </p:cNvSpPr>
            <p:nvPr/>
          </p:nvSpPr>
          <p:spPr bwMode="auto">
            <a:xfrm>
              <a:off x="-243902" y="257661"/>
              <a:ext cx="503237" cy="503237"/>
            </a:xfrm>
            <a:prstGeom prst="roundRect">
              <a:avLst>
                <a:gd name="adj" fmla="val 8241"/>
              </a:avLst>
            </a:prstGeom>
            <a:solidFill>
              <a:srgbClr val="0070C0"/>
            </a:solidFill>
            <a:ln w="25400">
              <a:noFill/>
              <a:round/>
            </a:ln>
          </p:spPr>
          <p:txBody>
            <a:bodyPr anchor="ctr"/>
            <a:lstStyle/>
            <a:p>
              <a:pPr eaLnBrk="0" hangingPunct="0"/>
              <a:r>
                <a:rPr lang="zh-CN" altLang="en-US" sz="2800" dirty="0">
                  <a:solidFill>
                    <a:schemeClr val="bg1"/>
                  </a:solidFill>
                  <a:latin typeface="Verdana" panose="020B0604030504040204" pitchFamily="34" charset="0"/>
                </a:rPr>
                <a:t>√</a:t>
              </a:r>
              <a:endParaRPr lang="zh-CN" altLang="en-US" sz="2800" dirty="0">
                <a:solidFill>
                  <a:schemeClr val="bg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6" name="TextBox 14"/>
            <p:cNvSpPr>
              <a:spLocks noChangeArrowheads="1"/>
            </p:cNvSpPr>
            <p:nvPr/>
          </p:nvSpPr>
          <p:spPr bwMode="auto">
            <a:xfrm>
              <a:off x="594306" y="106319"/>
              <a:ext cx="6731864" cy="5230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endParaRPr lang="en-US" altLang="zh-CN" sz="2800" i="1">
                <a:latin typeface="Verdana" panose="020B0604030504040204" pitchFamily="34" charset="0"/>
              </a:endParaRPr>
            </a:p>
          </p:txBody>
        </p:sp>
      </p:grpSp>
      <p:sp>
        <p:nvSpPr>
          <p:cNvPr id="32" name="矩形 12"/>
          <p:cNvSpPr>
            <a:spLocks noChangeArrowheads="1"/>
          </p:cNvSpPr>
          <p:nvPr/>
        </p:nvSpPr>
        <p:spPr bwMode="auto">
          <a:xfrm>
            <a:off x="4648200" y="533400"/>
            <a:ext cx="7772400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/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buFont typeface="Wingdings" panose="05000000000000000000" pitchFamily="2" charset="2"/>
              <a:buChar char="u"/>
            </a:pPr>
            <a:endParaRPr lang="en-US" altLang="zh-C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b="1" dirty="0" smtClean="0"/>
          </a:p>
          <a:p>
            <a:pPr eaLnBrk="0" hangingPunct="0"/>
            <a:endParaRPr lang="en-US" altLang="zh-CN" sz="2800" b="1" dirty="0" smtClean="0"/>
          </a:p>
          <a:p>
            <a:pPr eaLnBrk="0" hangingPunct="0"/>
            <a:endParaRPr lang="en-US" altLang="zh-CN" sz="2800" dirty="0"/>
          </a:p>
        </p:txBody>
      </p:sp>
      <p:sp>
        <p:nvSpPr>
          <p:cNvPr id="33" name="矩形 32"/>
          <p:cNvSpPr/>
          <p:nvPr/>
        </p:nvSpPr>
        <p:spPr>
          <a:xfrm>
            <a:off x="838200" y="1828800"/>
            <a:ext cx="75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2800" b="1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Discovered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humans intruded on animals’  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habitats and how they repaired the mistakes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14400" y="3505200"/>
            <a:ext cx="75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Practiced</a:t>
            </a:r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predicting </a:t>
            </a:r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(Listening)  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b="1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Presented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ideas with examples  </a:t>
            </a:r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(Speaking) 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14400" y="5191780"/>
            <a:ext cx="8534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2800" b="1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Evaluated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relationship between man and nature</a:t>
            </a:r>
            <a:endParaRPr lang="zh-CN" altLang="en-US" sz="28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8"/>
          <p:cNvSpPr txBox="1">
            <a:spLocks noChangeArrowheads="1"/>
          </p:cNvSpPr>
          <p:nvPr/>
        </p:nvSpPr>
        <p:spPr bwMode="auto">
          <a:xfrm>
            <a:off x="152400" y="1295400"/>
            <a:ext cx="883920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9459" name="矩形 29"/>
          <p:cNvSpPr>
            <a:spLocks noChangeArrowheads="1"/>
          </p:cNvSpPr>
          <p:nvPr/>
        </p:nvSpPr>
        <p:spPr bwMode="auto">
          <a:xfrm>
            <a:off x="138112" y="609600"/>
            <a:ext cx="9005888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Assignment: </a:t>
            </a:r>
            <a:r>
              <a:rPr lang="en-US" altLang="zh-CN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 &amp; Presentation</a:t>
            </a:r>
            <a:endParaRPr lang="en-US" altLang="zh-CN" sz="40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228600" y="1981200"/>
            <a:ext cx="8458200" cy="2514600"/>
          </a:xfrm>
          <a:custGeom>
            <a:avLst/>
            <a:gdLst>
              <a:gd name="connsiteX0" fmla="*/ 0 w 7152456"/>
              <a:gd name="connsiteY0" fmla="*/ 95942 h 575639"/>
              <a:gd name="connsiteX1" fmla="*/ 95942 w 7152456"/>
              <a:gd name="connsiteY1" fmla="*/ 0 h 575639"/>
              <a:gd name="connsiteX2" fmla="*/ 7056514 w 7152456"/>
              <a:gd name="connsiteY2" fmla="*/ 0 h 575639"/>
              <a:gd name="connsiteX3" fmla="*/ 7152456 w 7152456"/>
              <a:gd name="connsiteY3" fmla="*/ 95942 h 575639"/>
              <a:gd name="connsiteX4" fmla="*/ 7152456 w 7152456"/>
              <a:gd name="connsiteY4" fmla="*/ 479697 h 575639"/>
              <a:gd name="connsiteX5" fmla="*/ 7056514 w 7152456"/>
              <a:gd name="connsiteY5" fmla="*/ 575639 h 575639"/>
              <a:gd name="connsiteX6" fmla="*/ 95942 w 7152456"/>
              <a:gd name="connsiteY6" fmla="*/ 575639 h 575639"/>
              <a:gd name="connsiteX7" fmla="*/ 0 w 7152456"/>
              <a:gd name="connsiteY7" fmla="*/ 479697 h 575639"/>
              <a:gd name="connsiteX8" fmla="*/ 0 w 7152456"/>
              <a:gd name="connsiteY8" fmla="*/ 95942 h 575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2456" h="575639">
                <a:moveTo>
                  <a:pt x="0" y="95942"/>
                </a:moveTo>
                <a:cubicBezTo>
                  <a:pt x="0" y="42955"/>
                  <a:pt x="42955" y="0"/>
                  <a:pt x="95942" y="0"/>
                </a:cubicBezTo>
                <a:lnTo>
                  <a:pt x="7056514" y="0"/>
                </a:lnTo>
                <a:cubicBezTo>
                  <a:pt x="7109501" y="0"/>
                  <a:pt x="7152456" y="42955"/>
                  <a:pt x="7152456" y="95942"/>
                </a:cubicBezTo>
                <a:lnTo>
                  <a:pt x="7152456" y="479697"/>
                </a:lnTo>
                <a:cubicBezTo>
                  <a:pt x="7152456" y="532684"/>
                  <a:pt x="7109501" y="575639"/>
                  <a:pt x="7056514" y="575639"/>
                </a:cubicBezTo>
                <a:lnTo>
                  <a:pt x="95942" y="575639"/>
                </a:lnTo>
                <a:cubicBezTo>
                  <a:pt x="42955" y="575639"/>
                  <a:pt x="0" y="532684"/>
                  <a:pt x="0" y="479697"/>
                </a:cubicBezTo>
                <a:lnTo>
                  <a:pt x="0" y="95942"/>
                </a:lnTo>
                <a:close/>
              </a:path>
            </a:pathLst>
          </a:custGeom>
          <a:solidFill>
            <a:schemeClr val="bg1"/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19540" tIns="119540" rIns="119540" bIns="119540" anchor="ctr"/>
          <a:lstStyle/>
          <a:p>
            <a:pPr marL="514350" indent="-514350" defTabSz="1066800">
              <a:lnSpc>
                <a:spcPct val="90000"/>
              </a:lnSpc>
              <a:spcAft>
                <a:spcPct val="35000"/>
              </a:spcAft>
            </a:pPr>
            <a:r>
              <a:rPr lang="en-US" altLang="zh-CN" sz="2800" b="1" u="sng">
                <a:solidFill>
                  <a:schemeClr val="tx1"/>
                </a:solidFill>
              </a:rPr>
              <a:t> </a:t>
            </a:r>
            <a:endParaRPr lang="zh-CN" altLang="en-US" sz="2800" b="1" u="sng">
              <a:solidFill>
                <a:schemeClr val="tx1"/>
              </a:solidFill>
            </a:endParaRPr>
          </a:p>
        </p:txBody>
      </p:sp>
      <p:sp>
        <p:nvSpPr>
          <p:cNvPr id="19461" name="TextBox 32"/>
          <p:cNvSpPr txBox="1">
            <a:spLocks noChangeArrowheads="1"/>
          </p:cNvSpPr>
          <p:nvPr/>
        </p:nvSpPr>
        <p:spPr bwMode="auto">
          <a:xfrm>
            <a:off x="228600" y="2111375"/>
            <a:ext cx="8686800" cy="2460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514350" indent="-514350" defTabSz="1066800">
              <a:lnSpc>
                <a:spcPct val="90000"/>
              </a:lnSpc>
              <a:spcAft>
                <a:spcPct val="35000"/>
              </a:spcAft>
            </a:pPr>
            <a:r>
              <a:rPr lang="en-US" altLang="zh-CN" sz="2800" b="1" dirty="0"/>
              <a:t>1. 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Survey the destruction of wildlife habitats in your hometown &amp; propose YOUR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solutions.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defTabSz="1066800">
              <a:lnSpc>
                <a:spcPct val="90000"/>
              </a:lnSpc>
              <a:spcAft>
                <a:spcPct val="35000"/>
              </a:spcAft>
            </a:pP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defTabSz="1066800">
              <a:lnSpc>
                <a:spcPct val="90000"/>
              </a:lnSpc>
              <a:spcAft>
                <a:spcPct val="35000"/>
              </a:spcAft>
            </a:pP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 with </a:t>
            </a:r>
            <a:r>
              <a:rPr lang="en-US" altLang="zh-CN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photos, examples, statistics…</a:t>
            </a:r>
            <a:endParaRPr lang="en-US" altLang="zh-CN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defTabSz="1066800">
              <a:lnSpc>
                <a:spcPct val="90000"/>
              </a:lnSpc>
              <a:spcAft>
                <a:spcPct val="35000"/>
              </a:spcAft>
            </a:pPr>
            <a:r>
              <a:rPr lang="en-US" altLang="zh-CN" sz="2800" b="1" dirty="0">
                <a:solidFill>
                  <a:srgbClr val="0000FF"/>
                </a:solidFill>
              </a:rPr>
              <a:t>     </a:t>
            </a:r>
            <a:endParaRPr lang="zh-CN" altLang="en-US" sz="2800" b="1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16Africa from the air[2013102616632]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33400" y="1219200"/>
            <a:ext cx="80772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AutoShape 10" descr="C:\Users\Administrator.PELPYS4WATH5RPV\AppData\Roaming\Tencent\Users\31534504\QQ\WinTemp\RichOle\OWY}JWY``0_2]FD9C8sZG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1" name="AutoShape 11" descr="C:\Users\Administrator.PELPYS4WATH5RPV\AppData\Roaming\Tencent\Users\31534504\QQ\WinTemp\RichOle\OWY}JWY``0_2]FD9C8sZG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2" name="AutoShape 12" descr="C:\Users\Administrator.PELPYS4WATH5RPV\AppData\Roaming\Tencent\Users\31534504\QQ\WinTemp\RichOle\OWY}JWY``0_2]FD9C8sZG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9" name="图片 8" descr="SuperStock_4030-1450_副本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219200"/>
            <a:ext cx="8077200" cy="51054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20483" name="图片 7" descr="剪影_副本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4495800" y="838200"/>
            <a:ext cx="4267200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</a:rPr>
              <a:t>Thank you!</a:t>
            </a:r>
            <a:endParaRPr lang="zh-CN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9" descr="C:\Users\Administrator.PELPYS4WATH5RPV\AppData\Roaming\Tencent\Users\31534504\QQ\WinTemp\RichOle\)P_6]}KO{83XJH0[`S6H]UF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81000" y="1219200"/>
            <a:ext cx="8382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9Africa from the air[2013102616229]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382000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6" name="AutoShape 10" descr="C:\Users\Administrator.PELPYS4WATH5RPV\AppData\Roaming\Tencent\Users\31534504\QQ\WinTemp\RichOle\OWY}JWY``0_2]FD9C8sZG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257" name="AutoShape 11" descr="C:\Users\Administrator.PELPYS4WATH5RPV\AppData\Roaming\Tencent\Users\31534504\QQ\WinTemp\RichOle\OWY}JWY``0_2]FD9C8sZG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258" name="AutoShape 12" descr="C:\Users\Administrator.PELPYS4WATH5RPV\AppData\Roaming\Tencent\Users\31534504\QQ\WinTemp\RichOle\OWY}JWY``0_2]FD9C8sZG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85800" y="304800"/>
            <a:ext cx="7696200" cy="83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Africa </a:t>
            </a:r>
            <a:r>
              <a:rPr lang="en-US" altLang="zh-CN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the Air</a:t>
            </a:r>
            <a:endParaRPr lang="zh-CN" altLang="en-US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zh-CN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Teaching Objectives</a:t>
            </a:r>
            <a:endParaRPr lang="en-US" altLang="zh-CN" b="1" dirty="0" smtClean="0">
              <a:solidFill>
                <a:srgbClr val="C00000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5306" name="图片 4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781800" y="0"/>
            <a:ext cx="2125663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矩形 12"/>
          <p:cNvSpPr>
            <a:spLocks noChangeArrowheads="1"/>
          </p:cNvSpPr>
          <p:nvPr/>
        </p:nvSpPr>
        <p:spPr bwMode="auto">
          <a:xfrm>
            <a:off x="685800" y="2122488"/>
            <a:ext cx="7772400" cy="48320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buFont typeface="Wingdings" panose="05000000000000000000" pitchFamily="2" charset="2"/>
              <a:buChar char="u"/>
            </a:pPr>
            <a:r>
              <a:rPr lang="en-US" altLang="zh-CN" sz="2800" b="1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humans intrude on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animals’  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habitats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they repair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mistakes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lang="en-US" altLang="zh-CN" sz="2800" b="1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</a:t>
            </a:r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predicting </a:t>
            </a:r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(Listening)  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b="1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Present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ideas with examples  </a:t>
            </a:r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(Speaking) 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buFont typeface="Wingdings" panose="05000000000000000000" pitchFamily="2" charset="2"/>
              <a:buChar char="u"/>
            </a:pPr>
            <a:r>
              <a:rPr lang="en-US" altLang="zh-CN" sz="2800" b="1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Evaluate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relationship between human and  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nature</a:t>
            </a:r>
            <a:endParaRPr lang="en-US" altLang="zh-CN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b="1" dirty="0" smtClean="0"/>
          </a:p>
          <a:p>
            <a:pPr eaLnBrk="0" hangingPunct="0"/>
            <a:endParaRPr lang="en-US" altLang="zh-CN" sz="2800" b="1" dirty="0" smtClean="0"/>
          </a:p>
          <a:p>
            <a:pPr eaLnBrk="0" hangingPunct="0"/>
            <a:endParaRPr lang="en-US" altLang="zh-CN" sz="28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1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1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zh-CN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Teaching Procedure</a:t>
            </a:r>
            <a:endParaRPr lang="en-US" altLang="zh-CN" b="1" dirty="0" smtClean="0">
              <a:solidFill>
                <a:srgbClr val="C00000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02" name="矩形 12"/>
          <p:cNvSpPr>
            <a:spLocks noChangeArrowheads="1"/>
          </p:cNvSpPr>
          <p:nvPr/>
        </p:nvSpPr>
        <p:spPr bwMode="auto">
          <a:xfrm>
            <a:off x="685800" y="2122488"/>
            <a:ext cx="7772400" cy="569386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buFont typeface="Wingdings" panose="05000000000000000000" pitchFamily="2" charset="2"/>
              <a:buChar char="Ø"/>
            </a:pP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Watch &amp; listen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buFont typeface="Wingdings" panose="05000000000000000000" pitchFamily="2" charset="2"/>
              <a:buChar char="Ø"/>
            </a:pP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buFont typeface="Wingdings" panose="05000000000000000000" pitchFamily="2" charset="2"/>
              <a:buChar char="Ø"/>
            </a:pP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Active speaking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buFont typeface="Wingdings" panose="05000000000000000000" pitchFamily="2" charset="2"/>
              <a:buChar char="Ø"/>
            </a:pP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buFont typeface="Wingdings" panose="05000000000000000000" pitchFamily="2" charset="2"/>
              <a:buChar char="Ø"/>
            </a:pP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buFont typeface="Wingdings" panose="05000000000000000000" pitchFamily="2" charset="2"/>
              <a:buChar char="Ø"/>
            </a:pP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Assignment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buFont typeface="Wingdings" panose="05000000000000000000" pitchFamily="2" charset="2"/>
              <a:buChar char="Ø"/>
            </a:pP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buFont typeface="Wingdings" panose="05000000000000000000" pitchFamily="2" charset="2"/>
              <a:buChar char="Ø"/>
            </a:pP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b="1" dirty="0" smtClean="0"/>
          </a:p>
          <a:p>
            <a:pPr eaLnBrk="0" hangingPunct="0"/>
            <a:endParaRPr lang="en-US" altLang="zh-CN" sz="2800" b="1" dirty="0" smtClean="0"/>
          </a:p>
          <a:p>
            <a:pPr eaLnBrk="0" hangingPunct="0"/>
            <a:endParaRPr lang="en-US" altLang="zh-CN" sz="2800" dirty="0"/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5029200" y="2057400"/>
            <a:ext cx="3492500" cy="1828799"/>
          </a:xfrm>
          <a:prstGeom prst="cloudCallout">
            <a:avLst>
              <a:gd name="adj1" fmla="val -90815"/>
              <a:gd name="adj2" fmla="val 1665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zh-CN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focus &amp; difficulty</a:t>
            </a:r>
            <a:endParaRPr lang="en-US" altLang="zh-CN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圆角矩形 4"/>
          <p:cNvSpPr/>
          <p:nvPr/>
        </p:nvSpPr>
        <p:spPr>
          <a:xfrm>
            <a:off x="533400" y="914400"/>
            <a:ext cx="9144000" cy="103028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9060" tIns="99060" rIns="99060" bIns="99060" anchor="ctr"/>
          <a:lstStyle/>
          <a:p>
            <a:pPr>
              <a:defRPr/>
            </a:pPr>
            <a:endParaRPr lang="zh-CN" altLang="en-US" sz="27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76" name="圆角矩形 4"/>
          <p:cNvSpPr/>
          <p:nvPr/>
        </p:nvSpPr>
        <p:spPr bwMode="auto">
          <a:xfrm>
            <a:off x="695325" y="685800"/>
            <a:ext cx="6553200" cy="57467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9060" tIns="99060" rIns="99060" bIns="99060" anchor="ctr"/>
          <a:lstStyle/>
          <a:p>
            <a:pPr defTabSz="1155700">
              <a:lnSpc>
                <a:spcPct val="90000"/>
              </a:lnSpc>
              <a:spcAft>
                <a:spcPct val="35000"/>
              </a:spcAft>
              <a:defRPr/>
            </a:pPr>
            <a:endParaRPr lang="en-US" altLang="zh-CN" sz="260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7173" name="矩形 76"/>
          <p:cNvSpPr>
            <a:spLocks noChangeArrowheads="1"/>
          </p:cNvSpPr>
          <p:nvPr/>
        </p:nvSpPr>
        <p:spPr bwMode="auto">
          <a:xfrm>
            <a:off x="685800" y="685800"/>
            <a:ext cx="769620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Useful Expressions</a:t>
            </a:r>
            <a:endParaRPr lang="zh-CN" altLang="en-US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381000" y="1981200"/>
          <a:ext cx="8458200" cy="4439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971800"/>
                <a:gridCol w="3048000"/>
              </a:tblGrid>
              <a:tr h="1219200">
                <a:tc>
                  <a:txBody>
                    <a:bodyPr/>
                    <a:lstStyle/>
                    <a:p>
                      <a:pPr algn="ctr"/>
                      <a:endParaRPr lang="zh-CN" altLang="en-US" sz="36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6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Human Development</a:t>
                      </a:r>
                      <a:endParaRPr lang="zh-CN" altLang="en-US" sz="32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19844">
                <a:tc>
                  <a:txBody>
                    <a:bodyPr/>
                    <a:lstStyle/>
                    <a:p>
                      <a:r>
                        <a:rPr lang="en-US" altLang="zh-CN" sz="2800" dirty="0" smtClean="0">
                          <a:latin typeface="Times New Roman" panose="02020603050405020304" pitchFamily="18" charset="0"/>
                          <a:ea typeface="BatangChe" panose="02030609000101010101" pitchFamily="49" charset="-127"/>
                          <a:cs typeface="Times New Roman" panose="02020603050405020304" pitchFamily="18" charset="0"/>
                        </a:rPr>
                        <a:t>natural</a:t>
                      </a:r>
                      <a:r>
                        <a:rPr lang="en-US" altLang="zh-CN" sz="2800" baseline="0" dirty="0" smtClean="0">
                          <a:latin typeface="Times New Roman" panose="02020603050405020304" pitchFamily="18" charset="0"/>
                          <a:ea typeface="BatangChe" panose="02030609000101010101" pitchFamily="49" charset="-127"/>
                          <a:cs typeface="Times New Roman" panose="02020603050405020304" pitchFamily="18" charset="0"/>
                        </a:rPr>
                        <a:t> habitat</a:t>
                      </a:r>
                      <a:endParaRPr lang="en-US" altLang="zh-CN" sz="2800" baseline="0" dirty="0" smtClean="0">
                        <a:latin typeface="Times New Roman" panose="02020603050405020304" pitchFamily="18" charset="0"/>
                        <a:ea typeface="BatangChe" panose="02030609000101010101" pitchFamily="49" charset="-127"/>
                        <a:cs typeface="Times New Roman" panose="02020603050405020304" pitchFamily="18" charset="0"/>
                      </a:endParaRPr>
                    </a:p>
                    <a:p>
                      <a:endParaRPr lang="en-US" altLang="zh-CN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altLang="zh-CN" sz="2800" baseline="0" dirty="0" smtClean="0">
                          <a:solidFill>
                            <a:srgbClr val="3333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secluded region</a:t>
                      </a:r>
                      <a:endParaRPr lang="en-US" altLang="zh-CN" sz="2800" baseline="0" dirty="0" smtClean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altLang="zh-CN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altLang="zh-CN" sz="2800" baseline="0" dirty="0" smtClean="0">
                          <a:solidFill>
                            <a:srgbClr val="3333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game reserve</a:t>
                      </a:r>
                      <a:endParaRPr lang="en-US" altLang="zh-CN" sz="2800" baseline="0" dirty="0" smtClean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zh-CN" alt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lose ground to </a:t>
                      </a:r>
                      <a:endParaRPr lang="en-US" altLang="zh-CN" sz="2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altLang="zh-CN" sz="2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altLang="zh-CN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altLang="zh-CN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threatened by</a:t>
                      </a:r>
                      <a:endParaRPr lang="en-US" altLang="zh-CN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altLang="zh-CN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altLang="zh-CN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 harmony with</a:t>
                      </a:r>
                      <a:endParaRPr lang="zh-CN" alt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human settlement</a:t>
                      </a:r>
                      <a:endParaRPr lang="en-US" altLang="zh-CN" sz="2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altLang="zh-CN" sz="2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altLang="zh-CN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economic</a:t>
                      </a:r>
                      <a:r>
                        <a:rPr lang="en-US" altLang="zh-CN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baseline="0" dirty="0" smtClean="0">
                          <a:solidFill>
                            <a:srgbClr val="3333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incentive</a:t>
                      </a:r>
                      <a:endParaRPr lang="en-US" altLang="zh-CN" sz="2800" baseline="0" dirty="0" smtClean="0">
                        <a:solidFill>
                          <a:srgbClr val="3333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altLang="zh-CN" sz="2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altLang="zh-CN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hunting safari</a:t>
                      </a:r>
                      <a:endParaRPr lang="zh-CN" alt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圆角矩形 10"/>
          <p:cNvSpPr/>
          <p:nvPr/>
        </p:nvSpPr>
        <p:spPr>
          <a:xfrm>
            <a:off x="0" y="0"/>
            <a:ext cx="3048000" cy="533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Watch &amp; Listen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57333" y="2209800"/>
            <a:ext cx="23952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</a:t>
            </a:r>
            <a:endParaRPr lang="zh-CN" alt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3160" y="2173069"/>
            <a:ext cx="1527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Habitat</a:t>
            </a:r>
            <a:endParaRPr lang="zh-CN" alt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04800" y="3962400"/>
            <a:ext cx="2743200" cy="685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04800" y="4876800"/>
            <a:ext cx="2743200" cy="685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715000" y="3886200"/>
            <a:ext cx="3124200" cy="8382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5"/>
          <p:cNvSpPr/>
          <p:nvPr/>
        </p:nvSpPr>
        <p:spPr bwMode="auto">
          <a:xfrm>
            <a:off x="1447800" y="1344612"/>
            <a:ext cx="6572250" cy="1550988"/>
          </a:xfrm>
          <a:prstGeom prst="roundRect">
            <a:avLst>
              <a:gd name="adj" fmla="val 1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11" name="圆角矩形 10"/>
          <p:cNvSpPr/>
          <p:nvPr/>
        </p:nvSpPr>
        <p:spPr bwMode="auto">
          <a:xfrm>
            <a:off x="2057400" y="3935412"/>
            <a:ext cx="6572250" cy="1550988"/>
          </a:xfrm>
          <a:prstGeom prst="roundRect">
            <a:avLst>
              <a:gd name="adj" fmla="val 1000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23" name="圆角矩形 4"/>
          <p:cNvSpPr/>
          <p:nvPr/>
        </p:nvSpPr>
        <p:spPr>
          <a:xfrm>
            <a:off x="-228600" y="2133600"/>
            <a:ext cx="6172200" cy="103028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9060" tIns="99060" rIns="99060" bIns="99060" spcCol="1270" anchor="ctr"/>
          <a:lstStyle/>
          <a:p>
            <a:pPr>
              <a:defRPr/>
            </a:pPr>
            <a:endParaRPr lang="zh-CN" altLang="en-US" sz="2700" b="1" dirty="0">
              <a:solidFill>
                <a:schemeClr val="tx2"/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圆角矩形 4"/>
          <p:cNvSpPr/>
          <p:nvPr/>
        </p:nvSpPr>
        <p:spPr>
          <a:xfrm>
            <a:off x="1676400" y="1497012"/>
            <a:ext cx="6400799" cy="133508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9060" tIns="99060" rIns="99060" bIns="99060" anchor="ctr"/>
          <a:lstStyle/>
          <a:p>
            <a:pPr>
              <a:defRPr/>
            </a:pPr>
            <a:r>
              <a:rPr lang="en-US" altLang="zh-CN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I: How do Africa’s animals suffer from human intrusion?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362200" y="4227513"/>
            <a:ext cx="6400800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 II: How do humans repair the mistakes ?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右箭头 14"/>
          <p:cNvSpPr/>
          <p:nvPr/>
        </p:nvSpPr>
        <p:spPr>
          <a:xfrm>
            <a:off x="304800" y="1725612"/>
            <a:ext cx="990600" cy="6096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zh-CN" altLang="en-US" b="1" spc="50">
              <a:ln w="11430">
                <a:solidFill>
                  <a:schemeClr val="accent2">
                    <a:lumMod val="60000"/>
                    <a:lumOff val="4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0" y="0"/>
            <a:ext cx="3048000" cy="533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Watch &amp; Listen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圆角矩形 4"/>
          <p:cNvSpPr/>
          <p:nvPr/>
        </p:nvSpPr>
        <p:spPr>
          <a:xfrm>
            <a:off x="533400" y="914400"/>
            <a:ext cx="9144000" cy="103028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9060" tIns="99060" rIns="99060" bIns="99060" anchor="ctr"/>
          <a:lstStyle/>
          <a:p>
            <a:pPr>
              <a:defRPr/>
            </a:pPr>
            <a:endParaRPr lang="zh-CN" altLang="en-US" sz="2700" b="1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76" name="圆角矩形 4"/>
          <p:cNvSpPr/>
          <p:nvPr/>
        </p:nvSpPr>
        <p:spPr bwMode="auto">
          <a:xfrm>
            <a:off x="695325" y="685800"/>
            <a:ext cx="6553200" cy="57467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9060" tIns="99060" rIns="99060" bIns="99060" anchor="ctr"/>
          <a:lstStyle/>
          <a:p>
            <a:pPr defTabSz="1155700">
              <a:lnSpc>
                <a:spcPct val="90000"/>
              </a:lnSpc>
              <a:spcAft>
                <a:spcPct val="35000"/>
              </a:spcAft>
              <a:defRPr/>
            </a:pPr>
            <a:endParaRPr lang="en-US" altLang="zh-CN" sz="260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7173" name="矩形 76"/>
          <p:cNvSpPr>
            <a:spLocks noChangeArrowheads="1"/>
          </p:cNvSpPr>
          <p:nvPr/>
        </p:nvSpPr>
        <p:spPr bwMode="auto">
          <a:xfrm>
            <a:off x="685800" y="990600"/>
            <a:ext cx="769620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Getting the </a:t>
            </a:r>
            <a:r>
              <a:rPr lang="en-US" altLang="zh-CN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ain Idea</a:t>
            </a:r>
            <a:endParaRPr lang="zh-CN" altLang="en-US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0" y="0"/>
            <a:ext cx="3048000" cy="533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Watch &amp; Listen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8600" y="2133600"/>
            <a:ext cx="8686800" cy="25908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0" hangingPunct="0">
              <a:defRPr/>
            </a:pPr>
            <a:endParaRPr lang="en-US" altLang="zh-CN" sz="2800" b="1" dirty="0">
              <a:solidFill>
                <a:schemeClr val="tx1"/>
              </a:solidFill>
            </a:endParaRPr>
          </a:p>
        </p:txBody>
      </p:sp>
      <p:sp>
        <p:nvSpPr>
          <p:cNvPr id="11" name="Rectangle 33"/>
          <p:cNvSpPr>
            <a:spLocks noChangeArrowheads="1"/>
          </p:cNvSpPr>
          <p:nvPr/>
        </p:nvSpPr>
        <p:spPr bwMode="auto">
          <a:xfrm>
            <a:off x="381000" y="2584102"/>
            <a:ext cx="8534400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514350" indent="-514350" eaLnBrk="0" hangingPunct="0"/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Question: 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0" hangingPunct="0"/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According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J. Michael Fay, how do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Africa’s wild animals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suffer from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human development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zh-CN" sz="2800" b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0" y="0"/>
            <a:ext cx="3048000" cy="533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Watch &amp; Listen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第一段.wmv">
            <a:hlinkClick r:id="" action="ppaction://media"/>
          </p:cNvPr>
          <p:cNvPicPr>
            <a:picLocks noRot="1"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 cstate="print"/>
          <a:stretch>
            <a:fillRect/>
          </a:stretch>
        </p:blipFill>
        <p:spPr>
          <a:xfrm>
            <a:off x="762000" y="1219200"/>
            <a:ext cx="7543800" cy="502920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2741</Words>
  <Application>WPS 演示</Application>
  <PresentationFormat>全屏显示(4:3)</PresentationFormat>
  <Paragraphs>238</Paragraphs>
  <Slides>20</Slides>
  <Notes>16</Notes>
  <HiddenSlides>0</HiddenSlides>
  <MMClips>7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Arial</vt:lpstr>
      <vt:lpstr>宋体</vt:lpstr>
      <vt:lpstr>Wingdings</vt:lpstr>
      <vt:lpstr>Calibri</vt:lpstr>
      <vt:lpstr>Times New Roman</vt:lpstr>
      <vt:lpstr>隶书</vt:lpstr>
      <vt:lpstr>Verdana</vt:lpstr>
      <vt:lpstr>BatangChe</vt:lpstr>
      <vt:lpstr>微软雅黑</vt:lpstr>
      <vt:lpstr>Arial Unicode MS</vt:lpstr>
      <vt:lpstr>MS PGothic</vt:lpstr>
      <vt:lpstr>Comic Sans MS</vt:lpstr>
      <vt:lpstr>Office 主题</vt:lpstr>
      <vt:lpstr>PowerPoint 演示文稿</vt:lpstr>
      <vt:lpstr>PowerPoint 演示文稿</vt:lpstr>
      <vt:lpstr>PowerPoint 演示文稿</vt:lpstr>
      <vt:lpstr>Teaching Objectives</vt:lpstr>
      <vt:lpstr>Teaching Procedure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Review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970</cp:revision>
  <cp:lastPrinted>2113-01-01T00:00:00Z</cp:lastPrinted>
  <dcterms:created xsi:type="dcterms:W3CDTF">2113-01-01T00:00:00Z</dcterms:created>
  <dcterms:modified xsi:type="dcterms:W3CDTF">2019-04-03T03:07:07Z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2052-11.1.0.8214</vt:lpwstr>
  </property>
</Properties>
</file>