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3"/>
    <p:sldId id="257" r:id="rId4"/>
    <p:sldId id="311" r:id="rId5"/>
    <p:sldId id="258" r:id="rId6"/>
    <p:sldId id="291" r:id="rId7"/>
    <p:sldId id="285" r:id="rId8"/>
    <p:sldId id="321" r:id="rId9"/>
    <p:sldId id="262" r:id="rId10"/>
    <p:sldId id="322" r:id="rId11"/>
    <p:sldId id="314" r:id="rId12"/>
    <p:sldId id="323" r:id="rId13"/>
    <p:sldId id="303" r:id="rId14"/>
    <p:sldId id="306" r:id="rId15"/>
    <p:sldId id="286" r:id="rId16"/>
    <p:sldId id="307" r:id="rId17"/>
    <p:sldId id="309" r:id="rId18"/>
    <p:sldId id="319" r:id="rId19"/>
    <p:sldId id="283" r:id="rId20"/>
    <p:sldId id="272" r:id="rId21"/>
    <p:sldId id="316" r:id="rId22"/>
    <p:sldId id="318" r:id="rId23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Aharoni" panose="02010803020104030203" pitchFamily="2" charset="-79"/>
      <p:bold r:id="rId33"/>
    </p:embeddedFont>
    <p:embeddedFont>
      <p:font typeface="Arial Black" panose="020B0A04020102020204" pitchFamily="34" charset="0"/>
      <p:regular r:id="rId34"/>
    </p:embeddedFont>
  </p:embeddedFont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DE0D6"/>
    <a:srgbClr val="1733A9"/>
    <a:srgbClr val="0B58B5"/>
    <a:srgbClr val="E8E8E8"/>
    <a:srgbClr val="060606"/>
    <a:srgbClr val="131313"/>
    <a:srgbClr val="3E1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页眉占位符 3686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6867" name="日期占位符 36866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6868" name="页脚占位符 36867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36869" name="灯片编号占位符 36868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80" name="幻灯片图像占位符 3"/>
          <p:cNvSpPr>
            <a:spLocks noGrp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microsoft.com/office/2007/relationships/media" Target="file:///E:\201402&#31532;&#22235;&#23626;&#22806;&#25945;&#31038;&#26479;&#25945;&#23398;&#22823;&#36187;\04%20&#20108;&#31561;&#22870;%20&#26753;&#29113;\&#26753;&#29113;%20&#25480;&#35838;PPT\video%202.wmv" TargetMode="External"/><Relationship Id="rId3" Type="http://schemas.openxmlformats.org/officeDocument/2006/relationships/video" Target="file:///E:\201402&#31532;&#22235;&#23626;&#22806;&#25945;&#31038;&#26479;&#25945;&#23398;&#22823;&#36187;\04%20&#20108;&#31561;&#22870;%20&#26753;&#29113;\&#26753;&#29113;%20&#25480;&#35838;PPT\video%202.wmv" TargetMode="External"/><Relationship Id="rId2" Type="http://schemas.openxmlformats.org/officeDocument/2006/relationships/image" Target="../media/image26.jpeg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jpe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media" Target="file:///E:\201402&#31532;&#22235;&#23626;&#22806;&#25945;&#31038;&#26479;&#25945;&#23398;&#22823;&#36187;\04%20&#20108;&#31561;&#22870;%20&#26753;&#29113;\&#26753;&#29113;%20&#25480;&#35838;PPT\video%203.wmv" TargetMode="External"/><Relationship Id="rId4" Type="http://schemas.openxmlformats.org/officeDocument/2006/relationships/video" Target="file:///E:\201402&#31532;&#22235;&#23626;&#22806;&#25945;&#31038;&#26479;&#25945;&#23398;&#22823;&#36187;\04%20&#20108;&#31561;&#22870;%20&#26753;&#29113;\&#26753;&#29113;%20&#25480;&#35838;PPT\video%203.wmv" TargetMode="External"/><Relationship Id="rId3" Type="http://schemas.openxmlformats.org/officeDocument/2006/relationships/image" Target="../media/image23.jpeg"/><Relationship Id="rId2" Type="http://schemas.openxmlformats.org/officeDocument/2006/relationships/hyperlink" Target="http://www.google.com.hk/url?sa=i&amp;rct=j&amp;q=ear&amp;source=images&amp;cd=&amp;cad=rja&amp;docid=pYzI7pNi22kkaM&amp;tbnid=FT9TWUEF5hzgfM:&amp;ved=&amp;url=%68%74%74%70%3a%2f%2f%68%6f%67%68%75%67%73%2e%63%6f%6d%2f%32%30%31%32%2f%30%34%2f%32%31%2f%70%72%65%73%73%75%72%65%2d%73%74%75%66%66%69%6e%65%73%73%2d%61%6e%64%2d%63%6c%6f%67%2d%69%6e%2d%65%61%72%73%2d%64%75%72%69%6e%67%2d%70%72%65%67%6e%61%6e%63%79%2f&amp;ei=jvF4UoybGcSoiAe-t4DQBA&amp;psig=AFQjCNGBCNAKoikX72F8Bm9TWT3P7YXWZA&amp;ust=1383744270824233" TargetMode="Externa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5.jpeg"/><Relationship Id="rId2" Type="http://schemas.openxmlformats.org/officeDocument/2006/relationships/hyperlink" Target="http://www.google.com.hk/url?sa=i&amp;rct=j&amp;q=tropical%20zone&amp;source=images&amp;cd=&amp;docid=YwqSNkkrSxfyAM&amp;tbnid=lyBwrDakVGuEQM:&amp;ved=0CAUQjRw&amp;url=%68%74%74%70%3a%2f%2f%77%77%77%2e%77%65%62%71%75%65%73%74%2e%68%61%77%61%69%69%2e%65%64%75%2f%6b%61%68%69%68%69%2f%73%63%69%65%6e%63%65%64%69%63%74%69%6f%6e%61%72%79%2f%43%2f%63%6c%69%6d%61%74%65%7a%6f%6e%65%2e%70%68%70&amp;ei=Pcl7UouDE-TtiAfUi4H4Cw&amp;psig=AFQjCNF0mJlo5JeWU-P_F7xLGa5-yiuHhQ&amp;ust=1383930526692507" TargetMode="External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image" Target="../media/image43.jpeg"/><Relationship Id="rId7" Type="http://schemas.openxmlformats.org/officeDocument/2006/relationships/image" Target="../media/image42.jpeg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hyperlink" Target="http://www.google.com.hk/url?sa=i&amp;rct=j&amp;q=risk&amp;source=images&amp;cd=&amp;cad=rja&amp;docid=F1vO4edHX61gUM&amp;tbnid=2mmGP8s41vZAmM:&amp;ved=0CAUQjRw&amp;url=%68%74%74%70%3a%2f%2f%77%77%77%2e%34%6d%65%64%61%70%70%72%6f%76%65%64%2e%63%6f%6d%2f%68%69%74%73%65%63%75%72%69%74%79%2f%68%69%70%61%61%2d%72%69%73%6b%2d%61%6e%61%6c%79%73%69%73%2d%72%65%71%75%69%72%65%6d%65%6e%74%2f&amp;ei=t5Z0Uo24DYaTrge5koD4Cw&amp;psig=AFQjCNHRNfeaFUJxpdQIq5MteV51KoNOYg&amp;ust=1383458857427842" TargetMode="Externa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microsoft.com/office/2007/relationships/media" Target="file:///C:\Documents%20and%20Settings\Administrator\&#26700;&#38754;\&#31532;&#22235;&#23626;&#25945;&#23398;&#22823;&#36187;&#21548;&#35828;&#35838;&#32452;\18\iw%20ix-&#22825;&#31354;&#20043;&#22478;&#38050;&#29748;.mp3" TargetMode="External"/><Relationship Id="rId3" Type="http://schemas.openxmlformats.org/officeDocument/2006/relationships/audio" Target="file:///C:\Documents%20and%20Settings\Administrator\&#26700;&#38754;\&#31532;&#22235;&#23626;&#25945;&#23398;&#22823;&#36187;&#21548;&#35828;&#35838;&#32452;\18\iw%20ix-&#22825;&#31354;&#20043;&#22478;&#38050;&#29748;.mp3" TargetMode="External"/><Relationship Id="rId2" Type="http://schemas.openxmlformats.org/officeDocument/2006/relationships/image" Target="../media/image53.jpeg"/><Relationship Id="rId1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5.jpeg"/><Relationship Id="rId7" Type="http://schemas.openxmlformats.org/officeDocument/2006/relationships/image" Target="../media/image14.jpeg"/><Relationship Id="rId6" Type="http://schemas.openxmlformats.org/officeDocument/2006/relationships/hyperlink" Target="//upload.wikimedia.org/wikipedia/commons/b/b8/Milton_paradise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google.com.hk/url?sa=i&amp;rct=j&amp;q=eden&amp;source=images&amp;cd=&amp;cad=rja&amp;docid=Pri82RqXsXwoiM&amp;tbnid=d4xeF68F55BgDM:&amp;ved=0CAUQjRw&amp;url=%68%74%74%70%3a%2f%2f%77%77%77%2e%73%74%72%61%6e%67%65%68%69%73%74%6f%72%79%2e%6e%65%74%2f%32%30%31%31%2f%30%33%2f%33%30%2f%65%64%65%6e%2d%69%6e%2d%74%68%65%2d%70%65%72%73%69%61%6e%2d%67%75%6c%66%2f&amp;ei=h4BzUvu7KMiNkAWi74HgDg&amp;psig=AFQjCNFGwiBC-DuvgElRQtjJ9__LV-p7vA&amp;ust=1383387653101324" TargetMode="External"/><Relationship Id="rId3" Type="http://schemas.openxmlformats.org/officeDocument/2006/relationships/image" Target="../media/image12.jpeg"/><Relationship Id="rId2" Type="http://schemas.openxmlformats.org/officeDocument/2006/relationships/hyperlink" Target="http://www.google.com.hk/url?sa=i&amp;rct=j&amp;q=question&amp;source=images&amp;cd=&amp;cad=rja&amp;docid=nQaTapJZVBbJIM&amp;tbnid=kqWShYp3qCsjfM:&amp;ved=0CAUQjRw&amp;url=%68%74%74%70%3a%2f%2f%65%6e%2e%68%64%79%6f%2e%6f%72%67%2f%79%6f%75%2f%71%75%65%73%74%69%6f%6e%73&amp;ei=sZxzUrHENojvlAXZ5IAI&amp;psig=AFQjCNHtTUzP8JOSY0vGdkGK3Hec9_tj9w&amp;ust=1383394862086639" TargetMode="Externa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1.png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1.png"/><Relationship Id="rId2" Type="http://schemas.openxmlformats.org/officeDocument/2006/relationships/image" Target="../media/image16.jpeg"/><Relationship Id="rId1" Type="http://schemas.openxmlformats.org/officeDocument/2006/relationships/hyperlink" Target="http://www.google.com.hk/url?sa=i&amp;rct=j&amp;q=beach&amp;source=images&amp;cd=&amp;cad=rja&amp;docid=37p4INa4TKE8gM&amp;tbnid=R09gtRLL8m_GXM:&amp;ved=0CAUQjRw&amp;url=%68%74%74%70%3a%2f%2f%77%77%77%2e%66%69%72%73%74%68%64%77%61%6c%6c%70%61%70%65%72%73%2e%63%6f%6d%2f%62%65%61%63%68%2d%68%64%2d%77%61%6c%6c%70%61%70%65%72%73%2e%68%74%6d%6c&amp;ei=TLBrUsWmK4ufiAeNlYHIAw&amp;psig=AFQjCNGqdxEqIfUr6UY_Dbh57Pvx1ZzQEg&amp;ust=1382875509981617" TargetMode="Externa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hyperlink" Target="http://www.google.com.hk/url?sa=i&amp;rct=j&amp;q=ear&amp;source=images&amp;cd=&amp;cad=rja&amp;docid=pYzI7pNi22kkaM&amp;tbnid=FT9TWUEF5hzgfM:&amp;ved=&amp;url=%68%74%74%70%3a%2f%2f%68%6f%67%68%75%67%73%2e%63%6f%6d%2f%32%30%31%32%2f%30%34%2f%32%31%2f%70%72%65%73%73%75%72%65%2d%73%74%75%66%66%69%6e%65%73%73%2d%61%6e%64%2d%63%6c%6f%67%2d%69%6e%2d%65%61%72%73%2d%64%75%72%69%6e%67%2d%70%72%65%67%6e%61%6e%63%79%2f&amp;ei=jvF4UoybGcSoiAe-t4DQBA&amp;psig=AFQjCNGBCNAKoikX72F8Bm9TWT3P7YXWZA&amp;ust=1383744270824233" TargetMode="External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hyperlink" Target="http://www.google.com.hk/url?sa=i&amp;rct=j&amp;q=ear&amp;source=images&amp;cd=&amp;cad=rja&amp;docid=pYzI7pNi22kkaM&amp;tbnid=FT9TWUEF5hzgfM:&amp;ved=&amp;url=%68%74%74%70%3a%2f%2f%68%6f%67%68%75%67%73%2e%63%6f%6d%2f%32%30%31%32%2f%30%34%2f%32%31%2f%70%72%65%73%73%75%72%65%2d%73%74%75%66%66%69%6e%65%73%73%2d%61%6e%64%2d%63%6c%6f%67%2d%69%6e%2d%65%61%72%73%2d%64%75%72%69%6e%67%2d%70%72%65%67%6e%61%6e%63%79%2f&amp;ei=jvF4UoybGcSoiAe-t4DQBA&amp;psig=AFQjCNGBCNAKoikX72F8Bm9TWT3P7YXWZA&amp;ust=1383744270824233" TargetMode="External"/><Relationship Id="rId4" Type="http://schemas.openxmlformats.org/officeDocument/2006/relationships/image" Target="../media/image24.png"/><Relationship Id="rId3" Type="http://schemas.microsoft.com/office/2007/relationships/media" Target="video1.wmv" TargetMode="External"/><Relationship Id="rId2" Type="http://schemas.openxmlformats.org/officeDocument/2006/relationships/video" Target="video1.wmv" TargetMode="Externa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www.google.com.hk/url?sa=i&amp;rct=j&amp;q=%E5%AF%B9%E5%8F%B7&amp;source=images&amp;cd=&amp;cad=rja&amp;docid=ezPFMsY1gMr5_M&amp;tbnid=d6P7TO1AvAzcoM:&amp;ved=&amp;url=%68%74%74%70%3a%2f%2f%63%6e%2e%66%72%65%65%70%69%6b%2e%63%6f%6d%2f%66%72%65%65%2d%76%65%63%74%6f%72%2f%73%69%6d%70%6c%65%2d%72%65%64%2d%63%68%65%63%6b%6d%61%72%6b%2d%63%6c%69%70%2d%61%72%74%5f%33%38%32%37%39%38%2e%68%74%6d&amp;ei=Jp13UqLMIsG1iQe3_oGgCw&amp;psig=AFQjCNGxSg3AbPYDGNzg6OtiWFPRAnlQ2g&amp;ust=1383657127135747" TargetMode="External"/><Relationship Id="rId3" Type="http://schemas.openxmlformats.org/officeDocument/2006/relationships/image" Target="../media/image23.jpeg"/><Relationship Id="rId2" Type="http://schemas.openxmlformats.org/officeDocument/2006/relationships/hyperlink" Target="http://www.google.com.hk/url?sa=i&amp;rct=j&amp;q=ear&amp;source=images&amp;cd=&amp;cad=rja&amp;docid=pYzI7pNi22kkaM&amp;tbnid=FT9TWUEF5hzgfM:&amp;ved=&amp;url=%68%74%74%70%3a%2f%2f%68%6f%67%68%75%67%73%2e%63%6f%6d%2f%32%30%31%32%2f%30%34%2f%32%31%2f%70%72%65%73%73%75%72%65%2d%73%74%75%66%66%69%6e%65%73%73%2d%61%6e%64%2d%63%6c%6f%67%2d%69%6e%2d%65%61%72%73%2d%64%75%72%69%6e%67%2d%70%72%65%67%6e%61%6e%63%79%2f&amp;ei=jvF4UoybGcSoiAe-t4DQBA&amp;psig=AFQjCNGBCNAKoikX72F8Bm9TWT3P7YXWZA&amp;ust=1383744270824233" TargetMode="Externa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extBox 5"/>
          <p:cNvSpPr txBox="1"/>
          <p:nvPr/>
        </p:nvSpPr>
        <p:spPr>
          <a:xfrm>
            <a:off x="1219200" y="2209800"/>
            <a:ext cx="6629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5400" b="1">
                <a:latin typeface="Aharoni" panose="02010803020104030203" pitchFamily="2" charset="-79"/>
                <a:ea typeface="Aharoni" panose="02010803020104030203" pitchFamily="2" charset="-79"/>
              </a:rPr>
              <a:t>ISLAND PARADISE</a:t>
            </a:r>
            <a:endParaRPr lang="zh-CN" altLang="en-US" sz="54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68" name="TextBox 5"/>
          <p:cNvSpPr txBox="1"/>
          <p:nvPr/>
        </p:nvSpPr>
        <p:spPr>
          <a:xfrm>
            <a:off x="685800" y="2133600"/>
            <a:ext cx="72390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1. Fishing is a _______ source of both ______ and _______ in the </a:t>
            </a:r>
            <a:r>
              <a:rPr lang="en-US" altLang="zh-CN" sz="2800" b="1" err="1">
                <a:latin typeface="Aharoni" panose="02010803020104030203" pitchFamily="2" charset="-79"/>
                <a:ea typeface="Aharoni" panose="02010803020104030203" pitchFamily="2" charset="-79"/>
              </a:rPr>
              <a:t>Tuamotus</a:t>
            </a:r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.</a:t>
            </a:r>
            <a:endParaRPr lang="en-US" altLang="zh-CN" sz="36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11269" name="Picture 12" descr="C:\Users\Administrator\AppData\Roaming\Tencent\Users\280588434\QQ\WinTemp\RichOle\IL{}_P0T7Z@LOK_%(2SYAK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1400" y="1066800"/>
            <a:ext cx="781050" cy="81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TextBox 5"/>
          <p:cNvSpPr txBox="1"/>
          <p:nvPr/>
        </p:nvSpPr>
        <p:spPr>
          <a:xfrm>
            <a:off x="2971800" y="2133600"/>
            <a:ext cx="1447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primary</a:t>
            </a:r>
            <a:endParaRPr lang="en-US" altLang="zh-CN" sz="2400" b="1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2296" name="TextBox 5"/>
          <p:cNvSpPr txBox="1"/>
          <p:nvPr/>
        </p:nvSpPr>
        <p:spPr>
          <a:xfrm>
            <a:off x="838200" y="2590800"/>
            <a:ext cx="990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food</a:t>
            </a:r>
            <a:endParaRPr lang="en-US" altLang="zh-CN" sz="2400" b="1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2297" name="TextBox 5"/>
          <p:cNvSpPr txBox="1"/>
          <p:nvPr/>
        </p:nvSpPr>
        <p:spPr>
          <a:xfrm>
            <a:off x="2667000" y="2590800"/>
            <a:ext cx="14478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income</a:t>
            </a:r>
            <a:endParaRPr lang="en-US" altLang="zh-CN" sz="2400" b="1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1273" name="TextBox 5"/>
          <p:cNvSpPr txBox="1"/>
          <p:nvPr/>
        </p:nvSpPr>
        <p:spPr>
          <a:xfrm>
            <a:off x="685800" y="3200400"/>
            <a:ext cx="8001000" cy="2246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2. Gathering and ______ the white meat of coconut, known as ______, is the region's biggest business.</a:t>
            </a:r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3581400" y="3200400"/>
            <a:ext cx="12192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drying </a:t>
            </a:r>
            <a:endParaRPr lang="en-US" altLang="zh-CN" sz="2400" b="1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3962400" y="3657600"/>
            <a:ext cx="11430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copra </a:t>
            </a:r>
            <a:endParaRPr lang="en-US" altLang="zh-CN" sz="2400" b="1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1276" name="TextBox 5"/>
          <p:cNvSpPr txBox="1"/>
          <p:nvPr/>
        </p:nvSpPr>
        <p:spPr>
          <a:xfrm>
            <a:off x="762000" y="4611688"/>
            <a:ext cx="7543800" cy="2246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3. In the past 20 years, a ____________ has grown quickly in the </a:t>
            </a:r>
            <a:r>
              <a:rPr lang="en-US" altLang="zh-CN" sz="2800" b="1" err="1">
                <a:latin typeface="Aharoni" panose="02010803020104030203" pitchFamily="2" charset="-79"/>
                <a:ea typeface="Aharoni" panose="02010803020104030203" pitchFamily="2" charset="-79"/>
              </a:rPr>
              <a:t>Tuamotus</a:t>
            </a:r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 --- ___________.</a:t>
            </a:r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876800" y="464820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new economy</a:t>
            </a:r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838200" y="5486400"/>
            <a:ext cx="1981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black pearls</a:t>
            </a:r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18" name="video 2.wmv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8200" y="762000"/>
            <a:ext cx="2057400" cy="1219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</p:childTnLst>
        </p:cTn>
      </p:par>
    </p:tnLst>
    <p:bldLst>
      <p:bldP spid="12295" grpId="0"/>
      <p:bldP spid="12296" grpId="0"/>
      <p:bldP spid="12297" grpId="0"/>
      <p:bldP spid="12" grpId="0"/>
      <p:bldP spid="13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2291" name="矩形 24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26" descr="http://fc02.deviantart.net/fs71/i/2011/043/2/1/coral_reef_ii_by_kodakboy-d39dk2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76400"/>
            <a:ext cx="33528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TextBox 21"/>
          <p:cNvSpPr txBox="1"/>
          <p:nvPr/>
        </p:nvSpPr>
        <p:spPr>
          <a:xfrm>
            <a:off x="4419600" y="2133600"/>
            <a:ext cx="4495800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>
                <a:latin typeface="Aharoni" panose="02010803020104030203" pitchFamily="2" charset="-79"/>
                <a:ea typeface="Aharoni" panose="02010803020104030203" pitchFamily="2" charset="-79"/>
              </a:rPr>
              <a:t>coral </a:t>
            </a:r>
            <a:endParaRPr lang="en-US" altLang="zh-CN" sz="36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hard substance formed in the sea bed from tiny animals 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400" b="1" dirty="0">
              <a:latin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矩形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6389" name="Picture 20" descr="图片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09600"/>
            <a:ext cx="7772400" cy="548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4" descr="C:\Users\Administrator\AppData\Roaming\Tencent\Users\280588434\QQ\WinTemp\RichOle\9KH]]MYIJ5K76@9L6{$({DG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219200"/>
            <a:ext cx="3048000" cy="3581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矩形 4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30" descr="http://t3.gstatic.com/images?q=tbn:ANd9GcRlXPyTtMyh3CGLyY_I1g5Ss6Tkg9ATAEHWM_6VOOmdbB8Pvgzi2A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tretch>
            <a:fillRect/>
          </a:stretch>
        </p:blipFill>
        <p:spPr>
          <a:xfrm rot="-371986">
            <a:off x="76200" y="685800"/>
            <a:ext cx="768350" cy="103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5" name="Text Box 6"/>
          <p:cNvSpPr txBox="1"/>
          <p:nvPr/>
        </p:nvSpPr>
        <p:spPr>
          <a:xfrm>
            <a:off x="914400" y="838200"/>
            <a:ext cx="81534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Aharoni" panose="02010803020104030203" pitchFamily="2" charset="-79"/>
              </a:rPr>
              <a:t>What is t</a:t>
            </a:r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he biggest worry </a:t>
            </a:r>
            <a:r>
              <a:rPr lang="zh-CN" altLang="en-US" sz="2800" b="1" dirty="0">
                <a:latin typeface="Aharoni" panose="02010803020104030203" pitchFamily="2" charset="-79"/>
              </a:rPr>
              <a:t>in</a:t>
            </a:r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 the </a:t>
            </a:r>
            <a:r>
              <a:rPr lang="en-US" altLang="zh-CN" sz="2800" b="1" err="1">
                <a:latin typeface="Aharoni" panose="02010803020104030203" pitchFamily="2" charset="-79"/>
                <a:ea typeface="Aharoni" panose="02010803020104030203" pitchFamily="2" charset="-79"/>
              </a:rPr>
              <a:t>Tuamotus</a:t>
            </a:r>
            <a:r>
              <a:rPr lang="zh-CN" altLang="en-US" sz="2800" b="1" dirty="0">
                <a:latin typeface="Aharoni" panose="02010803020104030203" pitchFamily="2" charset="-79"/>
              </a:rPr>
              <a:t> and how does it threaten the island?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pic>
        <p:nvPicPr>
          <p:cNvPr id="7" name="video 3.wmv">
            <a:hlinkClick r:id="" action="ppaction://media"/>
          </p:cNvPr>
          <p:cNvPicPr>
            <a:picLocks noRot="1"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14400" y="1828800"/>
            <a:ext cx="6934200" cy="426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6387" name="矩形 14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10" descr="C:\Users\Administrator\AppData\Roaming\Tencent\Users\280588434\QQ\WinTemp\RichOle\9FNWS(M$0UXKW05S@G~27W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371600"/>
            <a:ext cx="7162800" cy="396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24" descr="C:\Users\Administrator\AppData\Roaming\Tencent\Users\280588434\QQ\WinTemp\RichOle\RJFDLV77X8~VE_5%(LF4ZXI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1371600"/>
            <a:ext cx="4800600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2" name="TextBox 10"/>
          <p:cNvSpPr txBox="1"/>
          <p:nvPr/>
        </p:nvSpPr>
        <p:spPr>
          <a:xfrm rot="-311459">
            <a:off x="4724400" y="2286000"/>
            <a:ext cx="4722813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00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IT’S HOTTER!!!</a:t>
            </a:r>
            <a:endParaRPr lang="zh-CN" altLang="en-US" sz="4800" b="1" dirty="0">
              <a:solidFill>
                <a:srgbClr val="FF0000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16392" name="文本框 16391"/>
          <p:cNvSpPr txBox="1"/>
          <p:nvPr/>
        </p:nvSpPr>
        <p:spPr>
          <a:xfrm>
            <a:off x="838200" y="5334000"/>
            <a:ext cx="7543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18" charset="0"/>
              </a:rPr>
              <a:t>average temperature on earth (1860-2000)</a:t>
            </a:r>
            <a:endParaRPr lang="en-US" altLang="zh-CN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7411" name="矩形 15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Box 10"/>
          <p:cNvSpPr txBox="1"/>
          <p:nvPr/>
        </p:nvSpPr>
        <p:spPr>
          <a:xfrm>
            <a:off x="685800" y="838200"/>
            <a:ext cx="84597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What's your view on global warming</a:t>
            </a:r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489" name="Picture 9" descr="http://www.webquest.hawaii.edu/kahihi/sciencedictionary/images/degreemap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47800"/>
            <a:ext cx="7391400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8434" name="表格 18433"/>
          <p:cNvGraphicFramePr/>
          <p:nvPr/>
        </p:nvGraphicFramePr>
        <p:xfrm>
          <a:off x="838200" y="1371600"/>
          <a:ext cx="7772400" cy="47244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23622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less energy  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consumed for heating</a:t>
                      </a:r>
                      <a:endParaRPr lang="zh-CN" altLang="en-US" sz="20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loss of animal habitats</a:t>
                      </a:r>
                      <a:endParaRPr lang="zh-CN" altLang="en-US" sz="20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more energy 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needed for cooling</a:t>
                      </a:r>
                      <a:endParaRPr lang="zh-CN" altLang="en-US" sz="20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food 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shortage</a:t>
                      </a:r>
                      <a:endParaRPr lang="zh-CN" altLang="en-US" sz="2000" b="1" dirty="0">
                        <a:solidFill>
                          <a:srgbClr val="FFFFFF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3622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180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solidFill>
                            <a:srgbClr val="000000"/>
                          </a:solidFill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desertification</a:t>
                      </a:r>
                      <a:endParaRPr lang="zh-CN" altLang="en-US" sz="2000" b="1" dirty="0">
                        <a:solidFill>
                          <a:srgbClr val="000000"/>
                        </a:solidFill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  </a:t>
                      </a: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extreme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  weather</a:t>
                      </a:r>
                      <a:endParaRPr lang="zh-CN" altLang="en-US" sz="2000" b="1" dirty="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>
                          <a:solidFill>
                            <a:srgbClr val="000000"/>
                          </a:solidFill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 </a:t>
                      </a:r>
                      <a:endParaRPr lang="en-US" altLang="zh-CN">
                        <a:solidFill>
                          <a:srgbClr val="000000"/>
                        </a:solidFill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solidFill>
                            <a:srgbClr val="000000"/>
                          </a:solidFill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flooding</a:t>
                      </a:r>
                      <a:endParaRPr lang="en-US" altLang="zh-CN" sz="2000" b="1">
                        <a:solidFill>
                          <a:srgbClr val="000000"/>
                        </a:solidFill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 more plant   </a:t>
                      </a:r>
                      <a:endParaRPr lang="en-US" altLang="zh-CN" sz="2000" b="1">
                        <a:latin typeface="Aharoni" panose="02010803020104030203" pitchFamily="2" charset="-79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haroni" panose="02010803020104030203" pitchFamily="2" charset="-79"/>
                          <a:ea typeface="宋体" panose="02010600030101010101" pitchFamily="2" charset="-122"/>
                        </a:rPr>
                        <a:t>  growth</a:t>
                      </a:r>
                      <a:endParaRPr lang="zh-CN" altLang="en-US" sz="2000" b="1" dirty="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1800" dirty="0">
                        <a:solidFill>
                          <a:srgbClr val="000000"/>
                        </a:solidFill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</a:tbl>
          </a:graphicData>
        </a:graphic>
      </p:graphicFrame>
      <p:pic>
        <p:nvPicPr>
          <p:cNvPr id="18451" name="Picture 1" descr="C:\Users\Administrator\AppData\Roaming\Tencent\Users\280588434\QQ\WinTemp\RichOle\HA{~0E2M2[O`SVF$ALM{KT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9400" y="2438400"/>
            <a:ext cx="1828800" cy="1228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2" name="Picture 2" descr="C:\Users\Administrator\AppData\Roaming\Tencent\Users\280588434\QQ\WinTemp\RichOle\B[_H](RCW]EY35%OWF9SKZ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438400"/>
            <a:ext cx="1828800" cy="1228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3" name="Picture 3" descr="C:\Users\Administrator\AppData\Roaming\Tencent\Users\280588434\QQ\WinTemp\RichOle\7F87YZU8@Y}Y)AZ({0RDW(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438400"/>
            <a:ext cx="18288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4" name="Picture 4" descr="C:\Users\Administrator\AppData\Roaming\Tencent\Users\280588434\QQ\WinTemp\RichOle\G{9]AEOQ@1%Z%}K0I~1{%$U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4800600"/>
            <a:ext cx="18288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5" name="Picture 5" descr="C:\Users\Administrator\AppData\Roaming\Tencent\Users\280588434\QQ\WinTemp\RichOle\AXS9JD%5`QZJ2CJ@2KD](6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800600"/>
            <a:ext cx="18288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6" name="Picture 8" descr="C:\Users\Administrator\AppData\Roaming\Tencent\Users\280588434\QQ\WinTemp\RichOle\JDCKWIYAFP}CDEA)VF2K]EY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3200" y="4800600"/>
            <a:ext cx="1841500" cy="1227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7" name="Picture 9" descr="C:\Users\Administrator\AppData\Roaming\Tencent\Users\280588434\QQ\WinTemp\RichOle\`LNWG5OUU9SEV%[4%B9CJ{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600" y="4800600"/>
            <a:ext cx="18288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8" name="Picture 10" descr="C:\Users\Administrator\AppData\Roaming\Tencent\Users\280588434\QQ\WinTemp\RichOle\XQZVO39UGPXY]D_$Y)0IODW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5600" y="2438400"/>
            <a:ext cx="18288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9" name="TextBox 10"/>
          <p:cNvSpPr txBox="1"/>
          <p:nvPr/>
        </p:nvSpPr>
        <p:spPr>
          <a:xfrm>
            <a:off x="762000" y="685800"/>
            <a:ext cx="8153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haroni" panose="02010803020104030203" pitchFamily="2" charset="-79"/>
              </a:rPr>
              <a:t>Effect</a:t>
            </a:r>
            <a:r>
              <a:rPr lang="en-US" altLang="zh-CN" b="1">
                <a:latin typeface="Aharoni" panose="02010803020104030203" pitchFamily="2" charset="-79"/>
                <a:ea typeface="Aharoni" panose="02010803020104030203" pitchFamily="2" charset="-79"/>
              </a:rPr>
              <a:t>s caused by global warming</a:t>
            </a:r>
            <a:r>
              <a:rPr lang="zh-CN" altLang="en-US" sz="4000" b="1" dirty="0"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endParaRPr lang="zh-CN" altLang="en-US" sz="40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18460" name="矩形 24"/>
          <p:cNvPicPr/>
          <p:nvPr/>
        </p:nvPicPr>
        <p:blipFill>
          <a:blip r:embed="rId9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61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33" name="椭圆 7"/>
          <p:cNvSpPr/>
          <p:nvPr/>
        </p:nvSpPr>
        <p:spPr>
          <a:xfrm>
            <a:off x="1600200" y="2286000"/>
            <a:ext cx="2819400" cy="205740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0" hangingPunct="0"/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22534" name="椭圆 8"/>
          <p:cNvSpPr/>
          <p:nvPr/>
        </p:nvSpPr>
        <p:spPr>
          <a:xfrm>
            <a:off x="5181600" y="2286000"/>
            <a:ext cx="2743200" cy="198120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eaLnBrk="0" hangingPunct="0"/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19463" name="矩形 9"/>
          <p:cNvSpPr/>
          <p:nvPr/>
        </p:nvSpPr>
        <p:spPr>
          <a:xfrm>
            <a:off x="762000" y="914400"/>
            <a:ext cx="27432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r>
              <a:rPr lang="en-US" altLang="zh-CN" sz="3600">
                <a:latin typeface="Aharoni" panose="02010803020104030203" pitchFamily="2" charset="-79"/>
                <a:ea typeface="Aharoni" panose="02010803020104030203" pitchFamily="2" charset="-79"/>
              </a:rPr>
              <a:t>REVIEW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0483" name="矩形 1"/>
          <p:cNvPicPr/>
          <p:nvPr/>
        </p:nvPicPr>
        <p:blipFill>
          <a:blip r:embed="rId1"/>
          <a:stretch>
            <a:fillRect/>
          </a:stretch>
        </p:blipFill>
        <p:spPr>
          <a:xfrm>
            <a:off x="506413" y="6350"/>
            <a:ext cx="8637587" cy="779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Picture 12" descr="C:\Users\Administrator\AppData\Roaming\Tencent\Users\280588434\QQ\WinTemp\RichOle\}%5_G0L7[OLM~AJ11~ZYC$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209800"/>
            <a:ext cx="2667000" cy="2057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矩形 8"/>
          <p:cNvSpPr/>
          <p:nvPr/>
        </p:nvSpPr>
        <p:spPr>
          <a:xfrm>
            <a:off x="3429000" y="4495800"/>
            <a:ext cx="4495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    black pearls growing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pic>
        <p:nvPicPr>
          <p:cNvPr id="23558" name="Picture 8" descr="http://www.4medapproved.com/hitsecurity/wp-content/uploads/2013/04/Risk.jpg">
            <a:hlinkClick r:id="rId3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04800"/>
            <a:ext cx="3505200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Picture 11" descr="C:\Users\Administrator\AppData\Roaming\Tencent\Users\280588434\QQ\WinTemp\RichOle\AU)XTOPB)LN]0S~SNTBX47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2209800"/>
            <a:ext cx="2667000" cy="2057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10" name="TextBox 10"/>
          <p:cNvSpPr txBox="1"/>
          <p:nvPr/>
        </p:nvSpPr>
        <p:spPr>
          <a:xfrm>
            <a:off x="609600" y="1066800"/>
            <a:ext cx="7924800" cy="441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ea typeface="Aharoni" panose="02010803020104030203" pitchFamily="2" charset="-79"/>
              </a:rPr>
              <a:t>Is black pearl growing a risk to the island?</a:t>
            </a:r>
            <a:endParaRPr lang="en-US" altLang="zh-CN" sz="2800" b="1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zh-CN" sz="2800" b="1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800" b="1" i="1">
                <a:latin typeface="Times New Roman" panose="02020603050405020304" pitchFamily="18" charset="0"/>
                <a:ea typeface="Aharoni" panose="02010803020104030203" pitchFamily="2" charset="-79"/>
              </a:rPr>
              <a:t>Send your ideas in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Aharoni" panose="02010803020104030203" pitchFamily="2" charset="-79"/>
              </a:rPr>
              <a:t>voice</a:t>
            </a:r>
            <a:r>
              <a:rPr lang="en-US" altLang="zh-CN" sz="2800" b="1" i="1">
                <a:latin typeface="Times New Roman" panose="02020603050405020304" pitchFamily="18" charset="0"/>
                <a:ea typeface="Aharoni" panose="02010803020104030203" pitchFamily="2" charset="-79"/>
              </a:rPr>
              <a:t> </a:t>
            </a:r>
            <a:r>
              <a:rPr lang="en-US" altLang="zh-CN" sz="2800" b="1" i="1">
                <a:solidFill>
                  <a:srgbClr val="FF3300"/>
                </a:solidFill>
                <a:latin typeface="Times New Roman" panose="02020603050405020304" pitchFamily="18" charset="0"/>
                <a:ea typeface="Aharoni" panose="02010803020104030203" pitchFamily="2" charset="-79"/>
              </a:rPr>
              <a:t>recording</a:t>
            </a:r>
            <a:r>
              <a:rPr lang="en-US" altLang="zh-CN" sz="2800" b="1" i="1">
                <a:latin typeface="Times New Roman" panose="02020603050405020304" pitchFamily="18" charset="0"/>
                <a:ea typeface="Aharoni" panose="02010803020104030203" pitchFamily="2" charset="-79"/>
              </a:rPr>
              <a:t> via WECHAT, and it should last about one minute.</a:t>
            </a:r>
            <a:endParaRPr lang="en-US" altLang="zh-CN" b="1">
              <a:latin typeface="Times New Roman" panose="02020603050405020304" pitchFamily="18" charset="0"/>
            </a:endParaRPr>
          </a:p>
          <a:p>
            <a:endParaRPr lang="en-US" altLang="zh-CN" sz="2800" b="1" i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r>
              <a:rPr lang="en-US" altLang="zh-CN" sz="2400">
                <a:latin typeface="Times New Roman" panose="02020603050405020304" pitchFamily="18" charset="0"/>
                <a:ea typeface="Aharoni" panose="02010803020104030203" pitchFamily="2" charset="-79"/>
              </a:rPr>
              <a:t>My WECHAT account: 1135207358</a:t>
            </a:r>
            <a:endParaRPr lang="en-US" altLang="zh-CN" sz="2400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endParaRPr lang="en-US" altLang="zh-CN" sz="2400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r>
              <a:rPr lang="en-US" altLang="zh-CN" sz="2400">
                <a:latin typeface="Times New Roman" panose="02020603050405020304" pitchFamily="18" charset="0"/>
                <a:ea typeface="Aharoni" panose="02010803020104030203" pitchFamily="2" charset="-79"/>
              </a:rPr>
              <a:t>Fluency 40% Pronunciation 30% Accuracy 30%</a:t>
            </a:r>
            <a:endParaRPr lang="en-US" altLang="zh-CN" sz="2400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endParaRPr lang="en-US" altLang="zh-CN" sz="2400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r>
              <a:rPr lang="en-US" altLang="zh-CN" sz="2000" err="1">
                <a:latin typeface="Times New Roman" panose="02020603050405020304" pitchFamily="18" charset="0"/>
              </a:rPr>
              <a:t>http://www.sustainablepearls.org/pearl-farming/ecology/coral-reefs/</a:t>
            </a:r>
            <a:endParaRPr lang="en-US" altLang="zh-CN" sz="2000">
              <a:latin typeface="Times New Roman" panose="02020603050405020304" pitchFamily="18" charset="0"/>
            </a:endParaRPr>
          </a:p>
          <a:p>
            <a:r>
              <a:rPr lang="en-US" altLang="zh-CN" sz="2000" err="1">
                <a:latin typeface="Times New Roman" panose="02020603050405020304" pitchFamily="18" charset="0"/>
              </a:rPr>
              <a:t>http://www.sustainablepearls.org/sustainability/sustainability-case-studies</a:t>
            </a:r>
            <a:r>
              <a:rPr lang="en-US" altLang="zh-CN" sz="1800" err="1">
                <a:latin typeface="Times New Roman" panose="02020603050405020304" pitchFamily="18" charset="0"/>
              </a:rPr>
              <a:t>/</a:t>
            </a:r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21506" name="矩形 1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未知"/>
          <p:cNvSpPr/>
          <p:nvPr/>
        </p:nvSpPr>
        <p:spPr>
          <a:xfrm>
            <a:off x="0" y="609600"/>
            <a:ext cx="8418513" cy="563563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1509" name="Picture 5" descr="C:\Users\Administrator\AppData\Roaming\Tencent\Users\280588434\QQ\WinTemp\RichOle\~P13J$9%`]F[[MVE@L`N~~N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7600" y="2971800"/>
            <a:ext cx="1295400" cy="1038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椭圆 2"/>
          <p:cNvPicPr/>
          <p:nvPr/>
        </p:nvPicPr>
        <p:blipFill>
          <a:blip r:embed="rId1"/>
          <a:stretch>
            <a:fillRect/>
          </a:stretch>
        </p:blipFill>
        <p:spPr>
          <a:xfrm>
            <a:off x="938213" y="1792288"/>
            <a:ext cx="1225550" cy="1438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矩形 3"/>
          <p:cNvPicPr/>
          <p:nvPr/>
        </p:nvPicPr>
        <p:blipFill>
          <a:blip r:embed="rId2"/>
          <a:stretch>
            <a:fillRect/>
          </a:stretch>
        </p:blipFill>
        <p:spPr>
          <a:xfrm>
            <a:off x="2451100" y="1341438"/>
            <a:ext cx="4102100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椭圆 4"/>
          <p:cNvPicPr/>
          <p:nvPr/>
        </p:nvPicPr>
        <p:blipFill>
          <a:blip r:embed="rId3"/>
          <a:stretch>
            <a:fillRect/>
          </a:stretch>
        </p:blipFill>
        <p:spPr>
          <a:xfrm>
            <a:off x="938213" y="2779713"/>
            <a:ext cx="1225550" cy="144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椭圆 5"/>
          <p:cNvPicPr/>
          <p:nvPr/>
        </p:nvPicPr>
        <p:blipFill>
          <a:blip r:embed="rId4"/>
          <a:stretch>
            <a:fillRect/>
          </a:stretch>
        </p:blipFill>
        <p:spPr>
          <a:xfrm>
            <a:off x="938213" y="3846513"/>
            <a:ext cx="1225550" cy="144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椭圆 6"/>
          <p:cNvPicPr/>
          <p:nvPr/>
        </p:nvPicPr>
        <p:blipFill>
          <a:blip r:embed="rId5"/>
          <a:stretch>
            <a:fillRect/>
          </a:stretch>
        </p:blipFill>
        <p:spPr>
          <a:xfrm>
            <a:off x="938213" y="4913313"/>
            <a:ext cx="1225550" cy="1444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矩形 7"/>
          <p:cNvPicPr/>
          <p:nvPr/>
        </p:nvPicPr>
        <p:blipFill>
          <a:blip r:embed="rId6"/>
          <a:stretch>
            <a:fillRect/>
          </a:stretch>
        </p:blipFill>
        <p:spPr>
          <a:xfrm>
            <a:off x="2451100" y="2335213"/>
            <a:ext cx="4102100" cy="179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矩形 8"/>
          <p:cNvPicPr/>
          <p:nvPr/>
        </p:nvPicPr>
        <p:blipFill>
          <a:blip r:embed="rId7"/>
          <a:stretch>
            <a:fillRect/>
          </a:stretch>
        </p:blipFill>
        <p:spPr>
          <a:xfrm>
            <a:off x="2530475" y="3475038"/>
            <a:ext cx="4095750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1" name="矩形 9"/>
          <p:cNvPicPr/>
          <p:nvPr/>
        </p:nvPicPr>
        <p:blipFill>
          <a:blip r:embed="rId8"/>
          <a:stretch>
            <a:fillRect/>
          </a:stretch>
        </p:blipFill>
        <p:spPr>
          <a:xfrm>
            <a:off x="2603500" y="4541838"/>
            <a:ext cx="4102100" cy="180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2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083" name="矩形 16"/>
          <p:cNvPicPr/>
          <p:nvPr/>
        </p:nvPicPr>
        <p:blipFill>
          <a:blip r:embed="rId9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4" name="TextBox 6"/>
          <p:cNvSpPr txBox="1"/>
          <p:nvPr/>
        </p:nvSpPr>
        <p:spPr>
          <a:xfrm>
            <a:off x="1143000" y="838200"/>
            <a:ext cx="3657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latin typeface="Aharoni" panose="02010803020104030203" pitchFamily="2" charset="-79"/>
                <a:ea typeface="Aharoni" panose="02010803020104030203" pitchFamily="2" charset="-79"/>
              </a:rPr>
              <a:t>CONTENT</a:t>
            </a:r>
            <a:endParaRPr lang="en-US" altLang="zh-CN" sz="4400" b="1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矩形 1"/>
          <p:cNvPicPr/>
          <p:nvPr/>
        </p:nvPicPr>
        <p:blipFill>
          <a:blip r:embed="rId1"/>
          <a:stretch>
            <a:fillRect/>
          </a:stretch>
        </p:blipFill>
        <p:spPr>
          <a:xfrm>
            <a:off x="3603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5604" name="Picture 2" descr="G:\2013外教社杯讲课比赛湖北省决赛\2013全国决赛\准备资料\图片\earth-day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09600"/>
            <a:ext cx="8534400" cy="582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iw ix-天空之城钢琴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429000" y="3048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TextBox 10"/>
          <p:cNvSpPr txBox="1"/>
          <p:nvPr/>
        </p:nvSpPr>
        <p:spPr>
          <a:xfrm>
            <a:off x="2667000" y="1828800"/>
            <a:ext cx="49530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7200" b="1">
                <a:solidFill>
                  <a:srgbClr val="F2F2F2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Harmony</a:t>
            </a:r>
            <a:r>
              <a:rPr lang="en-US" altLang="zh-CN" sz="5400" b="1">
                <a:solidFill>
                  <a:srgbClr val="F2F2F2"/>
                </a:solidFill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endParaRPr lang="zh-CN" altLang="en-US" sz="5400" b="1" dirty="0">
              <a:solidFill>
                <a:srgbClr val="F2F2F2"/>
              </a:solidFill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00" numSld="24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5"/>
                </p:tgtEl>
              </p:cMediaNode>
            </p:audio>
          </p:childTnLst>
        </p:cTn>
      </p:par>
    </p:tnLst>
    <p:bldLst>
      <p:bldP spid="2560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D:\教学\武科大城市学院\示范课资料\2013外教社讲课比赛\2013全国决赛\准备资料\图片\earth_future[1]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609600"/>
            <a:ext cx="8534400" cy="358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矩形 4"/>
          <p:cNvPicPr/>
          <p:nvPr/>
        </p:nvPicPr>
        <p:blipFill>
          <a:blip r:embed="rId2"/>
          <a:stretch>
            <a:fillRect/>
          </a:stretch>
        </p:blipFill>
        <p:spPr>
          <a:xfrm>
            <a:off x="3603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3557" name="矩形 7"/>
          <p:cNvPicPr/>
          <p:nvPr/>
        </p:nvPicPr>
        <p:blipFill>
          <a:blip r:embed="rId3"/>
          <a:stretch>
            <a:fillRect/>
          </a:stretch>
        </p:blipFill>
        <p:spPr>
          <a:xfrm>
            <a:off x="1404938" y="4346575"/>
            <a:ext cx="8272462" cy="1011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矩形 16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00" name="TextBox 6"/>
          <p:cNvSpPr txBox="1"/>
          <p:nvPr/>
        </p:nvSpPr>
        <p:spPr>
          <a:xfrm>
            <a:off x="762000" y="1066800"/>
            <a:ext cx="4343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>
                <a:latin typeface="Aharoni" panose="02010803020104030203" pitchFamily="2" charset="-79"/>
                <a:ea typeface="Aharoni" panose="02010803020104030203" pitchFamily="2" charset="-79"/>
              </a:rPr>
              <a:t>OBJECTIVES</a:t>
            </a:r>
            <a:endParaRPr lang="en-US" altLang="zh-CN" sz="4400" b="1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4101" name="TextBox 6"/>
          <p:cNvSpPr txBox="1"/>
          <p:nvPr/>
        </p:nvSpPr>
        <p:spPr>
          <a:xfrm>
            <a:off x="685800" y="2057400"/>
            <a:ext cx="8077200" cy="350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Times New Roman" panose="02020603050405020304" pitchFamily="18" charset="0"/>
              </a:rPr>
              <a:t>1. To obtain the detailed information while listening </a:t>
            </a:r>
            <a:endParaRPr lang="zh-CN" altLang="en-US" b="1" dirty="0">
              <a:latin typeface="Times New Roman" panose="02020603050405020304" pitchFamily="18" charset="0"/>
            </a:endParaRPr>
          </a:p>
          <a:p>
            <a:endParaRPr lang="en-US" altLang="zh-CN" b="1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r>
              <a:rPr lang="zh-CN" altLang="en-US" b="1" dirty="0">
                <a:latin typeface="Times New Roman" panose="02020603050405020304" pitchFamily="18" charset="0"/>
              </a:rPr>
              <a:t>2. To cultivate </a:t>
            </a:r>
            <a:r>
              <a:rPr lang="en-US" altLang="zh-CN" b="1">
                <a:latin typeface="Times New Roman" panose="02020603050405020304" pitchFamily="18" charset="0"/>
                <a:ea typeface="Aharoni" panose="02010803020104030203" pitchFamily="2" charset="-79"/>
              </a:rPr>
              <a:t>critical thinking</a:t>
            </a:r>
            <a:r>
              <a:rPr lang="zh-CN" altLang="en-US" b="1" dirty="0">
                <a:latin typeface="Times New Roman" panose="02020603050405020304" pitchFamily="18" charset="0"/>
              </a:rPr>
              <a:t> ability and express personal viewpoints by using certain sentence patterns</a:t>
            </a:r>
            <a:endParaRPr lang="en-US" altLang="zh-CN" b="1">
              <a:latin typeface="Times New Roman" panose="02020603050405020304" pitchFamily="18" charset="0"/>
              <a:ea typeface="Aharoni" panose="02010803020104030203" pitchFamily="2" charset="-79"/>
            </a:endParaRPr>
          </a:p>
          <a:p>
            <a:endParaRPr lang="en-US" altLang="zh-CN" b="1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3" name="TextBox 7"/>
          <p:cNvSpPr txBox="1"/>
          <p:nvPr/>
        </p:nvSpPr>
        <p:spPr>
          <a:xfrm>
            <a:off x="2209800" y="1752600"/>
            <a:ext cx="67056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1800" dirty="0">
              <a:latin typeface="Arial" panose="020B0604020202020204" pitchFamily="34" charset="0"/>
            </a:endParaRPr>
          </a:p>
        </p:txBody>
      </p:sp>
      <p:sp>
        <p:nvSpPr>
          <p:cNvPr id="5124" name="TextBox 6"/>
          <p:cNvSpPr txBox="1"/>
          <p:nvPr/>
        </p:nvSpPr>
        <p:spPr>
          <a:xfrm>
            <a:off x="1524000" y="2209800"/>
            <a:ext cx="6553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What is paradise in your mind?</a:t>
            </a:r>
            <a:endParaRPr lang="zh-CN" altLang="en-US" sz="3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5" name="矩形 15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6147" name="矩形 13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Picture 18" descr="http://en.hdyo.org/assets/ask-question-2-ce96e3e01c85a38a0d39c61cfae6d42c.jpg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10342">
            <a:off x="4953000" y="4419600"/>
            <a:ext cx="1406525" cy="133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icture 10" descr="http://www.strangehistory.net/blog/wp-content/uploads/2011/03/eden.jpg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828800"/>
            <a:ext cx="274320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icture 2" descr="File:Milton paradise.jpg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9200" y="1524000"/>
            <a:ext cx="1828800" cy="2590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Picture 15" descr="C:\Users\Administrator\AppData\Roaming\Tencent\Users\280588434\QQ\WinTemp\RichOle\]V{09L()XXS4IFDUUI896O6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" y="4191000"/>
            <a:ext cx="2743200" cy="1828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矩形 18"/>
          <p:cNvSpPr/>
          <p:nvPr/>
        </p:nvSpPr>
        <p:spPr>
          <a:xfrm>
            <a:off x="685800" y="762000"/>
            <a:ext cx="449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haroni" panose="02010803020104030203" pitchFamily="2" charset="-79"/>
                <a:ea typeface="Aharoni" panose="02010803020104030203" pitchFamily="2" charset="-79"/>
              </a:rPr>
              <a:t>Paradise means…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7177" name="矩形 19"/>
          <p:cNvSpPr/>
          <p:nvPr/>
        </p:nvSpPr>
        <p:spPr>
          <a:xfrm>
            <a:off x="4724400" y="990600"/>
            <a:ext cx="2743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latin typeface="Aharoni" panose="02010803020104030203" pitchFamily="2" charset="-79"/>
                <a:ea typeface="Aharoni" panose="02010803020104030203" pitchFamily="2" charset="-79"/>
              </a:rPr>
              <a:t>Paradise Lost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7178" name="矩形 20"/>
          <p:cNvSpPr/>
          <p:nvPr/>
        </p:nvSpPr>
        <p:spPr>
          <a:xfrm>
            <a:off x="762000" y="3733800"/>
            <a:ext cx="3200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latin typeface="Aharoni" panose="02010803020104030203" pitchFamily="2" charset="-79"/>
                <a:ea typeface="Aharoni" panose="02010803020104030203" pitchFamily="2" charset="-79"/>
              </a:rPr>
              <a:t>shopping mall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7179" name="矩形 18"/>
          <p:cNvSpPr/>
          <p:nvPr/>
        </p:nvSpPr>
        <p:spPr>
          <a:xfrm>
            <a:off x="762000" y="1371600"/>
            <a:ext cx="990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latin typeface="Aharoni" panose="02010803020104030203" pitchFamily="2" charset="-79"/>
                <a:ea typeface="Aharoni" panose="02010803020104030203" pitchFamily="2" charset="-79"/>
              </a:rPr>
              <a:t>Eden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78" grpId="0"/>
      <p:bldP spid="71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4" descr="http://www.firsthdwallpapers.com/uploads/2013/04/beach-wallpaper7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90600"/>
            <a:ext cx="2895600" cy="1804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7172" name="矩形 11"/>
          <p:cNvPicPr/>
          <p:nvPr/>
        </p:nvPicPr>
        <p:blipFill>
          <a:blip r:embed="rId3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icture 10" descr="C:\Users\Administrator\AppData\Roaming\Tencent\Users\280588434\QQ\WinTemp\RichOle\KOD2DHC5U0WK{1M1HBD2]0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990600"/>
            <a:ext cx="2855913" cy="180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Picture 21" descr="http://f.hiphotos.bdimg.com/album/w%3D2048/sign=2ff88dd4a9d3fd1f3609a53a0476241f/ac6eddc451da81cb94a89d375366d016082431f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429000"/>
            <a:ext cx="2855913" cy="1803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9" name="TextBox 8"/>
          <p:cNvSpPr txBox="1"/>
          <p:nvPr/>
        </p:nvSpPr>
        <p:spPr>
          <a:xfrm>
            <a:off x="1066800" y="2819400"/>
            <a:ext cx="2819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sandy beach</a:t>
            </a:r>
            <a:endParaRPr lang="en-US" altLang="zh-CN" sz="280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8200" name="TextBox 8"/>
          <p:cNvSpPr txBox="1"/>
          <p:nvPr/>
        </p:nvSpPr>
        <p:spPr>
          <a:xfrm>
            <a:off x="5105400" y="2819400"/>
            <a:ext cx="3505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coconut trees</a:t>
            </a:r>
            <a:endParaRPr lang="en-US" altLang="zh-CN" sz="280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8201" name="TextBox 8"/>
          <p:cNvSpPr txBox="1"/>
          <p:nvPr/>
        </p:nvSpPr>
        <p:spPr>
          <a:xfrm>
            <a:off x="1219200" y="5334000"/>
            <a:ext cx="20574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sunshine</a:t>
            </a:r>
            <a:endParaRPr lang="zh-CN" altLang="en-US" sz="2800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sp>
        <p:nvSpPr>
          <p:cNvPr id="8202" name="TextBox 8"/>
          <p:cNvSpPr txBox="1"/>
          <p:nvPr/>
        </p:nvSpPr>
        <p:spPr>
          <a:xfrm>
            <a:off x="5105400" y="5334000"/>
            <a:ext cx="2819400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>
                <a:latin typeface="Aharoni" panose="02010803020104030203" pitchFamily="2" charset="-79"/>
                <a:ea typeface="Aharoni" panose="02010803020104030203" pitchFamily="2" charset="-79"/>
              </a:rPr>
              <a:t>water sports</a:t>
            </a:r>
            <a:endParaRPr lang="en-US" altLang="zh-CN" sz="280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7179" name="Picture 17" descr="C:\Users\Administrator\AppData\Roaming\Tencent\Users\280588434\QQ\WinTemp\RichOle\D110T(W`55T_H7SC~DV3FTQ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3352800"/>
            <a:ext cx="2857500" cy="1828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4" name="Picture 22" descr="C:\Users\Administrator\AppData\Roaming\Tencent\Users\280588434\QQ\WinTemp\RichOle\7V@RDV]DZ)O6X_A}K1{7$6U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609600"/>
            <a:ext cx="8534400" cy="548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矩形 21"/>
          <p:cNvPicPr/>
          <p:nvPr/>
        </p:nvPicPr>
        <p:blipFill>
          <a:blip r:embed="rId8"/>
          <a:stretch>
            <a:fillRect/>
          </a:stretch>
        </p:blipFill>
        <p:spPr>
          <a:xfrm>
            <a:off x="1597025" y="841375"/>
            <a:ext cx="6151563" cy="1846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/>
      <p:bldP spid="8200" grpId="0"/>
      <p:bldP spid="8201" grpId="0"/>
      <p:bldP spid="82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195" name="TextBox 5"/>
          <p:cNvSpPr txBox="1"/>
          <p:nvPr/>
        </p:nvSpPr>
        <p:spPr>
          <a:xfrm>
            <a:off x="838200" y="990600"/>
            <a:ext cx="83058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What do people do on the </a:t>
            </a:r>
            <a:r>
              <a:rPr lang="en-US" altLang="zh-CN" sz="28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Tuamotus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8196" name="矩形 6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30" descr="http://t3.gstatic.com/images?q=tbn:ANd9GcRlXPyTtMyh3CGLyY_I1g5Ss6Tkg9ATAEHWM_6VOOmdbB8Pvgzi2A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tretch>
            <a:fillRect/>
          </a:stretch>
        </p:blipFill>
        <p:spPr>
          <a:xfrm rot="-371986">
            <a:off x="7985125" y="576263"/>
            <a:ext cx="855663" cy="11620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8198" name="表格 8197"/>
          <p:cNvGraphicFramePr/>
          <p:nvPr/>
        </p:nvGraphicFramePr>
        <p:xfrm>
          <a:off x="762000" y="1752600"/>
          <a:ext cx="7848600" cy="3733800"/>
        </p:xfrm>
        <a:graphic>
          <a:graphicData uri="http://schemas.openxmlformats.org/drawingml/2006/table">
            <a:tbl>
              <a:tblPr/>
              <a:tblGrid>
                <a:gridCol w="2062163"/>
                <a:gridCol w="2062162"/>
                <a:gridCol w="2043113"/>
                <a:gridCol w="1681162"/>
              </a:tblGrid>
              <a:tr h="18669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camping on the beach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FFFFFF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farming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FFFFFF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spear fishing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FFFFFF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rice growing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FFFFFF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866900"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digging for clams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black pearls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 dirty="0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growing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 dirty="0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b="1" dirty="0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mountain </a:t>
                      </a:r>
                      <a:endParaRPr lang="zh-CN" altLang="en-US" sz="2000" b="1" dirty="0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>
                        <a:buNone/>
                      </a:pPr>
                      <a:r>
                        <a:rPr lang="zh-CN" altLang="en-US" sz="2000" b="1" dirty="0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climbing</a:t>
                      </a:r>
                      <a:endParaRPr lang="zh-CN" altLang="en-US" sz="2000" b="1" dirty="0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742950" lvl="1" indent="-28575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>
                          <a:solidFill>
                            <a:schemeClr val="tx1"/>
                          </a:solidFill>
                          <a:latin typeface="+mn-lt"/>
                        </a:defRPr>
                      </a:lvl2pPr>
                      <a:lvl3pPr marL="1143000" lvl="2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>
                          <a:solidFill>
                            <a:schemeClr val="tx1"/>
                          </a:solidFill>
                          <a:latin typeface="+mn-lt"/>
                        </a:defRPr>
                      </a:lvl3pPr>
                      <a:lvl4pPr marL="1600200" lvl="3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4pPr>
                      <a:lvl5pPr marL="2057400" lvl="4" indent="-228600" algn="l" rtl="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>
                          <a:solidFill>
                            <a:schemeClr val="tx1"/>
                          </a:solidFill>
                          <a:latin typeface="+mn-lt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000" b="1"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gathering &amp; drying copra</a:t>
                      </a:r>
                      <a:endParaRPr lang="en-US" altLang="zh-CN" sz="2000" b="1"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en-US" altLang="zh-CN" sz="2000" b="1">
                        <a:solidFill>
                          <a:srgbClr val="000000"/>
                        </a:solidFill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9219" name="矩形 6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Box 10"/>
          <p:cNvSpPr txBox="1"/>
          <p:nvPr/>
        </p:nvSpPr>
        <p:spPr>
          <a:xfrm>
            <a:off x="838200" y="838200"/>
            <a:ext cx="76200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What do people do on the </a:t>
            </a:r>
            <a:r>
              <a:rPr lang="en-US" altLang="zh-CN" sz="28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Tuamotus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45" name="video1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14400" y="1447800"/>
            <a:ext cx="6858000" cy="457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Picture 30" descr="http://t3.gstatic.com/images?q=tbn:ANd9GcRlXPyTtMyh3CGLyY_I1g5Ss6Tkg9ATAEHWM_6VOOmdbB8Pvgzi2A">
            <a:hlinkClick r:id="rId5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tretch>
            <a:fillRect/>
          </a:stretch>
        </p:blipFill>
        <p:spPr>
          <a:xfrm rot="-371986">
            <a:off x="7993063" y="1192213"/>
            <a:ext cx="842962" cy="1095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未知"/>
          <p:cNvSpPr/>
          <p:nvPr/>
        </p:nvSpPr>
        <p:spPr>
          <a:xfrm>
            <a:off x="0" y="620713"/>
            <a:ext cx="8418513" cy="563562"/>
          </a:xfrm>
          <a:custGeom>
            <a:avLst/>
            <a:gdLst>
              <a:gd name="txL" fmla="*/ 0 w 5307"/>
              <a:gd name="txT" fmla="*/ 0 h 355"/>
              <a:gd name="txR" fmla="*/ 5307 w 5307"/>
              <a:gd name="txB" fmla="*/ 355 h 355"/>
            </a:gdLst>
            <a:ahLst/>
            <a:cxnLst>
              <a:cxn ang="0">
                <a:pos x="0" y="22680591"/>
              </a:cxn>
              <a:cxn ang="0">
                <a:pos x="2147483647" y="22680591"/>
              </a:cxn>
              <a:cxn ang="0">
                <a:pos x="2147483647" y="156249545"/>
              </a:cxn>
              <a:cxn ang="0">
                <a:pos x="2147483647" y="277216945"/>
              </a:cxn>
              <a:cxn ang="0">
                <a:pos x="2147483647" y="476308350"/>
              </a:cxn>
              <a:cxn ang="0">
                <a:pos x="2147483647" y="544353278"/>
              </a:cxn>
              <a:cxn ang="0">
                <a:pos x="2147483647" y="667839989"/>
              </a:cxn>
              <a:cxn ang="0">
                <a:pos x="2147483647" y="894653970"/>
              </a:cxn>
            </a:cxnLst>
            <a:rect l="txL" t="txT" r="txR" b="txB"/>
            <a:pathLst>
              <a:path w="5307" h="355">
                <a:moveTo>
                  <a:pt x="0" y="9"/>
                </a:moveTo>
                <a:cubicBezTo>
                  <a:pt x="1882" y="4"/>
                  <a:pt x="3765" y="0"/>
                  <a:pt x="4536" y="9"/>
                </a:cubicBezTo>
                <a:cubicBezTo>
                  <a:pt x="5307" y="18"/>
                  <a:pt x="4582" y="45"/>
                  <a:pt x="4627" y="62"/>
                </a:cubicBezTo>
                <a:cubicBezTo>
                  <a:pt x="4672" y="79"/>
                  <a:pt x="4755" y="89"/>
                  <a:pt x="4808" y="110"/>
                </a:cubicBezTo>
                <a:cubicBezTo>
                  <a:pt x="4861" y="131"/>
                  <a:pt x="4930" y="172"/>
                  <a:pt x="4945" y="189"/>
                </a:cubicBezTo>
                <a:cubicBezTo>
                  <a:pt x="4960" y="206"/>
                  <a:pt x="4876" y="203"/>
                  <a:pt x="4899" y="216"/>
                </a:cubicBezTo>
                <a:cubicBezTo>
                  <a:pt x="4922" y="229"/>
                  <a:pt x="5036" y="242"/>
                  <a:pt x="5081" y="265"/>
                </a:cubicBezTo>
                <a:cubicBezTo>
                  <a:pt x="5126" y="288"/>
                  <a:pt x="5156" y="337"/>
                  <a:pt x="5171" y="355"/>
                </a:cubicBezTo>
              </a:path>
            </a:pathLst>
          </a:custGeom>
          <a:noFill/>
          <a:ln w="4127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3" name="TextBox 5"/>
          <p:cNvSpPr txBox="1"/>
          <p:nvPr/>
        </p:nvSpPr>
        <p:spPr>
          <a:xfrm>
            <a:off x="609600" y="914400"/>
            <a:ext cx="83058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latin typeface="Aharoni" panose="02010803020104030203" pitchFamily="2" charset="-79"/>
                <a:ea typeface="Aharoni" panose="02010803020104030203" pitchFamily="2" charset="-79"/>
              </a:rPr>
              <a:t> 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What do people do on the </a:t>
            </a:r>
            <a:r>
              <a:rPr lang="en-US" altLang="zh-CN" sz="2800" b="1" err="1">
                <a:latin typeface="Times New Roman" panose="02020603050405020304" pitchFamily="18" charset="0"/>
                <a:cs typeface="Times New Roman" panose="02020603050405020304" pitchFamily="18" charset="0"/>
              </a:rPr>
              <a:t>Tuamotus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>
              <a:latin typeface="Aharoni" panose="02010803020104030203" pitchFamily="2" charset="-79"/>
              <a:ea typeface="Aharoni" panose="02010803020104030203" pitchFamily="2" charset="-79"/>
            </a:endParaRPr>
          </a:p>
          <a:p>
            <a:endParaRPr lang="zh-CN" altLang="en-US" sz="2800" b="1" dirty="0">
              <a:latin typeface="Aharoni" panose="02010803020104030203" pitchFamily="2" charset="-79"/>
              <a:ea typeface="Aharoni" panose="02010803020104030203" pitchFamily="2" charset="-79"/>
            </a:endParaRPr>
          </a:p>
        </p:txBody>
      </p:sp>
      <p:pic>
        <p:nvPicPr>
          <p:cNvPr id="10244" name="矩形 6"/>
          <p:cNvPicPr/>
          <p:nvPr/>
        </p:nvPicPr>
        <p:blipFill>
          <a:blip r:embed="rId1"/>
          <a:stretch>
            <a:fillRect/>
          </a:stretch>
        </p:blipFill>
        <p:spPr>
          <a:xfrm>
            <a:off x="512763" y="-9525"/>
            <a:ext cx="8637587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30" descr="http://t3.gstatic.com/images?q=tbn:ANd9GcRlXPyTtMyh3CGLyY_I1g5Ss6Tkg9ATAEHWM_6VOOmdbB8Pvgzi2A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tretch>
            <a:fillRect/>
          </a:stretch>
        </p:blipFill>
        <p:spPr>
          <a:xfrm rot="-371986">
            <a:off x="7985125" y="576263"/>
            <a:ext cx="855663" cy="11620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1270" name="Group 6"/>
          <p:cNvGraphicFramePr>
            <a:graphicFrameLocks noGrp="1"/>
          </p:cNvGraphicFramePr>
          <p:nvPr/>
        </p:nvGraphicFramePr>
        <p:xfrm>
          <a:off x="762000" y="1600200"/>
          <a:ext cx="7848600" cy="4089400"/>
        </p:xfrm>
        <a:graphic>
          <a:graphicData uri="http://schemas.openxmlformats.org/drawingml/2006/table">
            <a:tbl>
              <a:tblPr/>
              <a:tblGrid>
                <a:gridCol w="2062163"/>
                <a:gridCol w="2062162"/>
                <a:gridCol w="2043113"/>
                <a:gridCol w="1681162"/>
              </a:tblGrid>
              <a:tr h="204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camping on the beach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farming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spear fishing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rice growing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04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digging for clams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black pearl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s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growing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mountain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climbing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  <a:ea typeface="宋体" panose="02010600030101010101" pitchFamily="2" charset="-122"/>
                        </a:rPr>
                        <a:t>gathering &amp; drying copra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lack" panose="020B0A040201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</a:tr>
            </a:tbl>
          </a:graphicData>
        </a:graphic>
      </p:graphicFrame>
      <p:pic>
        <p:nvPicPr>
          <p:cNvPr id="11287" name="Picture 12" descr="http://static.freepik.com/free-photo/simple-red-checkmark-clip-art_418981.jp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2514600"/>
            <a:ext cx="457200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8" name="Picture 12" descr="http://static.freepik.com/free-photo/simple-red-checkmark-clip-art_418981.jp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2590800"/>
            <a:ext cx="457200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9" name="Picture 12" descr="http://static.freepik.com/free-photo/simple-red-checkmark-clip-art_418981.jp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4419600"/>
            <a:ext cx="457200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0" name="Picture 12" descr="http://static.freepik.com/free-photo/simple-red-checkmark-clip-art_418981.jp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4495800"/>
            <a:ext cx="457200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1" name="Picture 12" descr="http://static.freepik.com/free-photo/simple-red-checkmark-clip-art_418981.jpg">
            <a:hlinkClick r:id="rId4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7200" y="4495800"/>
            <a:ext cx="457200" cy="49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1824</Words>
  <Application>WPS 演示</Application>
  <PresentationFormat>在屏幕上显示</PresentationFormat>
  <Paragraphs>189</Paragraphs>
  <Slides>21</Slides>
  <Notes>0</Notes>
  <HiddenSlides>0</HiddenSlides>
  <MMClips>4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Aharoni</vt:lpstr>
      <vt:lpstr>Times New Roman</vt:lpstr>
      <vt:lpstr>Arial Black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445</cp:revision>
  <dcterms:created xsi:type="dcterms:W3CDTF">2013-10-26T06:21:09Z</dcterms:created>
  <dcterms:modified xsi:type="dcterms:W3CDTF">2019-04-03T03:08:38Z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2052-11.1.0.8214</vt:lpwstr>
  </property>
</Properties>
</file>