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3"/>
    <p:sldId id="261" r:id="rId4"/>
    <p:sldId id="262" r:id="rId5"/>
    <p:sldId id="275" r:id="rId6"/>
    <p:sldId id="276" r:id="rId7"/>
    <p:sldId id="267" r:id="rId8"/>
    <p:sldId id="270" r:id="rId9"/>
    <p:sldId id="269" r:id="rId10"/>
    <p:sldId id="272" r:id="rId11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CEFF"/>
    <a:srgbClr val="FF3399"/>
    <a:srgbClr val="CC3399"/>
    <a:srgbClr val="70AC2E"/>
    <a:srgbClr val="C19FFF"/>
    <a:srgbClr val="CAB4EA"/>
    <a:srgbClr val="D3B5E9"/>
    <a:srgbClr val="D68B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  <a:endParaRPr kumimoji="0" 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dirty="0">
                <a:latin typeface="Calibri" panose="020F0502020204030204" pitchFamily="34" charset="0"/>
              </a:rPr>
            </a:fld>
            <a:endParaRPr lang="en-US" altLang="zh-CN" sz="1200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5108755"/>
            <a:ext cx="7772400" cy="9162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1425" y="4039820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  <a:endParaRPr lang="en-US" dirty="0" smtClean="0"/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45811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901950"/>
            <a:ext cx="8229600" cy="3766098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20" y="680310"/>
            <a:ext cx="671993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443835"/>
            <a:ext cx="671993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138425"/>
            <a:ext cx="8229600" cy="61082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73020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36006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73020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36006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.jpeg"/><Relationship Id="rId1" Type="http://schemas.openxmlformats.org/officeDocument/2006/relationships/hyperlink" Target="SH01.wm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4.jpeg"/><Relationship Id="rId1" Type="http://schemas.openxmlformats.org/officeDocument/2006/relationships/hyperlink" Target="SH01.wm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49263" y="1597025"/>
            <a:ext cx="8229600" cy="458788"/>
          </a:xfrm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ja-JP" sz="40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j-cs"/>
              </a:rPr>
              <a:t>Objectives</a:t>
            </a:r>
            <a:endParaRPr kumimoji="0" lang="en-US" altLang="zh-CN" sz="4000" b="1" i="0" u="none" strike="noStrike" kern="1200" cap="none" spc="0" normalizeH="0" baseline="0" noProof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754063" y="2513013"/>
            <a:ext cx="8093075" cy="3206750"/>
          </a:xfrm>
          <a:ln/>
        </p:spPr>
        <p:txBody>
          <a:bodyPr vert="horz" wrap="square" lIns="91440" tIns="45720" rIns="91440" bIns="45720" anchor="t"/>
          <a:p>
            <a:pPr marL="609600" indent="-609600" eaLnBrk="1" hangingPunct="1">
              <a:buFont typeface="Arial" panose="020B0604020202020204" pitchFamily="34" charset="0"/>
              <a:buNone/>
            </a:pPr>
            <a:r>
              <a:rPr lang="en-US" altLang="ja-JP" sz="3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1. To </a:t>
            </a:r>
            <a:r>
              <a:rPr lang="en-US" altLang="zh-CN" sz="3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identify</a:t>
            </a:r>
            <a:r>
              <a:rPr lang="en-US" altLang="ja-JP" sz="3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some key facts about </a:t>
            </a:r>
            <a:r>
              <a:rPr lang="en-US" altLang="ja-JP" sz="3000" b="1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Sleepy Hollow</a:t>
            </a:r>
            <a:r>
              <a:rPr lang="en-US" altLang="ja-JP" sz="3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: </a:t>
            </a:r>
            <a:endParaRPr lang="en-US" altLang="ja-JP" sz="3000" kern="120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marL="609600" indent="-609600" eaLnBrk="1" hangingPunct="1">
              <a:buFont typeface="Arial" panose="020B0604020202020204" pitchFamily="34" charset="0"/>
              <a:buNone/>
            </a:pPr>
            <a:r>
              <a:rPr lang="en-US" altLang="ja-JP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      location &amp; history</a:t>
            </a:r>
            <a:endParaRPr lang="en-US" altLang="ja-JP" kern="120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marL="609600" indent="-609600" eaLnBrk="1" hangingPunct="1">
              <a:buFont typeface="Arial" panose="020B0604020202020204" pitchFamily="34" charset="0"/>
              <a:buNone/>
            </a:pPr>
            <a:r>
              <a:rPr lang="en-US" altLang="ja-JP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      special features</a:t>
            </a:r>
            <a:endParaRPr lang="en-US" altLang="ja-JP" kern="120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marL="609600" indent="-609600" eaLnBrk="1" hangingPunct="1">
              <a:buFont typeface="Arial" panose="020B0604020202020204" pitchFamily="34" charset="0"/>
              <a:buNone/>
            </a:pPr>
            <a:r>
              <a:rPr lang="en-US" altLang="ja-JP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      current situations</a:t>
            </a:r>
            <a:endParaRPr lang="en-US" altLang="ja-JP" kern="120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marL="609600" indent="-609600" eaLnBrk="1" hangingPunct="1">
              <a:buFont typeface="Arial" panose="020B0604020202020204" pitchFamily="34" charset="0"/>
              <a:buNone/>
            </a:pPr>
            <a:r>
              <a:rPr lang="en-US" altLang="ja-JP" sz="3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2. To learn to t</a:t>
            </a:r>
            <a:r>
              <a:rPr lang="en-US" altLang="zh-CN" sz="30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alk about a place</a:t>
            </a:r>
            <a:endParaRPr lang="en-US" altLang="zh-CN" sz="3000" kern="120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96863" y="1901825"/>
            <a:ext cx="8847137" cy="763588"/>
          </a:xfrm>
          <a:ln/>
        </p:spPr>
        <p:txBody>
          <a:bodyPr vert="horz" wrap="square" lIns="91440" tIns="45720" rIns="91440" bIns="45720" anchor="ctr"/>
          <a:p>
            <a:pPr algn="l" eaLnBrk="1" hangingPunct="1"/>
            <a:r>
              <a:rPr lang="en-US" altLang="zh-CN" sz="3800" b="1" kern="1200" dirty="0">
                <a:solidFill>
                  <a:schemeClr val="accent2"/>
                </a:solidFill>
                <a:latin typeface="+mj-lt"/>
                <a:ea typeface="宋体" panose="02010600030101010101" pitchFamily="2" charset="-122"/>
                <a:cs typeface="+mj-cs"/>
              </a:rPr>
              <a:t>General </a:t>
            </a:r>
            <a:r>
              <a:rPr lang="en-US" altLang="ja-JP" sz="3800" b="1" kern="1200" dirty="0">
                <a:solidFill>
                  <a:schemeClr val="accent2"/>
                </a:solidFill>
                <a:latin typeface="+mj-lt"/>
                <a:ea typeface="宋体" panose="02010600030101010101" pitchFamily="2" charset="-122"/>
                <a:cs typeface="+mj-cs"/>
              </a:rPr>
              <a:t>information</a:t>
            </a:r>
            <a:r>
              <a:rPr lang="en-US" altLang="zh-CN" sz="3800" b="1" kern="1200" dirty="0">
                <a:solidFill>
                  <a:schemeClr val="accent2"/>
                </a:solidFill>
                <a:latin typeface="+mj-lt"/>
                <a:ea typeface="宋体" panose="02010600030101010101" pitchFamily="2" charset="-122"/>
                <a:cs typeface="+mj-cs"/>
              </a:rPr>
              <a:t> about Sleepy Hollow</a:t>
            </a:r>
            <a:endParaRPr lang="en-US" altLang="zh-CN" sz="3800" b="1" kern="1200" dirty="0">
              <a:solidFill>
                <a:schemeClr val="accent2"/>
              </a:solidFill>
              <a:latin typeface="+mj-lt"/>
              <a:ea typeface="宋体" panose="02010600030101010101" pitchFamily="2" charset="-122"/>
              <a:cs typeface="+mj-cs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754063" y="2817813"/>
            <a:ext cx="7788275" cy="2443162"/>
          </a:xfrm>
          <a:ln/>
        </p:spPr>
        <p:txBody>
          <a:bodyPr vert="horz" wrap="square" lIns="91440" tIns="45720" rIns="91440" bIns="45720" anchor="t"/>
          <a:p>
            <a:pPr algn="just" eaLnBrk="1" hangingPunct="1"/>
            <a:r>
              <a:rPr lang="en-US" altLang="zh-CN" sz="34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Where is it?</a:t>
            </a:r>
            <a:endParaRPr lang="en-US" altLang="zh-CN" sz="3400" kern="1200" dirty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algn="just" eaLnBrk="1" hangingPunct="1"/>
            <a:r>
              <a:rPr lang="en-US" altLang="zh-CN" sz="34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What is </a:t>
            </a:r>
            <a:r>
              <a:rPr lang="en-US" altLang="ja-JP" sz="34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it famous for</a:t>
            </a:r>
            <a:r>
              <a:rPr lang="en-US" altLang="zh-CN" sz="34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?</a:t>
            </a:r>
            <a:endParaRPr lang="en-US" altLang="zh-CN" sz="3400" kern="1200" dirty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algn="just" eaLnBrk="1" hangingPunct="1"/>
            <a:r>
              <a:rPr lang="en-US" altLang="zh-CN" sz="34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What can you </a:t>
            </a:r>
            <a:r>
              <a:rPr lang="en-US" altLang="ja-JP" sz="34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see</a:t>
            </a:r>
            <a:r>
              <a:rPr lang="en-US" altLang="zh-CN" sz="34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there today?</a:t>
            </a:r>
            <a:endParaRPr lang="en-US" altLang="zh-CN" sz="3400" kern="1200" dirty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96863" y="1749425"/>
            <a:ext cx="8847137" cy="763588"/>
          </a:xfrm>
          <a:ln/>
        </p:spPr>
        <p:txBody>
          <a:bodyPr vert="horz" wrap="square" lIns="91440" tIns="45720" rIns="91440" bIns="45720" anchor="ctr"/>
          <a:p>
            <a:pPr algn="l" eaLnBrk="1" hangingPunct="1"/>
            <a:r>
              <a:rPr lang="en-US" altLang="ja-JP" sz="4200" b="1">
                <a:solidFill>
                  <a:schemeClr val="accent2"/>
                </a:solidFill>
                <a:ea typeface="宋体" panose="02010600030101010101" pitchFamily="2" charset="-122"/>
              </a:rPr>
              <a:t>Listen for </a:t>
            </a:r>
            <a:r>
              <a:rPr lang="en-US" altLang="zh-CN" sz="4200" b="1">
                <a:solidFill>
                  <a:schemeClr val="accent2"/>
                </a:solidFill>
                <a:ea typeface="宋体" panose="02010600030101010101" pitchFamily="2" charset="-122"/>
              </a:rPr>
              <a:t>general information</a:t>
            </a:r>
            <a:endParaRPr lang="en-US" altLang="zh-CN" sz="4200" b="1">
              <a:solidFill>
                <a:schemeClr val="accent2"/>
              </a:solidFill>
              <a:ea typeface="宋体" panose="02010600030101010101" pitchFamily="2" charset="-122"/>
            </a:endParaRPr>
          </a:p>
        </p:txBody>
      </p:sp>
      <p:pic>
        <p:nvPicPr>
          <p:cNvPr id="4099" name="Picture 4" descr="Sleepy Hollow无头骑士">
            <a:hlinkClick r:id="rId1" action="ppaction://hlinkfile"/>
          </p:cNvPr>
          <p:cNvPicPr>
            <a:picLocks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97225" y="2670175"/>
            <a:ext cx="3513138" cy="3260725"/>
          </a:xfrm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96863" y="1749425"/>
            <a:ext cx="8847137" cy="763588"/>
          </a:xfrm>
          <a:ln/>
        </p:spPr>
        <p:txBody>
          <a:bodyPr vert="horz" wrap="square" lIns="91440" tIns="45720" rIns="91440" bIns="45720" anchor="ctr"/>
          <a:p>
            <a:pPr algn="l" eaLnBrk="1" hangingPunct="1"/>
            <a:r>
              <a:rPr lang="en-US" altLang="ja-JP" sz="4200" b="1">
                <a:solidFill>
                  <a:schemeClr val="accent2"/>
                </a:solidFill>
                <a:ea typeface="宋体" panose="02010600030101010101" pitchFamily="2" charset="-122"/>
              </a:rPr>
              <a:t>Listen for major details</a:t>
            </a:r>
            <a:endParaRPr lang="en-US" altLang="zh-CN" sz="4200" b="1">
              <a:solidFill>
                <a:schemeClr val="accent2"/>
              </a:solidFill>
              <a:ea typeface="宋体" panose="02010600030101010101" pitchFamily="2" charset="-122"/>
            </a:endParaRPr>
          </a:p>
        </p:txBody>
      </p:sp>
      <p:pic>
        <p:nvPicPr>
          <p:cNvPr id="5123" name="Picture 4" descr="Sleepy Hollow 电影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9350" y="2665413"/>
            <a:ext cx="2493963" cy="3206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49263" y="1901825"/>
            <a:ext cx="8388350" cy="458788"/>
          </a:xfrm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ja-JP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j-cs"/>
              </a:rPr>
              <a:t>Speaking activity: talking about</a:t>
            </a:r>
            <a:r>
              <a:rPr kumimoji="0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altLang="ja-JP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j-cs"/>
              </a:rPr>
              <a:t>a place</a:t>
            </a:r>
            <a:endParaRPr kumimoji="0" lang="en-US" altLang="zh-CN" sz="3600" b="1" i="0" u="none" strike="noStrike" kern="1200" cap="none" spc="0" normalizeH="0" baseline="0" noProof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058863" y="2665413"/>
            <a:ext cx="7483475" cy="2817812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en-US" altLang="zh-CN" sz="3200" b="1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Location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:  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In … lies … </a:t>
            </a:r>
            <a:endParaRPr lang="en-US" altLang="ja-JP" sz="3200" kern="1200" dirty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eaLnBrk="1" hangingPunct="1"/>
            <a:r>
              <a:rPr lang="en-US" altLang="zh-CN" sz="3200" b="1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History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:  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…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came to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… 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in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…</a:t>
            </a:r>
            <a:endParaRPr lang="en-US" altLang="ja-JP" sz="3200" kern="1200" dirty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eaLnBrk="1" hangingPunct="1"/>
            <a:r>
              <a:rPr lang="en-US" altLang="zh-CN" sz="3200" b="1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Special features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: 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known primarily for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… 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;     </a:t>
            </a:r>
            <a:endParaRPr lang="en-US" altLang="ja-JP" sz="3200" kern="1200" dirty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                                   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most famous for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…</a:t>
            </a:r>
            <a:endParaRPr lang="en-US" altLang="zh-CN" sz="3200" kern="1200" dirty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itle 3"/>
          <p:cNvSpPr>
            <a:spLocks noGrp="1"/>
          </p:cNvSpPr>
          <p:nvPr>
            <p:ph type="title"/>
          </p:nvPr>
        </p:nvSpPr>
        <p:spPr>
          <a:xfrm>
            <a:off x="296863" y="1443038"/>
            <a:ext cx="7940675" cy="609600"/>
          </a:xfrm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ja-JP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j-cs"/>
              </a:rPr>
              <a:t>Summary of</a:t>
            </a:r>
            <a:r>
              <a:rPr kumimoji="0" lang="en-US" altLang="zh-CN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main </a:t>
            </a:r>
            <a:r>
              <a:rPr kumimoji="0" lang="en-US" altLang="ja-JP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j-cs"/>
              </a:rPr>
              <a:t>points</a:t>
            </a:r>
            <a:endParaRPr kumimoji="0" lang="en-US" altLang="zh-CN" sz="4400" b="1" i="0" u="none" strike="noStrike" kern="1200" cap="none" spc="0" normalizeH="0" baseline="0" noProof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1" name="Content Placeholder 4"/>
          <p:cNvSpPr>
            <a:spLocks noGrp="1"/>
          </p:cNvSpPr>
          <p:nvPr>
            <p:ph idx="1"/>
          </p:nvPr>
        </p:nvSpPr>
        <p:spPr>
          <a:xfrm>
            <a:off x="1060450" y="2513013"/>
            <a:ext cx="7024688" cy="3817937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en-US" altLang="ja-JP" sz="3200" b="1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Facts about Sleepy Hollow:</a:t>
            </a:r>
            <a:endParaRPr lang="en-US" altLang="ja-JP" sz="3200" b="1" kern="120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ja-JP" sz="3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     legend (Irving), unique Halloween, etc.</a:t>
            </a:r>
            <a:endParaRPr lang="en-US" altLang="ja-JP" sz="3200" kern="120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eaLnBrk="1" hangingPunct="1"/>
            <a:r>
              <a:rPr lang="en-US" altLang="ja-JP" sz="3200" b="1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Ways to talk about a place:</a:t>
            </a:r>
            <a:r>
              <a:rPr lang="en-US" altLang="ja-JP" sz="3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</a:t>
            </a:r>
            <a:endParaRPr lang="en-US" altLang="ja-JP" sz="3200" kern="120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ja-JP" sz="3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     lie in, be </a:t>
            </a:r>
            <a:r>
              <a:rPr lang="en-US" altLang="zh-CN" sz="3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known primarily</a:t>
            </a:r>
            <a:r>
              <a:rPr lang="en-US" altLang="ja-JP" sz="3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for, etc.</a:t>
            </a:r>
            <a:endParaRPr lang="en-US" altLang="zh-CN" sz="3200" kern="120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49263" y="1597025"/>
            <a:ext cx="8229600" cy="458788"/>
          </a:xfrm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ja-JP" sz="40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j-cs"/>
              </a:rPr>
              <a:t>Assignment</a:t>
            </a:r>
            <a:endParaRPr kumimoji="0" lang="en-US" altLang="zh-CN" sz="4000" b="1" i="0" u="none" strike="noStrike" kern="1200" cap="none" spc="0" normalizeH="0" baseline="0" noProof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01663" y="2513013"/>
            <a:ext cx="8093075" cy="2901950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4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groups, each 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given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a video clip on a famous place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: 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Vienna, Cairo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or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Amsterdam. </a:t>
            </a:r>
            <a:endParaRPr lang="en-US" altLang="zh-CN" sz="3200" kern="1200" dirty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eaLnBrk="1" hangingPunct="1"/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Each member is 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expected to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 present only one aspect of the </a:t>
            </a:r>
            <a:r>
              <a:rPr lang="en-US" altLang="ja-JP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place </a:t>
            </a:r>
            <a:r>
              <a:rPr lang="en-US" altLang="zh-CN" sz="3200" kern="1200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rPr>
              <a:t>to the class.</a:t>
            </a:r>
            <a:endParaRPr lang="en-US" altLang="zh-CN" sz="3200" kern="1200" dirty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2128838" y="681038"/>
            <a:ext cx="6719887" cy="609600"/>
          </a:xfrm>
          <a:ln/>
        </p:spPr>
        <p:txBody>
          <a:bodyPr vert="horz" wrap="square" lIns="91440" tIns="45720" rIns="91440" bIns="45720" anchor="ctr"/>
          <a:p>
            <a:pPr eaLnBrk="1" hangingPunct="1"/>
            <a:endParaRPr lang="en-US" altLang="zh-CN" sz="3200" kern="1200" dirty="0">
              <a:solidFill>
                <a:srgbClr val="FFC000"/>
              </a:solidFill>
              <a:latin typeface="+mj-lt"/>
              <a:ea typeface="宋体" panose="02010600030101010101" pitchFamily="2" charset="-122"/>
              <a:cs typeface="+mj-cs"/>
            </a:endParaRPr>
          </a:p>
        </p:txBody>
      </p:sp>
      <p:sp>
        <p:nvSpPr>
          <p:cNvPr id="9219" name="Content Placeholder 4"/>
          <p:cNvSpPr>
            <a:spLocks noGrp="1"/>
          </p:cNvSpPr>
          <p:nvPr>
            <p:ph idx="1"/>
          </p:nvPr>
        </p:nvSpPr>
        <p:spPr>
          <a:xfrm>
            <a:off x="754063" y="1443038"/>
            <a:ext cx="7329487" cy="4275137"/>
          </a:xfrm>
          <a:ln/>
        </p:spPr>
        <p:txBody>
          <a:bodyPr vert="horz" wrap="square" lIns="91440" tIns="45720" rIns="91440" bIns="45720" anchor="t"/>
          <a:p>
            <a:pPr algn="ctr" eaLnBrk="1" hangingPunct="1"/>
            <a:endParaRPr lang="en-US" altLang="zh-CN" kern="1200" dirty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algn="ctr" eaLnBrk="1" hangingPunct="1"/>
            <a:endParaRPr lang="en-US" altLang="zh-CN" kern="1200" dirty="0">
              <a:solidFill>
                <a:schemeClr val="tx1"/>
              </a:solidFill>
              <a:latin typeface="+mn-lt"/>
              <a:ea typeface="宋体" panose="02010600030101010101" pitchFamily="2" charset="-122"/>
              <a:cs typeface="+mn-cs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ja-JP" sz="9600" b="1" i="1" kern="1200" dirty="0">
                <a:solidFill>
                  <a:schemeClr val="accent2"/>
                </a:solidFill>
                <a:latin typeface="+mn-lt"/>
                <a:ea typeface="宋体" panose="02010600030101010101" pitchFamily="2" charset="-122"/>
                <a:cs typeface="+mn-cs"/>
              </a:rPr>
              <a:t> </a:t>
            </a:r>
            <a:r>
              <a:rPr lang="en-US" altLang="zh-CN" sz="9600" b="1" i="1" kern="1200" dirty="0">
                <a:solidFill>
                  <a:schemeClr val="accent2"/>
                </a:solidFill>
                <a:latin typeface="+mn-lt"/>
                <a:ea typeface="宋体" panose="02010600030101010101" pitchFamily="2" charset="-122"/>
                <a:cs typeface="+mn-cs"/>
              </a:rPr>
              <a:t>Thank you!</a:t>
            </a:r>
            <a:endParaRPr lang="en-US" altLang="zh-CN" sz="9600" b="1" i="1" kern="1200" dirty="0">
              <a:solidFill>
                <a:schemeClr val="accent2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855</Words>
  <Application>WPS 演示</Application>
  <PresentationFormat>在屏幕上显示</PresentationFormat>
  <Paragraphs>40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微软雅黑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Administrator</cp:lastModifiedBy>
  <cp:revision>104</cp:revision>
  <dcterms:created xsi:type="dcterms:W3CDTF">2013-08-21T19:17:07Z</dcterms:created>
  <dcterms:modified xsi:type="dcterms:W3CDTF">2019-04-03T03:10:25Z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