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56" r:id="rId4"/>
    <p:sldId id="340" r:id="rId5"/>
    <p:sldId id="341" r:id="rId6"/>
    <p:sldId id="358" r:id="rId7"/>
    <p:sldId id="365" r:id="rId8"/>
    <p:sldId id="364" r:id="rId9"/>
    <p:sldId id="361" r:id="rId10"/>
    <p:sldId id="351" r:id="rId11"/>
    <p:sldId id="352" r:id="rId12"/>
    <p:sldId id="363" r:id="rId13"/>
    <p:sldId id="354" r:id="rId14"/>
    <p:sldId id="307" r:id="rId15"/>
    <p:sldId id="357" r:id="rId16"/>
    <p:sldId id="325" r:id="rId17"/>
    <p:sldId id="276" r:id="rId18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1pPr>
    <a:lvl2pPr marL="457200" lvl="1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2pPr>
    <a:lvl3pPr marL="914400" lvl="2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3pPr>
    <a:lvl4pPr marL="1371600" lvl="3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4pPr>
    <a:lvl5pPr marL="1828800" lvl="4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5pPr>
    <a:lvl6pPr marL="2286000" lvl="5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6pPr>
    <a:lvl7pPr marL="2743200" lvl="6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7pPr>
    <a:lvl8pPr marL="3200400" lvl="7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8pPr>
    <a:lvl9pPr marL="3657600" lvl="8" indent="0" algn="l" defTabSz="914400" rtl="0" eaLnBrk="1" fontAlgn="base" latinLnBrk="0" hangingPunct="1">
      <a:lnSpc>
        <a:spcPct val="80000"/>
      </a:lnSpc>
      <a:spcBef>
        <a:spcPct val="50000"/>
      </a:spcBef>
      <a:spcAft>
        <a:spcPct val="0"/>
      </a:spcAft>
      <a:buNone/>
      <a:defRPr b="0" i="0" u="none" kern="1200" baseline="0">
        <a:solidFill>
          <a:srgbClr val="990000"/>
        </a:solidFill>
        <a:latin typeface="Times New Roman" panose="02020603050405020304" pitchFamily="18" charset="0"/>
        <a:ea typeface="Arial" panose="020B0604020202020204" pitchFamily="34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FF4B"/>
    <a:srgbClr val="E6FFD5"/>
    <a:srgbClr val="4AB402"/>
    <a:srgbClr val="0000FF"/>
    <a:srgbClr val="990000"/>
    <a:srgbClr val="666633"/>
    <a:srgbClr val="D6009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08"/>
    <p:restoredTop sz="99546"/>
  </p:normalViewPr>
  <p:slideViewPr>
    <p:cSldViewPr showGuides="1">
      <p:cViewPr>
        <p:scale>
          <a:sx n="90" d="100"/>
          <a:sy n="90" d="100"/>
        </p:scale>
        <p:origin x="2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5"/>
          <p:cNvSpPr>
            <a:spLocks noChangeArrowheads="1"/>
          </p:cNvSpPr>
          <p:nvPr/>
        </p:nvSpPr>
        <p:spPr bwMode="auto">
          <a:xfrm>
            <a:off x="38100" y="2274888"/>
            <a:ext cx="6280150" cy="45339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gray">
          <a:xfrm>
            <a:off x="50800" y="28575"/>
            <a:ext cx="6276975" cy="2257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38" descr="M_CG38"/>
          <p:cNvSpPr>
            <a:spLocks noChangeArrowheads="1"/>
          </p:cNvSpPr>
          <p:nvPr/>
        </p:nvSpPr>
        <p:spPr bwMode="gray">
          <a:xfrm>
            <a:off x="50800" y="2257425"/>
            <a:ext cx="6343650" cy="45339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39"/>
          <p:cNvSpPr>
            <a:spLocks noChangeArrowheads="1"/>
          </p:cNvSpPr>
          <p:nvPr/>
        </p:nvSpPr>
        <p:spPr bwMode="gray">
          <a:xfrm>
            <a:off x="6326188" y="2255838"/>
            <a:ext cx="2811463" cy="45608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46"/>
          <p:cNvSpPr>
            <a:spLocks noChangeArrowheads="1"/>
          </p:cNvSpPr>
          <p:nvPr/>
        </p:nvSpPr>
        <p:spPr bwMode="gray">
          <a:xfrm>
            <a:off x="6324600" y="28575"/>
            <a:ext cx="2762250" cy="222885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5" name="Group 18"/>
          <p:cNvGrpSpPr/>
          <p:nvPr/>
        </p:nvGrpSpPr>
        <p:grpSpPr>
          <a:xfrm>
            <a:off x="0" y="-1587"/>
            <a:ext cx="9166225" cy="6859587"/>
            <a:chOff x="0" y="0"/>
            <a:chExt cx="5764" cy="4321"/>
          </a:xfrm>
        </p:grpSpPr>
        <p:sp>
          <p:nvSpPr>
            <p:cNvPr id="11" name="AutoShape 19"/>
            <p:cNvSpPr>
              <a:spLocks noChangeArrowheads="1"/>
            </p:cNvSpPr>
            <p:nvPr/>
          </p:nvSpPr>
          <p:spPr bwMode="gray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20"/>
            <p:cNvSpPr/>
            <p:nvPr/>
          </p:nvSpPr>
          <p:spPr bwMode="gray">
            <a:xfrm>
              <a:off x="0" y="0"/>
              <a:ext cx="288" cy="282"/>
            </a:xfrm>
            <a:custGeom>
              <a:avLst/>
              <a:gdLst>
                <a:gd name="T0" fmla="*/ 2 w 288"/>
                <a:gd name="T1" fmla="*/ 282 h 282"/>
                <a:gd name="T2" fmla="*/ 82 w 288"/>
                <a:gd name="T3" fmla="*/ 144 h 282"/>
                <a:gd name="T4" fmla="*/ 165 w 288"/>
                <a:gd name="T5" fmla="*/ 36 h 282"/>
                <a:gd name="T6" fmla="*/ 288 w 288"/>
                <a:gd name="T7" fmla="*/ 0 h 282"/>
                <a:gd name="T8" fmla="*/ 0 w 288"/>
                <a:gd name="T9" fmla="*/ 0 h 2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21"/>
            <p:cNvSpPr/>
            <p:nvPr/>
          </p:nvSpPr>
          <p:spPr bwMode="gray">
            <a:xfrm>
              <a:off x="5" y="3985"/>
              <a:ext cx="244" cy="336"/>
            </a:xfrm>
            <a:custGeom>
              <a:avLst/>
              <a:gdLst>
                <a:gd name="T0" fmla="*/ 244 w 243"/>
                <a:gd name="T1" fmla="*/ 335 h 336"/>
                <a:gd name="T2" fmla="*/ 123 w 243"/>
                <a:gd name="T3" fmla="*/ 239 h 336"/>
                <a:gd name="T4" fmla="*/ 30 w 243"/>
                <a:gd name="T5" fmla="*/ 144 h 336"/>
                <a:gd name="T6" fmla="*/ 0 w 243"/>
                <a:gd name="T7" fmla="*/ 0 h 336"/>
                <a:gd name="T8" fmla="*/ 1 w 243"/>
                <a:gd name="T9" fmla="*/ 336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22"/>
            <p:cNvSpPr/>
            <p:nvPr/>
          </p:nvSpPr>
          <p:spPr bwMode="gray">
            <a:xfrm>
              <a:off x="5511" y="4029"/>
              <a:ext cx="253" cy="290"/>
            </a:xfrm>
            <a:custGeom>
              <a:avLst/>
              <a:gdLst>
                <a:gd name="T0" fmla="*/ 250 w 232"/>
                <a:gd name="T1" fmla="*/ 0 h 290"/>
                <a:gd name="T2" fmla="*/ 179 w 232"/>
                <a:gd name="T3" fmla="*/ 144 h 290"/>
                <a:gd name="T4" fmla="*/ 107 w 232"/>
                <a:gd name="T5" fmla="*/ 253 h 290"/>
                <a:gd name="T6" fmla="*/ 0 w 232"/>
                <a:gd name="T7" fmla="*/ 290 h 290"/>
                <a:gd name="T8" fmla="*/ 253 w 232"/>
                <a:gd name="T9" fmla="*/ 287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23"/>
            <p:cNvSpPr/>
            <p:nvPr/>
          </p:nvSpPr>
          <p:spPr bwMode="gray">
            <a:xfrm>
              <a:off x="5472" y="0"/>
              <a:ext cx="288" cy="288"/>
            </a:xfrm>
            <a:custGeom>
              <a:avLst/>
              <a:gdLst>
                <a:gd name="T0" fmla="*/ 0 w 288"/>
                <a:gd name="T1" fmla="*/ 0 h 288"/>
                <a:gd name="T2" fmla="*/ 144 w 288"/>
                <a:gd name="T3" fmla="*/ 82 h 288"/>
                <a:gd name="T4" fmla="*/ 252 w 288"/>
                <a:gd name="T5" fmla="*/ 165 h 288"/>
                <a:gd name="T6" fmla="*/ 288 w 288"/>
                <a:gd name="T7" fmla="*/ 288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457200"/>
            <a:ext cx="5334000" cy="838200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1676400"/>
            <a:ext cx="5386388" cy="5334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16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>
            <a:spLocks noChangeArrowheads="1"/>
          </p:cNvSpPr>
          <p:nvPr/>
        </p:nvSpPr>
        <p:spPr bwMode="gray">
          <a:xfrm>
            <a:off x="0" y="11113"/>
            <a:ext cx="9064625" cy="68103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66667"/>
                  <a:invGamma/>
                </a:schemeClr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ltGray">
          <a:xfrm>
            <a:off x="0" y="6453188"/>
            <a:ext cx="9129713" cy="4048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6" name="Group 17"/>
          <p:cNvGrpSpPr/>
          <p:nvPr/>
        </p:nvGrpSpPr>
        <p:grpSpPr>
          <a:xfrm>
            <a:off x="-15875" y="0"/>
            <a:ext cx="9166225" cy="6859588"/>
            <a:chOff x="0" y="0"/>
            <a:chExt cx="5764" cy="4321"/>
          </a:xfrm>
        </p:grpSpPr>
        <p:sp>
          <p:nvSpPr>
            <p:cNvPr id="8" name="AutoShape 18"/>
            <p:cNvSpPr>
              <a:spLocks noChangeArrowheads="1"/>
            </p:cNvSpPr>
            <p:nvPr/>
          </p:nvSpPr>
          <p:spPr bwMode="gray">
            <a:xfrm>
              <a:off x="27" y="24"/>
              <a:ext cx="5712" cy="4274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19"/>
            <p:cNvSpPr/>
            <p:nvPr/>
          </p:nvSpPr>
          <p:spPr bwMode="gray">
            <a:xfrm>
              <a:off x="0" y="0"/>
              <a:ext cx="288" cy="282"/>
            </a:xfrm>
            <a:custGeom>
              <a:avLst/>
              <a:gdLst>
                <a:gd name="T0" fmla="*/ 2 w 288"/>
                <a:gd name="T1" fmla="*/ 282 h 282"/>
                <a:gd name="T2" fmla="*/ 82 w 288"/>
                <a:gd name="T3" fmla="*/ 144 h 282"/>
                <a:gd name="T4" fmla="*/ 165 w 288"/>
                <a:gd name="T5" fmla="*/ 36 h 282"/>
                <a:gd name="T6" fmla="*/ 288 w 288"/>
                <a:gd name="T7" fmla="*/ 0 h 282"/>
                <a:gd name="T8" fmla="*/ 0 w 288"/>
                <a:gd name="T9" fmla="*/ 0 h 2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2">
                  <a:moveTo>
                    <a:pt x="2" y="282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20"/>
            <p:cNvSpPr/>
            <p:nvPr/>
          </p:nvSpPr>
          <p:spPr bwMode="gray">
            <a:xfrm>
              <a:off x="5" y="3985"/>
              <a:ext cx="244" cy="336"/>
            </a:xfrm>
            <a:custGeom>
              <a:avLst/>
              <a:gdLst>
                <a:gd name="T0" fmla="*/ 244 w 243"/>
                <a:gd name="T1" fmla="*/ 335 h 336"/>
                <a:gd name="T2" fmla="*/ 123 w 243"/>
                <a:gd name="T3" fmla="*/ 239 h 336"/>
                <a:gd name="T4" fmla="*/ 30 w 243"/>
                <a:gd name="T5" fmla="*/ 144 h 336"/>
                <a:gd name="T6" fmla="*/ 0 w 243"/>
                <a:gd name="T7" fmla="*/ 0 h 336"/>
                <a:gd name="T8" fmla="*/ 1 w 243"/>
                <a:gd name="T9" fmla="*/ 336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336">
                  <a:moveTo>
                    <a:pt x="243" y="335"/>
                  </a:moveTo>
                  <a:lnTo>
                    <a:pt x="122" y="239"/>
                  </a:lnTo>
                  <a:lnTo>
                    <a:pt x="30" y="144"/>
                  </a:lnTo>
                  <a:lnTo>
                    <a:pt x="0" y="0"/>
                  </a:lnTo>
                  <a:lnTo>
                    <a:pt x="1" y="336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21"/>
            <p:cNvSpPr/>
            <p:nvPr/>
          </p:nvSpPr>
          <p:spPr bwMode="gray">
            <a:xfrm>
              <a:off x="5511" y="4029"/>
              <a:ext cx="253" cy="290"/>
            </a:xfrm>
            <a:custGeom>
              <a:avLst/>
              <a:gdLst>
                <a:gd name="T0" fmla="*/ 250 w 232"/>
                <a:gd name="T1" fmla="*/ 0 h 290"/>
                <a:gd name="T2" fmla="*/ 179 w 232"/>
                <a:gd name="T3" fmla="*/ 144 h 290"/>
                <a:gd name="T4" fmla="*/ 107 w 232"/>
                <a:gd name="T5" fmla="*/ 253 h 290"/>
                <a:gd name="T6" fmla="*/ 0 w 232"/>
                <a:gd name="T7" fmla="*/ 290 h 290"/>
                <a:gd name="T8" fmla="*/ 253 w 232"/>
                <a:gd name="T9" fmla="*/ 287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22"/>
            <p:cNvSpPr/>
            <p:nvPr/>
          </p:nvSpPr>
          <p:spPr bwMode="gray">
            <a:xfrm>
              <a:off x="5472" y="0"/>
              <a:ext cx="288" cy="288"/>
            </a:xfrm>
            <a:custGeom>
              <a:avLst/>
              <a:gdLst>
                <a:gd name="T0" fmla="*/ 0 w 288"/>
                <a:gd name="T1" fmla="*/ 0 h 288"/>
                <a:gd name="T2" fmla="*/ 144 w 288"/>
                <a:gd name="T3" fmla="*/ 82 h 288"/>
                <a:gd name="T4" fmla="*/ 252 w 288"/>
                <a:gd name="T5" fmla="*/ 165 h 288"/>
                <a:gd name="T6" fmla="*/ 288 w 288"/>
                <a:gd name="T7" fmla="*/ 288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" h="288">
                  <a:moveTo>
                    <a:pt x="0" y="0"/>
                  </a:moveTo>
                  <a:lnTo>
                    <a:pt x="144" y="82"/>
                  </a:lnTo>
                  <a:lnTo>
                    <a:pt x="252" y="165"/>
                  </a:lnTo>
                  <a:lnTo>
                    <a:pt x="288" y="288"/>
                  </a:lnTo>
                  <a:lnTo>
                    <a:pt x="288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1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509588" y="6443663"/>
            <a:ext cx="914400" cy="3159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304800" y="350838"/>
            <a:ext cx="8305800" cy="563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366838"/>
            <a:ext cx="8229600" cy="4948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509588" y="6443663"/>
            <a:ext cx="914400" cy="31591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 eaLnBrk="1" hangingPunct="1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2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microsoft.com/office/2007/relationships/media" Target="file:///E:\201402&#31532;&#22235;&#23626;&#22806;&#25945;&#31038;&#26479;&#25945;&#23398;&#22823;&#36187;\07%20&#19977;&#31561;&#22870;%20&#38047;&#21547;&#26149;\&#38047;&#21547;&#26149;%20&#25480;&#35838;PPT\Living%20in%20Venice1.wmv" TargetMode="External"/><Relationship Id="rId1" Type="http://schemas.openxmlformats.org/officeDocument/2006/relationships/video" Target="file:///E:\201402&#31532;&#22235;&#23626;&#22806;&#25945;&#31038;&#26479;&#25945;&#23398;&#22823;&#36187;\07%20&#19977;&#31561;&#22870;%20&#38047;&#21547;&#26149;\&#38047;&#21547;&#26149;%20&#25480;&#35838;PPT\Living%20in%20Venice1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microsoft.com/office/2007/relationships/media" Target="file:///E:\201402&#31532;&#22235;&#23626;&#22806;&#25945;&#31038;&#26479;&#25945;&#23398;&#22823;&#36187;\07%20&#19977;&#31561;&#22870;%20&#38047;&#21547;&#26149;\&#38047;&#21547;&#26149;%20&#25480;&#35838;PPT\Living%20in%20Venice2.wmv" TargetMode="External"/><Relationship Id="rId1" Type="http://schemas.openxmlformats.org/officeDocument/2006/relationships/video" Target="file:///E:\201402&#31532;&#22235;&#23626;&#22806;&#25945;&#31038;&#26479;&#25945;&#23398;&#22823;&#36187;\07%20&#19977;&#31561;&#22870;%20&#38047;&#21547;&#26149;\&#38047;&#21547;&#26149;%20&#25480;&#35838;PPT\Living%20in%20Venice2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468313" y="908050"/>
            <a:ext cx="5410200" cy="12192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en-US" altLang="zh-CN" sz="5400"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Living in Venice</a:t>
            </a:r>
            <a:endParaRPr lang="en-US" altLang="zh-CN" sz="5400"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Oval 4"/>
          <p:cNvSpPr/>
          <p:nvPr/>
        </p:nvSpPr>
        <p:spPr>
          <a:xfrm>
            <a:off x="2298700" y="1985963"/>
            <a:ext cx="3857625" cy="35306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Oval 6"/>
          <p:cNvSpPr/>
          <p:nvPr/>
        </p:nvSpPr>
        <p:spPr>
          <a:xfrm>
            <a:off x="3235325" y="2781300"/>
            <a:ext cx="2057400" cy="1917700"/>
          </a:xfrm>
          <a:prstGeom prst="ellipse">
            <a:avLst/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gray">
          <a:xfrm>
            <a:off x="3529013" y="3476625"/>
            <a:ext cx="140335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algn="ctr" defTabSz="91440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Problem</a:t>
            </a:r>
            <a:endParaRPr kumimoji="0" lang="en-US" altLang="zh-CN" sz="2400" b="1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55"/>
          <p:cNvGrpSpPr/>
          <p:nvPr/>
        </p:nvGrpSpPr>
        <p:grpSpPr>
          <a:xfrm>
            <a:off x="468313" y="2779713"/>
            <a:ext cx="2736850" cy="685800"/>
            <a:chOff x="612" y="2160"/>
            <a:chExt cx="1724" cy="432"/>
          </a:xfrm>
        </p:grpSpPr>
        <p:grpSp>
          <p:nvGrpSpPr>
            <p:cNvPr id="13349" name="Group 32"/>
            <p:cNvGrpSpPr/>
            <p:nvPr/>
          </p:nvGrpSpPr>
          <p:grpSpPr>
            <a:xfrm>
              <a:off x="1632" y="2160"/>
              <a:ext cx="432" cy="432"/>
              <a:chOff x="1488" y="1968"/>
              <a:chExt cx="432" cy="432"/>
            </a:xfrm>
          </p:grpSpPr>
          <p:grpSp>
            <p:nvGrpSpPr>
              <p:cNvPr id="13354" name="Group 33"/>
              <p:cNvGrpSpPr/>
              <p:nvPr/>
            </p:nvGrpSpPr>
            <p:grpSpPr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177186" name="Oval 3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357" name="Freeform 35"/>
                <p:cNvSpPr/>
                <p:nvPr/>
              </p:nvSpPr>
              <p:spPr>
                <a:xfrm>
                  <a:off x="2208" y="1948"/>
                  <a:ext cx="1296" cy="634"/>
                </a:xfrm>
                <a:custGeom>
                  <a:avLst/>
                  <a:gdLst>
                    <a:gd name="txL" fmla="*/ 0 w 1321"/>
                    <a:gd name="txT" fmla="*/ 0 h 712"/>
                    <a:gd name="txR" fmla="*/ 1321 w 1321"/>
                    <a:gd name="txB" fmla="*/ 712 h 712"/>
                  </a:gdLst>
                  <a:ahLst/>
                  <a:cxnLst>
                    <a:cxn ang="0">
                      <a:pos x="1160" y="199"/>
                    </a:cxn>
                    <a:cxn ang="0">
                      <a:pos x="1174" y="221"/>
                    </a:cxn>
                    <a:cxn ang="0">
                      <a:pos x="1177" y="240"/>
                    </a:cxn>
                    <a:cxn ang="0">
                      <a:pos x="1172" y="257"/>
                    </a:cxn>
                    <a:cxn ang="0">
                      <a:pos x="1157" y="273"/>
                    </a:cxn>
                    <a:cxn ang="0">
                      <a:pos x="1134" y="289"/>
                    </a:cxn>
                    <a:cxn ang="0">
                      <a:pos x="1105" y="301"/>
                    </a:cxn>
                    <a:cxn ang="0">
                      <a:pos x="1066" y="313"/>
                    </a:cxn>
                    <a:cxn ang="0">
                      <a:pos x="1023" y="324"/>
                    </a:cxn>
                    <a:cxn ang="0">
                      <a:pos x="973" y="332"/>
                    </a:cxn>
                    <a:cxn ang="0">
                      <a:pos x="919" y="340"/>
                    </a:cxn>
                    <a:cxn ang="0">
                      <a:pos x="862" y="345"/>
                    </a:cxn>
                    <a:cxn ang="0">
                      <a:pos x="799" y="351"/>
                    </a:cxn>
                    <a:cxn ang="0">
                      <a:pos x="735" y="354"/>
                    </a:cxn>
                    <a:cxn ang="0">
                      <a:pos x="709" y="355"/>
                    </a:cxn>
                    <a:cxn ang="0">
                      <a:pos x="425" y="355"/>
                    </a:cxn>
                    <a:cxn ang="0">
                      <a:pos x="421" y="355"/>
                    </a:cxn>
                    <a:cxn ang="0">
                      <a:pos x="365" y="353"/>
                    </a:cxn>
                    <a:cxn ang="0">
                      <a:pos x="311" y="351"/>
                    </a:cxn>
                    <a:cxn ang="0">
                      <a:pos x="260" y="347"/>
                    </a:cxn>
                    <a:cxn ang="0">
                      <a:pos x="211" y="344"/>
                    </a:cxn>
                    <a:cxn ang="0">
                      <a:pos x="167" y="337"/>
                    </a:cxn>
                    <a:cxn ang="0">
                      <a:pos x="126" y="329"/>
                    </a:cxn>
                    <a:cxn ang="0">
                      <a:pos x="90" y="323"/>
                    </a:cxn>
                    <a:cxn ang="0">
                      <a:pos x="61" y="314"/>
                    </a:cxn>
                    <a:cxn ang="0">
                      <a:pos x="33" y="303"/>
                    </a:cxn>
                    <a:cxn ang="0">
                      <a:pos x="18" y="290"/>
                    </a:cxn>
                    <a:cxn ang="0">
                      <a:pos x="6" y="276"/>
                    </a:cxn>
                    <a:cxn ang="0">
                      <a:pos x="0" y="261"/>
                    </a:cxn>
                    <a:cxn ang="0">
                      <a:pos x="0" y="259"/>
                    </a:cxn>
                    <a:cxn ang="0">
                      <a:pos x="4" y="242"/>
                    </a:cxn>
                    <a:cxn ang="0">
                      <a:pos x="16" y="222"/>
                    </a:cxn>
                    <a:cxn ang="0">
                      <a:pos x="45" y="184"/>
                    </a:cxn>
                    <a:cxn ang="0">
                      <a:pos x="82" y="149"/>
                    </a:cxn>
                    <a:cxn ang="0">
                      <a:pos x="130" y="118"/>
                    </a:cxn>
                    <a:cxn ang="0">
                      <a:pos x="181" y="88"/>
                    </a:cxn>
                    <a:cxn ang="0">
                      <a:pos x="240" y="61"/>
                    </a:cxn>
                    <a:cxn ang="0">
                      <a:pos x="305" y="41"/>
                    </a:cxn>
                    <a:cxn ang="0">
                      <a:pos x="370" y="23"/>
                    </a:cxn>
                    <a:cxn ang="0">
                      <a:pos x="443" y="11"/>
                    </a:cxn>
                    <a:cxn ang="0">
                      <a:pos x="518" y="4"/>
                    </a:cxn>
                    <a:cxn ang="0">
                      <a:pos x="595" y="0"/>
                    </a:cxn>
                    <a:cxn ang="0">
                      <a:pos x="595" y="0"/>
                    </a:cxn>
                    <a:cxn ang="0">
                      <a:pos x="677" y="4"/>
                    </a:cxn>
                    <a:cxn ang="0">
                      <a:pos x="755" y="11"/>
                    </a:cxn>
                    <a:cxn ang="0">
                      <a:pos x="831" y="26"/>
                    </a:cxn>
                    <a:cxn ang="0">
                      <a:pos x="901" y="45"/>
                    </a:cxn>
                    <a:cxn ang="0">
                      <a:pos x="965" y="69"/>
                    </a:cxn>
                    <a:cxn ang="0">
                      <a:pos x="1024" y="97"/>
                    </a:cxn>
                    <a:cxn ang="0">
                      <a:pos x="1077" y="127"/>
                    </a:cxn>
                    <a:cxn ang="0">
                      <a:pos x="1122" y="162"/>
                    </a:cxn>
                    <a:cxn ang="0">
                      <a:pos x="1160" y="199"/>
                    </a:cxn>
                    <a:cxn ang="0">
                      <a:pos x="1160" y="199"/>
                    </a:cxn>
                  </a:cxnLst>
                  <a:rect l="txL" t="txT" r="txR" b="tx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5400000" scaled="1"/>
                  <a:tileRect/>
                </a:gra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77188" name="Text Box 36"/>
              <p:cNvSpPr txBox="1">
                <a:spLocks noChangeArrowheads="1"/>
              </p:cNvSpPr>
              <p:nvPr/>
            </p:nvSpPr>
            <p:spPr bwMode="gray">
              <a:xfrm>
                <a:off x="1580" y="2016"/>
                <a:ext cx="265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Verdana" panose="020B0604030504040204" pitchFamily="34" charset="0"/>
                    <a:ea typeface="宋体" panose="02010600030101010101" pitchFamily="2" charset="-122"/>
                  </a:rPr>
                  <a:t>A</a:t>
                </a:r>
                <a:endParaRPr lang="en-US" altLang="zh-CN" sz="2400" b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3350" name="Group 39"/>
            <p:cNvGrpSpPr/>
            <p:nvPr/>
          </p:nvGrpSpPr>
          <p:grpSpPr>
            <a:xfrm>
              <a:off x="2105" y="2438"/>
              <a:ext cx="231" cy="130"/>
              <a:chOff x="2016" y="2304"/>
              <a:chExt cx="231" cy="130"/>
            </a:xfrm>
          </p:grpSpPr>
          <p:sp>
            <p:nvSpPr>
              <p:cNvPr id="13352" name="Oval 40"/>
              <p:cNvSpPr/>
              <p:nvPr/>
            </p:nvSpPr>
            <p:spPr>
              <a:xfrm rot="-3372907">
                <a:off x="2018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366868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53" name="Oval 41"/>
              <p:cNvSpPr/>
              <p:nvPr/>
            </p:nvSpPr>
            <p:spPr>
              <a:xfrm rot="-3372907">
                <a:off x="2159" y="235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2E5858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3351" name="Text Box 47"/>
            <p:cNvSpPr txBox="1"/>
            <p:nvPr/>
          </p:nvSpPr>
          <p:spPr>
            <a:xfrm>
              <a:off x="612" y="2190"/>
              <a:ext cx="120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causes</a:t>
              </a:r>
              <a:endParaRPr lang="en-US" altLang="zh-CN"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57"/>
          <p:cNvGrpSpPr/>
          <p:nvPr/>
        </p:nvGrpSpPr>
        <p:grpSpPr>
          <a:xfrm>
            <a:off x="5370513" y="2733675"/>
            <a:ext cx="3235325" cy="766763"/>
            <a:chOff x="3700" y="2131"/>
            <a:chExt cx="2038" cy="483"/>
          </a:xfrm>
        </p:grpSpPr>
        <p:grpSp>
          <p:nvGrpSpPr>
            <p:cNvPr id="13340" name="Group 22"/>
            <p:cNvGrpSpPr/>
            <p:nvPr/>
          </p:nvGrpSpPr>
          <p:grpSpPr>
            <a:xfrm>
              <a:off x="3947" y="2131"/>
              <a:ext cx="430" cy="437"/>
              <a:chOff x="3938" y="1968"/>
              <a:chExt cx="430" cy="437"/>
            </a:xfrm>
          </p:grpSpPr>
          <p:grpSp>
            <p:nvGrpSpPr>
              <p:cNvPr id="13345" name="Group 23"/>
              <p:cNvGrpSpPr/>
              <p:nvPr/>
            </p:nvGrpSpPr>
            <p:grpSpPr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177176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348" name="Freeform 25"/>
                <p:cNvSpPr/>
                <p:nvPr/>
              </p:nvSpPr>
              <p:spPr>
                <a:xfrm>
                  <a:off x="2208" y="1948"/>
                  <a:ext cx="1296" cy="634"/>
                </a:xfrm>
                <a:custGeom>
                  <a:avLst/>
                  <a:gdLst>
                    <a:gd name="txL" fmla="*/ 0 w 1321"/>
                    <a:gd name="txT" fmla="*/ 0 h 712"/>
                    <a:gd name="txR" fmla="*/ 1321 w 1321"/>
                    <a:gd name="txB" fmla="*/ 712 h 712"/>
                  </a:gdLst>
                  <a:ahLst/>
                  <a:cxnLst>
                    <a:cxn ang="0">
                      <a:pos x="1160" y="199"/>
                    </a:cxn>
                    <a:cxn ang="0">
                      <a:pos x="1174" y="221"/>
                    </a:cxn>
                    <a:cxn ang="0">
                      <a:pos x="1177" y="240"/>
                    </a:cxn>
                    <a:cxn ang="0">
                      <a:pos x="1172" y="257"/>
                    </a:cxn>
                    <a:cxn ang="0">
                      <a:pos x="1157" y="273"/>
                    </a:cxn>
                    <a:cxn ang="0">
                      <a:pos x="1134" y="289"/>
                    </a:cxn>
                    <a:cxn ang="0">
                      <a:pos x="1105" y="301"/>
                    </a:cxn>
                    <a:cxn ang="0">
                      <a:pos x="1066" y="313"/>
                    </a:cxn>
                    <a:cxn ang="0">
                      <a:pos x="1023" y="324"/>
                    </a:cxn>
                    <a:cxn ang="0">
                      <a:pos x="973" y="332"/>
                    </a:cxn>
                    <a:cxn ang="0">
                      <a:pos x="919" y="340"/>
                    </a:cxn>
                    <a:cxn ang="0">
                      <a:pos x="862" y="345"/>
                    </a:cxn>
                    <a:cxn ang="0">
                      <a:pos x="799" y="351"/>
                    </a:cxn>
                    <a:cxn ang="0">
                      <a:pos x="735" y="354"/>
                    </a:cxn>
                    <a:cxn ang="0">
                      <a:pos x="709" y="355"/>
                    </a:cxn>
                    <a:cxn ang="0">
                      <a:pos x="425" y="355"/>
                    </a:cxn>
                    <a:cxn ang="0">
                      <a:pos x="421" y="355"/>
                    </a:cxn>
                    <a:cxn ang="0">
                      <a:pos x="365" y="353"/>
                    </a:cxn>
                    <a:cxn ang="0">
                      <a:pos x="311" y="351"/>
                    </a:cxn>
                    <a:cxn ang="0">
                      <a:pos x="260" y="347"/>
                    </a:cxn>
                    <a:cxn ang="0">
                      <a:pos x="211" y="344"/>
                    </a:cxn>
                    <a:cxn ang="0">
                      <a:pos x="167" y="337"/>
                    </a:cxn>
                    <a:cxn ang="0">
                      <a:pos x="126" y="329"/>
                    </a:cxn>
                    <a:cxn ang="0">
                      <a:pos x="90" y="323"/>
                    </a:cxn>
                    <a:cxn ang="0">
                      <a:pos x="61" y="314"/>
                    </a:cxn>
                    <a:cxn ang="0">
                      <a:pos x="33" y="303"/>
                    </a:cxn>
                    <a:cxn ang="0">
                      <a:pos x="18" y="290"/>
                    </a:cxn>
                    <a:cxn ang="0">
                      <a:pos x="6" y="276"/>
                    </a:cxn>
                    <a:cxn ang="0">
                      <a:pos x="0" y="261"/>
                    </a:cxn>
                    <a:cxn ang="0">
                      <a:pos x="0" y="259"/>
                    </a:cxn>
                    <a:cxn ang="0">
                      <a:pos x="4" y="242"/>
                    </a:cxn>
                    <a:cxn ang="0">
                      <a:pos x="16" y="222"/>
                    </a:cxn>
                    <a:cxn ang="0">
                      <a:pos x="45" y="184"/>
                    </a:cxn>
                    <a:cxn ang="0">
                      <a:pos x="82" y="149"/>
                    </a:cxn>
                    <a:cxn ang="0">
                      <a:pos x="130" y="118"/>
                    </a:cxn>
                    <a:cxn ang="0">
                      <a:pos x="181" y="88"/>
                    </a:cxn>
                    <a:cxn ang="0">
                      <a:pos x="240" y="61"/>
                    </a:cxn>
                    <a:cxn ang="0">
                      <a:pos x="305" y="41"/>
                    </a:cxn>
                    <a:cxn ang="0">
                      <a:pos x="370" y="23"/>
                    </a:cxn>
                    <a:cxn ang="0">
                      <a:pos x="443" y="11"/>
                    </a:cxn>
                    <a:cxn ang="0">
                      <a:pos x="518" y="4"/>
                    </a:cxn>
                    <a:cxn ang="0">
                      <a:pos x="595" y="0"/>
                    </a:cxn>
                    <a:cxn ang="0">
                      <a:pos x="595" y="0"/>
                    </a:cxn>
                    <a:cxn ang="0">
                      <a:pos x="677" y="4"/>
                    </a:cxn>
                    <a:cxn ang="0">
                      <a:pos x="755" y="11"/>
                    </a:cxn>
                    <a:cxn ang="0">
                      <a:pos x="831" y="26"/>
                    </a:cxn>
                    <a:cxn ang="0">
                      <a:pos x="901" y="45"/>
                    </a:cxn>
                    <a:cxn ang="0">
                      <a:pos x="965" y="69"/>
                    </a:cxn>
                    <a:cxn ang="0">
                      <a:pos x="1024" y="97"/>
                    </a:cxn>
                    <a:cxn ang="0">
                      <a:pos x="1077" y="127"/>
                    </a:cxn>
                    <a:cxn ang="0">
                      <a:pos x="1122" y="162"/>
                    </a:cxn>
                    <a:cxn ang="0">
                      <a:pos x="1160" y="199"/>
                    </a:cxn>
                    <a:cxn ang="0">
                      <a:pos x="1160" y="199"/>
                    </a:cxn>
                  </a:cxnLst>
                  <a:rect l="txL" t="txT" r="txR" b="tx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chemeClr val="hlink">
                        <a:alpha val="100000"/>
                      </a:schemeClr>
                    </a:gs>
                  </a:gsLst>
                  <a:lin ang="5400000" scaled="1"/>
                  <a:tileRect/>
                </a:gra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77178" name="Text Box 26"/>
              <p:cNvSpPr txBox="1">
                <a:spLocks noChangeArrowheads="1"/>
              </p:cNvSpPr>
              <p:nvPr/>
            </p:nvSpPr>
            <p:spPr bwMode="gray">
              <a:xfrm>
                <a:off x="4016" y="2028"/>
                <a:ext cx="262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Verdana" panose="020B0604030504040204" pitchFamily="34" charset="0"/>
                    <a:ea typeface="宋体" panose="02010600030101010101" pitchFamily="2" charset="-122"/>
                  </a:rPr>
                  <a:t>B</a:t>
                </a:r>
                <a:endParaRPr lang="en-US" altLang="zh-CN" sz="2400" b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3341" name="Group 54"/>
            <p:cNvGrpSpPr/>
            <p:nvPr/>
          </p:nvGrpSpPr>
          <p:grpSpPr>
            <a:xfrm>
              <a:off x="3700" y="2441"/>
              <a:ext cx="223" cy="173"/>
              <a:chOff x="3700" y="2441"/>
              <a:chExt cx="223" cy="173"/>
            </a:xfrm>
          </p:grpSpPr>
          <p:sp>
            <p:nvSpPr>
              <p:cNvPr id="13343" name="Oval 45"/>
              <p:cNvSpPr/>
              <p:nvPr/>
            </p:nvSpPr>
            <p:spPr>
              <a:xfrm rot="-3372907">
                <a:off x="3838" y="243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rgbClr val="91AD75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44" name="Oval 46"/>
              <p:cNvSpPr/>
              <p:nvPr/>
            </p:nvSpPr>
            <p:spPr>
              <a:xfrm rot="-3372907">
                <a:off x="3702" y="252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rgbClr val="91AD75"/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3342" name="Text Box 49"/>
            <p:cNvSpPr txBox="1"/>
            <p:nvPr/>
          </p:nvSpPr>
          <p:spPr>
            <a:xfrm>
              <a:off x="4346" y="2144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seriousness</a:t>
              </a:r>
              <a:endParaRPr lang="en-US" altLang="zh-CN"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Group 59"/>
          <p:cNvGrpSpPr/>
          <p:nvPr/>
        </p:nvGrpSpPr>
        <p:grpSpPr>
          <a:xfrm>
            <a:off x="723900" y="4416425"/>
            <a:ext cx="2641600" cy="1100138"/>
            <a:chOff x="773" y="3191"/>
            <a:chExt cx="1664" cy="693"/>
          </a:xfrm>
        </p:grpSpPr>
        <p:grpSp>
          <p:nvGrpSpPr>
            <p:cNvPr id="13331" name="Group 14"/>
            <p:cNvGrpSpPr/>
            <p:nvPr/>
          </p:nvGrpSpPr>
          <p:grpSpPr>
            <a:xfrm>
              <a:off x="2236" y="3191"/>
              <a:ext cx="201" cy="176"/>
              <a:chOff x="2236" y="3191"/>
              <a:chExt cx="201" cy="176"/>
            </a:xfrm>
          </p:grpSpPr>
          <p:sp>
            <p:nvSpPr>
              <p:cNvPr id="13338" name="Oval 15"/>
              <p:cNvSpPr/>
              <p:nvPr/>
            </p:nvSpPr>
            <p:spPr>
              <a:xfrm rot="-3372907">
                <a:off x="2238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60707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39" name="Oval 16"/>
              <p:cNvSpPr/>
              <p:nvPr/>
            </p:nvSpPr>
            <p:spPr>
              <a:xfrm rot="-3372907">
                <a:off x="2349" y="318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60707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3332" name="Group 17"/>
            <p:cNvGrpSpPr/>
            <p:nvPr/>
          </p:nvGrpSpPr>
          <p:grpSpPr>
            <a:xfrm>
              <a:off x="1824" y="3357"/>
              <a:ext cx="432" cy="432"/>
              <a:chOff x="1824" y="3357"/>
              <a:chExt cx="432" cy="432"/>
            </a:xfrm>
          </p:grpSpPr>
          <p:grpSp>
            <p:nvGrpSpPr>
              <p:cNvPr id="13334" name="Group 18"/>
              <p:cNvGrpSpPr/>
              <p:nvPr/>
            </p:nvGrpSpPr>
            <p:grpSpPr>
              <a:xfrm>
                <a:off x="1824" y="3357"/>
                <a:ext cx="432" cy="432"/>
                <a:chOff x="2016" y="1920"/>
                <a:chExt cx="1680" cy="1680"/>
              </a:xfrm>
            </p:grpSpPr>
            <p:sp>
              <p:nvSpPr>
                <p:cNvPr id="177171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337" name="Freeform 20"/>
                <p:cNvSpPr/>
                <p:nvPr/>
              </p:nvSpPr>
              <p:spPr>
                <a:xfrm>
                  <a:off x="2208" y="1948"/>
                  <a:ext cx="1296" cy="634"/>
                </a:xfrm>
                <a:custGeom>
                  <a:avLst/>
                  <a:gdLst>
                    <a:gd name="txL" fmla="*/ 0 w 1321"/>
                    <a:gd name="txT" fmla="*/ 0 h 712"/>
                    <a:gd name="txR" fmla="*/ 1321 w 1321"/>
                    <a:gd name="txB" fmla="*/ 712 h 712"/>
                  </a:gdLst>
                  <a:ahLst/>
                  <a:cxnLst>
                    <a:cxn ang="0">
                      <a:pos x="1160" y="199"/>
                    </a:cxn>
                    <a:cxn ang="0">
                      <a:pos x="1174" y="221"/>
                    </a:cxn>
                    <a:cxn ang="0">
                      <a:pos x="1177" y="240"/>
                    </a:cxn>
                    <a:cxn ang="0">
                      <a:pos x="1172" y="257"/>
                    </a:cxn>
                    <a:cxn ang="0">
                      <a:pos x="1157" y="273"/>
                    </a:cxn>
                    <a:cxn ang="0">
                      <a:pos x="1134" y="289"/>
                    </a:cxn>
                    <a:cxn ang="0">
                      <a:pos x="1105" y="301"/>
                    </a:cxn>
                    <a:cxn ang="0">
                      <a:pos x="1066" y="313"/>
                    </a:cxn>
                    <a:cxn ang="0">
                      <a:pos x="1023" y="324"/>
                    </a:cxn>
                    <a:cxn ang="0">
                      <a:pos x="973" y="332"/>
                    </a:cxn>
                    <a:cxn ang="0">
                      <a:pos x="919" y="340"/>
                    </a:cxn>
                    <a:cxn ang="0">
                      <a:pos x="862" y="345"/>
                    </a:cxn>
                    <a:cxn ang="0">
                      <a:pos x="799" y="351"/>
                    </a:cxn>
                    <a:cxn ang="0">
                      <a:pos x="735" y="354"/>
                    </a:cxn>
                    <a:cxn ang="0">
                      <a:pos x="709" y="355"/>
                    </a:cxn>
                    <a:cxn ang="0">
                      <a:pos x="425" y="355"/>
                    </a:cxn>
                    <a:cxn ang="0">
                      <a:pos x="421" y="355"/>
                    </a:cxn>
                    <a:cxn ang="0">
                      <a:pos x="365" y="353"/>
                    </a:cxn>
                    <a:cxn ang="0">
                      <a:pos x="311" y="351"/>
                    </a:cxn>
                    <a:cxn ang="0">
                      <a:pos x="260" y="347"/>
                    </a:cxn>
                    <a:cxn ang="0">
                      <a:pos x="211" y="344"/>
                    </a:cxn>
                    <a:cxn ang="0">
                      <a:pos x="167" y="337"/>
                    </a:cxn>
                    <a:cxn ang="0">
                      <a:pos x="126" y="329"/>
                    </a:cxn>
                    <a:cxn ang="0">
                      <a:pos x="90" y="323"/>
                    </a:cxn>
                    <a:cxn ang="0">
                      <a:pos x="61" y="314"/>
                    </a:cxn>
                    <a:cxn ang="0">
                      <a:pos x="33" y="303"/>
                    </a:cxn>
                    <a:cxn ang="0">
                      <a:pos x="18" y="290"/>
                    </a:cxn>
                    <a:cxn ang="0">
                      <a:pos x="6" y="276"/>
                    </a:cxn>
                    <a:cxn ang="0">
                      <a:pos x="0" y="261"/>
                    </a:cxn>
                    <a:cxn ang="0">
                      <a:pos x="0" y="259"/>
                    </a:cxn>
                    <a:cxn ang="0">
                      <a:pos x="4" y="242"/>
                    </a:cxn>
                    <a:cxn ang="0">
                      <a:pos x="16" y="222"/>
                    </a:cxn>
                    <a:cxn ang="0">
                      <a:pos x="45" y="184"/>
                    </a:cxn>
                    <a:cxn ang="0">
                      <a:pos x="82" y="149"/>
                    </a:cxn>
                    <a:cxn ang="0">
                      <a:pos x="130" y="118"/>
                    </a:cxn>
                    <a:cxn ang="0">
                      <a:pos x="181" y="88"/>
                    </a:cxn>
                    <a:cxn ang="0">
                      <a:pos x="240" y="61"/>
                    </a:cxn>
                    <a:cxn ang="0">
                      <a:pos x="305" y="41"/>
                    </a:cxn>
                    <a:cxn ang="0">
                      <a:pos x="370" y="23"/>
                    </a:cxn>
                    <a:cxn ang="0">
                      <a:pos x="443" y="11"/>
                    </a:cxn>
                    <a:cxn ang="0">
                      <a:pos x="518" y="4"/>
                    </a:cxn>
                    <a:cxn ang="0">
                      <a:pos x="595" y="0"/>
                    </a:cxn>
                    <a:cxn ang="0">
                      <a:pos x="595" y="0"/>
                    </a:cxn>
                    <a:cxn ang="0">
                      <a:pos x="677" y="4"/>
                    </a:cxn>
                    <a:cxn ang="0">
                      <a:pos x="755" y="11"/>
                    </a:cxn>
                    <a:cxn ang="0">
                      <a:pos x="831" y="26"/>
                    </a:cxn>
                    <a:cxn ang="0">
                      <a:pos x="901" y="45"/>
                    </a:cxn>
                    <a:cxn ang="0">
                      <a:pos x="965" y="69"/>
                    </a:cxn>
                    <a:cxn ang="0">
                      <a:pos x="1024" y="97"/>
                    </a:cxn>
                    <a:cxn ang="0">
                      <a:pos x="1077" y="127"/>
                    </a:cxn>
                    <a:cxn ang="0">
                      <a:pos x="1122" y="162"/>
                    </a:cxn>
                    <a:cxn ang="0">
                      <a:pos x="1160" y="199"/>
                    </a:cxn>
                    <a:cxn ang="0">
                      <a:pos x="1160" y="199"/>
                    </a:cxn>
                  </a:cxnLst>
                  <a:rect l="txL" t="txT" r="txR" b="tx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chemeClr val="folHlink">
                        <a:alpha val="100000"/>
                      </a:schemeClr>
                    </a:gs>
                  </a:gsLst>
                  <a:lin ang="5400000" scaled="1"/>
                  <a:tileRect/>
                </a:gra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77173" name="Text Box 21"/>
              <p:cNvSpPr txBox="1">
                <a:spLocks noChangeArrowheads="1"/>
              </p:cNvSpPr>
              <p:nvPr/>
            </p:nvSpPr>
            <p:spPr bwMode="gray">
              <a:xfrm>
                <a:off x="1897" y="3438"/>
                <a:ext cx="275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Verdana" panose="020B0604030504040204" pitchFamily="34" charset="0"/>
                    <a:ea typeface="宋体" panose="02010600030101010101" pitchFamily="2" charset="-122"/>
                  </a:rPr>
                  <a:t>D</a:t>
                </a:r>
                <a:endParaRPr lang="en-US" altLang="zh-CN" sz="2400" b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3333" name="Text Box 50"/>
            <p:cNvSpPr txBox="1"/>
            <p:nvPr/>
          </p:nvSpPr>
          <p:spPr>
            <a:xfrm>
              <a:off x="773" y="3596"/>
              <a:ext cx="120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solutions</a:t>
              </a:r>
              <a:endParaRPr lang="en-US" altLang="zh-CN"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Group 58"/>
          <p:cNvGrpSpPr/>
          <p:nvPr/>
        </p:nvGrpSpPr>
        <p:grpSpPr>
          <a:xfrm>
            <a:off x="5076825" y="4378325"/>
            <a:ext cx="2730500" cy="1065213"/>
            <a:chOff x="3609" y="3167"/>
            <a:chExt cx="1720" cy="671"/>
          </a:xfrm>
        </p:grpSpPr>
        <p:grpSp>
          <p:nvGrpSpPr>
            <p:cNvPr id="13322" name="Group 27"/>
            <p:cNvGrpSpPr/>
            <p:nvPr/>
          </p:nvGrpSpPr>
          <p:grpSpPr>
            <a:xfrm>
              <a:off x="3783" y="3356"/>
              <a:ext cx="412" cy="392"/>
              <a:chOff x="3552" y="3339"/>
              <a:chExt cx="412" cy="392"/>
            </a:xfrm>
          </p:grpSpPr>
          <p:grpSp>
            <p:nvGrpSpPr>
              <p:cNvPr id="13327" name="Group 28"/>
              <p:cNvGrpSpPr/>
              <p:nvPr/>
            </p:nvGrpSpPr>
            <p:grpSpPr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177181" name="Oval 2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330" name="Freeform 30"/>
                <p:cNvSpPr/>
                <p:nvPr/>
              </p:nvSpPr>
              <p:spPr>
                <a:xfrm>
                  <a:off x="2208" y="1948"/>
                  <a:ext cx="1296" cy="634"/>
                </a:xfrm>
                <a:custGeom>
                  <a:avLst/>
                  <a:gdLst>
                    <a:gd name="txL" fmla="*/ 0 w 1321"/>
                    <a:gd name="txT" fmla="*/ 0 h 712"/>
                    <a:gd name="txR" fmla="*/ 1321 w 1321"/>
                    <a:gd name="txB" fmla="*/ 712 h 712"/>
                  </a:gdLst>
                  <a:ahLst/>
                  <a:cxnLst>
                    <a:cxn ang="0">
                      <a:pos x="1160" y="199"/>
                    </a:cxn>
                    <a:cxn ang="0">
                      <a:pos x="1174" y="221"/>
                    </a:cxn>
                    <a:cxn ang="0">
                      <a:pos x="1177" y="240"/>
                    </a:cxn>
                    <a:cxn ang="0">
                      <a:pos x="1172" y="257"/>
                    </a:cxn>
                    <a:cxn ang="0">
                      <a:pos x="1157" y="273"/>
                    </a:cxn>
                    <a:cxn ang="0">
                      <a:pos x="1134" y="289"/>
                    </a:cxn>
                    <a:cxn ang="0">
                      <a:pos x="1105" y="301"/>
                    </a:cxn>
                    <a:cxn ang="0">
                      <a:pos x="1066" y="313"/>
                    </a:cxn>
                    <a:cxn ang="0">
                      <a:pos x="1023" y="324"/>
                    </a:cxn>
                    <a:cxn ang="0">
                      <a:pos x="973" y="332"/>
                    </a:cxn>
                    <a:cxn ang="0">
                      <a:pos x="919" y="340"/>
                    </a:cxn>
                    <a:cxn ang="0">
                      <a:pos x="862" y="345"/>
                    </a:cxn>
                    <a:cxn ang="0">
                      <a:pos x="799" y="351"/>
                    </a:cxn>
                    <a:cxn ang="0">
                      <a:pos x="735" y="354"/>
                    </a:cxn>
                    <a:cxn ang="0">
                      <a:pos x="709" y="355"/>
                    </a:cxn>
                    <a:cxn ang="0">
                      <a:pos x="425" y="355"/>
                    </a:cxn>
                    <a:cxn ang="0">
                      <a:pos x="421" y="355"/>
                    </a:cxn>
                    <a:cxn ang="0">
                      <a:pos x="365" y="353"/>
                    </a:cxn>
                    <a:cxn ang="0">
                      <a:pos x="311" y="351"/>
                    </a:cxn>
                    <a:cxn ang="0">
                      <a:pos x="260" y="347"/>
                    </a:cxn>
                    <a:cxn ang="0">
                      <a:pos x="211" y="344"/>
                    </a:cxn>
                    <a:cxn ang="0">
                      <a:pos x="167" y="337"/>
                    </a:cxn>
                    <a:cxn ang="0">
                      <a:pos x="126" y="329"/>
                    </a:cxn>
                    <a:cxn ang="0">
                      <a:pos x="90" y="323"/>
                    </a:cxn>
                    <a:cxn ang="0">
                      <a:pos x="61" y="314"/>
                    </a:cxn>
                    <a:cxn ang="0">
                      <a:pos x="33" y="303"/>
                    </a:cxn>
                    <a:cxn ang="0">
                      <a:pos x="18" y="290"/>
                    </a:cxn>
                    <a:cxn ang="0">
                      <a:pos x="6" y="276"/>
                    </a:cxn>
                    <a:cxn ang="0">
                      <a:pos x="0" y="261"/>
                    </a:cxn>
                    <a:cxn ang="0">
                      <a:pos x="0" y="259"/>
                    </a:cxn>
                    <a:cxn ang="0">
                      <a:pos x="4" y="242"/>
                    </a:cxn>
                    <a:cxn ang="0">
                      <a:pos x="16" y="222"/>
                    </a:cxn>
                    <a:cxn ang="0">
                      <a:pos x="45" y="184"/>
                    </a:cxn>
                    <a:cxn ang="0">
                      <a:pos x="82" y="149"/>
                    </a:cxn>
                    <a:cxn ang="0">
                      <a:pos x="130" y="118"/>
                    </a:cxn>
                    <a:cxn ang="0">
                      <a:pos x="181" y="88"/>
                    </a:cxn>
                    <a:cxn ang="0">
                      <a:pos x="240" y="61"/>
                    </a:cxn>
                    <a:cxn ang="0">
                      <a:pos x="305" y="41"/>
                    </a:cxn>
                    <a:cxn ang="0">
                      <a:pos x="370" y="23"/>
                    </a:cxn>
                    <a:cxn ang="0">
                      <a:pos x="443" y="11"/>
                    </a:cxn>
                    <a:cxn ang="0">
                      <a:pos x="518" y="4"/>
                    </a:cxn>
                    <a:cxn ang="0">
                      <a:pos x="595" y="0"/>
                    </a:cxn>
                    <a:cxn ang="0">
                      <a:pos x="595" y="0"/>
                    </a:cxn>
                    <a:cxn ang="0">
                      <a:pos x="677" y="4"/>
                    </a:cxn>
                    <a:cxn ang="0">
                      <a:pos x="755" y="11"/>
                    </a:cxn>
                    <a:cxn ang="0">
                      <a:pos x="831" y="26"/>
                    </a:cxn>
                    <a:cxn ang="0">
                      <a:pos x="901" y="45"/>
                    </a:cxn>
                    <a:cxn ang="0">
                      <a:pos x="965" y="69"/>
                    </a:cxn>
                    <a:cxn ang="0">
                      <a:pos x="1024" y="97"/>
                    </a:cxn>
                    <a:cxn ang="0">
                      <a:pos x="1077" y="127"/>
                    </a:cxn>
                    <a:cxn ang="0">
                      <a:pos x="1122" y="162"/>
                    </a:cxn>
                    <a:cxn ang="0">
                      <a:pos x="1160" y="199"/>
                    </a:cxn>
                    <a:cxn ang="0">
                      <a:pos x="1160" y="199"/>
                    </a:cxn>
                  </a:cxnLst>
                  <a:rect l="txL" t="txT" r="txR" b="tx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100000"/>
                      </a:srgbClr>
                    </a:gs>
                    <a:gs pos="100000">
                      <a:schemeClr val="bg2">
                        <a:alpha val="100000"/>
                      </a:schemeClr>
                    </a:gs>
                  </a:gsLst>
                  <a:lin ang="5400000" scaled="1"/>
                  <a:tileRect/>
                </a:gra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77183" name="Text Box 31"/>
              <p:cNvSpPr txBox="1">
                <a:spLocks noChangeArrowheads="1"/>
              </p:cNvSpPr>
              <p:nvPr/>
            </p:nvSpPr>
            <p:spPr bwMode="gray">
              <a:xfrm>
                <a:off x="3651" y="3360"/>
                <a:ext cx="255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none">
                <a:spAutoFit/>
              </a:bodyPr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Verdana" panose="020B0604030504040204" pitchFamily="34" charset="0"/>
                    <a:ea typeface="宋体" panose="02010600030101010101" pitchFamily="2" charset="-122"/>
                  </a:rPr>
                  <a:t>C</a:t>
                </a:r>
                <a:endParaRPr lang="en-US" altLang="zh-CN" sz="2400" b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3323" name="Group 52"/>
            <p:cNvGrpSpPr/>
            <p:nvPr/>
          </p:nvGrpSpPr>
          <p:grpSpPr>
            <a:xfrm>
              <a:off x="3609" y="3167"/>
              <a:ext cx="178" cy="179"/>
              <a:chOff x="3609" y="3167"/>
              <a:chExt cx="178" cy="179"/>
            </a:xfrm>
          </p:grpSpPr>
          <p:sp>
            <p:nvSpPr>
              <p:cNvPr id="13325" name="Oval 37"/>
              <p:cNvSpPr/>
              <p:nvPr/>
            </p:nvSpPr>
            <p:spPr>
              <a:xfrm rot="-3372907">
                <a:off x="3702" y="326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808080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26" name="Oval 38"/>
              <p:cNvSpPr/>
              <p:nvPr/>
            </p:nvSpPr>
            <p:spPr>
              <a:xfrm rot="-3372907">
                <a:off x="3611" y="3164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808080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vert="eaVert" wrap="none" anchor="ctr"/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3324" name="Text Box 51"/>
            <p:cNvSpPr txBox="1"/>
            <p:nvPr/>
          </p:nvSpPr>
          <p:spPr>
            <a:xfrm>
              <a:off x="4129" y="3550"/>
              <a:ext cx="120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effects</a:t>
              </a:r>
              <a:endParaRPr lang="en-US" altLang="zh-CN"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21" name="Rectangle 19"/>
          <p:cNvSpPr/>
          <p:nvPr/>
        </p:nvSpPr>
        <p:spPr>
          <a:xfrm>
            <a:off x="1895475" y="1027113"/>
            <a:ext cx="5368925" cy="45720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 wrap="none">
            <a:spAutoFit/>
          </a:bodyPr>
          <a:p>
            <a:pPr algn="ctr" eaLnBrk="0" hangingPunct="0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Perspectives to Describe a Problem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17"/>
          <p:cNvSpPr/>
          <p:nvPr>
            <p:ph type="body"/>
          </p:nvPr>
        </p:nvSpPr>
        <p:spPr>
          <a:xfrm>
            <a:off x="457200" y="1630363"/>
            <a:ext cx="2027238" cy="4678362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120000"/>
              </a:lnSpc>
              <a:buChar char="•"/>
            </a:pPr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Problem: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Causes:</a:t>
            </a:r>
            <a:r>
              <a:rPr lang="en-US" altLang="zh-CN" sz="20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Seriousness:	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Effects:</a:t>
            </a:r>
            <a:r>
              <a:rPr lang="en-US" altLang="zh-CN" sz="20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buChar char="•"/>
            </a:pPr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Solution:</a:t>
            </a:r>
            <a:r>
              <a:rPr lang="en-US" altLang="zh-CN" sz="20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9" name="Rectangle 19"/>
          <p:cNvSpPr/>
          <p:nvPr/>
        </p:nvSpPr>
        <p:spPr>
          <a:xfrm>
            <a:off x="323850" y="908050"/>
            <a:ext cx="8253413" cy="45720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 wrap="none"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zh-CN" altLang="en-US" sz="1400" b="1" dirty="0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Useful patterns to describe a problem of living in a city 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 Box 17"/>
          <p:cNvSpPr/>
          <p:nvPr/>
        </p:nvSpPr>
        <p:spPr>
          <a:xfrm>
            <a:off x="2411413" y="1630363"/>
            <a:ext cx="6346825" cy="46783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… is getting …      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Living in … is expensive/ not cheap/ costly.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… have/has increased/decreased…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The whole world has come to …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It’s difficult for young people …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It’s difficult to earn a living in …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It is a challenge for…to…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… makes … very difficult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Many people must ...</a:t>
            </a:r>
            <a:endParaRPr lang="en-US" altLang="zh-CN" sz="20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… should take measures to…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1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21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6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charRg st="66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98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charRg st="98" end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28" end="1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charRg st="128" end="1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62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charRg st="162" end="1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99" end="2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charRg st="199" end="2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25" end="2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charRg st="225" end="2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50" end="2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charRg st="250" end="2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71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charRg st="271" end="3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Group 25"/>
          <p:cNvGrpSpPr/>
          <p:nvPr/>
        </p:nvGrpSpPr>
        <p:grpSpPr>
          <a:xfrm>
            <a:off x="323850" y="1519238"/>
            <a:ext cx="2592388" cy="4357687"/>
            <a:chOff x="158" y="957"/>
            <a:chExt cx="1633" cy="2745"/>
          </a:xfrm>
        </p:grpSpPr>
        <p:sp>
          <p:nvSpPr>
            <p:cNvPr id="15384" name="Rectangle 9"/>
            <p:cNvSpPr/>
            <p:nvPr/>
          </p:nvSpPr>
          <p:spPr>
            <a:xfrm>
              <a:off x="158" y="1298"/>
              <a:ext cx="1633" cy="2404"/>
            </a:xfrm>
            <a:prstGeom prst="rect">
              <a:avLst/>
            </a:prstGeom>
            <a:solidFill>
              <a:srgbClr val="E6FFD5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Soaring housing price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High cost of living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Competitive job market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Congested traffic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Fast pace of life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Numerous tourists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5385" name="Text Box 18"/>
            <p:cNvSpPr txBox="1"/>
            <p:nvPr/>
          </p:nvSpPr>
          <p:spPr>
            <a:xfrm>
              <a:off x="204" y="957"/>
              <a:ext cx="1543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00000"/>
                </a:lnSpc>
              </a:pPr>
              <a:r>
                <a:rPr lang="en-US" altLang="zh-CN" sz="2000" b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  <a:r>
                <a:rPr lang="en-US" altLang="zh-CN" sz="20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roblems</a:t>
              </a:r>
              <a:endPara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3060700" y="1538288"/>
            <a:ext cx="2232025" cy="4338637"/>
            <a:chOff x="1973" y="935"/>
            <a:chExt cx="1406" cy="2644"/>
          </a:xfrm>
        </p:grpSpPr>
        <p:sp>
          <p:nvSpPr>
            <p:cNvPr id="15382" name="Rectangle 13"/>
            <p:cNvSpPr/>
            <p:nvPr/>
          </p:nvSpPr>
          <p:spPr>
            <a:xfrm>
              <a:off x="2018" y="1253"/>
              <a:ext cx="1361" cy="2326"/>
            </a:xfrm>
            <a:prstGeom prst="rect">
              <a:avLst/>
            </a:prstGeom>
            <a:solidFill>
              <a:srgbClr val="CC99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Problems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Causes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Seriousness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Effects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Solutions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5383" name="Text Box 18"/>
            <p:cNvSpPr txBox="1"/>
            <p:nvPr/>
          </p:nvSpPr>
          <p:spPr>
            <a:xfrm>
              <a:off x="1973" y="935"/>
              <a:ext cx="131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00000"/>
                </a:lnSpc>
              </a:pPr>
              <a:r>
                <a:rPr lang="en-US" altLang="zh-CN" sz="2000" b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  <a:r>
                <a:rPr lang="en-US" altLang="zh-CN" sz="20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erspectives</a:t>
              </a:r>
              <a:endPara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64" name="Rectangle 2"/>
          <p:cNvSpPr/>
          <p:nvPr/>
        </p:nvSpPr>
        <p:spPr>
          <a:xfrm>
            <a:off x="684213" y="765175"/>
            <a:ext cx="7705725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3Ps to Describe a Problem</a:t>
            </a:r>
            <a:endParaRPr lang="en-US" altLang="zh-CN" sz="32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6" name="Rectangle 30"/>
          <p:cNvSpPr/>
          <p:nvPr/>
        </p:nvSpPr>
        <p:spPr>
          <a:xfrm>
            <a:off x="250825" y="2990850"/>
            <a:ext cx="2592388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High cost of living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7" name="Group 23"/>
          <p:cNvGrpSpPr/>
          <p:nvPr/>
        </p:nvGrpSpPr>
        <p:grpSpPr>
          <a:xfrm>
            <a:off x="5508625" y="1557338"/>
            <a:ext cx="3384550" cy="4324350"/>
            <a:chOff x="3470" y="957"/>
            <a:chExt cx="2132" cy="2516"/>
          </a:xfrm>
        </p:grpSpPr>
        <p:sp>
          <p:nvSpPr>
            <p:cNvPr id="15380" name="Text Box 18"/>
            <p:cNvSpPr txBox="1"/>
            <p:nvPr/>
          </p:nvSpPr>
          <p:spPr>
            <a:xfrm>
              <a:off x="3742" y="957"/>
              <a:ext cx="1543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00000"/>
                </a:lnSpc>
              </a:pPr>
              <a:r>
                <a:rPr lang="en-US" altLang="zh-CN" sz="2000" b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  <a:r>
                <a:rPr lang="en-US" altLang="zh-CN" sz="20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atterns</a:t>
              </a:r>
              <a:endPara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81" name="Rectangle 17"/>
            <p:cNvSpPr/>
            <p:nvPr/>
          </p:nvSpPr>
          <p:spPr>
            <a:xfrm>
              <a:off x="3470" y="1253"/>
              <a:ext cx="2132" cy="2220"/>
            </a:xfrm>
            <a:prstGeom prst="rect">
              <a:avLst/>
            </a:prstGeom>
            <a:solidFill>
              <a:srgbClr val="FFFF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…is getting… 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Living in … is expensive/costly.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have/has increased/decreased.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The whole world has come to 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It’s difficult for young people 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It’s difficult to earn a living in 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It is a challenge for…to… 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makes … very difficult.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Many people must ...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should take measures to…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8" name="Rectangle 30"/>
          <p:cNvSpPr/>
          <p:nvPr/>
        </p:nvSpPr>
        <p:spPr>
          <a:xfrm>
            <a:off x="5508625" y="2565400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Living in … is expensive/costly. 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60" name="Line 24"/>
          <p:cNvSpPr/>
          <p:nvPr/>
        </p:nvSpPr>
        <p:spPr>
          <a:xfrm>
            <a:off x="3348038" y="2924175"/>
            <a:ext cx="935037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1" name="Line 25"/>
          <p:cNvSpPr/>
          <p:nvPr/>
        </p:nvSpPr>
        <p:spPr>
          <a:xfrm>
            <a:off x="3276600" y="3357563"/>
            <a:ext cx="935038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2" name="Rectangle 30"/>
          <p:cNvSpPr/>
          <p:nvPr/>
        </p:nvSpPr>
        <p:spPr>
          <a:xfrm>
            <a:off x="5508625" y="4365625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a challenge for…to… 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63" name="Line 27"/>
          <p:cNvSpPr/>
          <p:nvPr/>
        </p:nvSpPr>
        <p:spPr>
          <a:xfrm flipV="1">
            <a:off x="3276600" y="3789363"/>
            <a:ext cx="1150938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4" name="Rectangle 30"/>
          <p:cNvSpPr/>
          <p:nvPr/>
        </p:nvSpPr>
        <p:spPr>
          <a:xfrm>
            <a:off x="5508625" y="5149850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Many people must …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65" name="Line 29"/>
          <p:cNvSpPr/>
          <p:nvPr/>
        </p:nvSpPr>
        <p:spPr>
          <a:xfrm>
            <a:off x="3348038" y="4221163"/>
            <a:ext cx="792162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6" name="Rectangle 30"/>
          <p:cNvSpPr/>
          <p:nvPr/>
        </p:nvSpPr>
        <p:spPr>
          <a:xfrm>
            <a:off x="5508625" y="2924175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 have/has increased/decreased. 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68" name="Line 32"/>
          <p:cNvSpPr/>
          <p:nvPr/>
        </p:nvSpPr>
        <p:spPr>
          <a:xfrm>
            <a:off x="3348038" y="4581525"/>
            <a:ext cx="936625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9" name="Rectangle 30"/>
          <p:cNvSpPr/>
          <p:nvPr/>
        </p:nvSpPr>
        <p:spPr>
          <a:xfrm>
            <a:off x="5508625" y="3644900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difficult for young people…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Rectangle 30"/>
          <p:cNvSpPr/>
          <p:nvPr/>
        </p:nvSpPr>
        <p:spPr>
          <a:xfrm>
            <a:off x="5508625" y="2133600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 is getting… 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Rectangle 30"/>
          <p:cNvSpPr/>
          <p:nvPr/>
        </p:nvSpPr>
        <p:spPr>
          <a:xfrm>
            <a:off x="5508625" y="5516563"/>
            <a:ext cx="3384550" cy="366712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 must take measures…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Rectangle 30"/>
          <p:cNvSpPr/>
          <p:nvPr/>
        </p:nvSpPr>
        <p:spPr>
          <a:xfrm>
            <a:off x="5508625" y="4797425"/>
            <a:ext cx="3384550" cy="366713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har char="•"/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 makes … difficult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6" grpId="0" animBg="1"/>
      <p:bldP spid="14358" grpId="0" animBg="1"/>
      <p:bldP spid="14362" grpId="0" animBg="1"/>
      <p:bldP spid="14364" grpId="0" animBg="1"/>
      <p:bldP spid="14366" grpId="0" animBg="1"/>
      <p:bldP spid="14369" grpId="0" animBg="1"/>
      <p:bldP spid="2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AutoShape 2"/>
          <p:cNvSpPr/>
          <p:nvPr/>
        </p:nvSpPr>
        <p:spPr>
          <a:xfrm>
            <a:off x="684213" y="1412875"/>
            <a:ext cx="7632700" cy="4648200"/>
          </a:xfrm>
          <a:prstGeom prst="roundRect">
            <a:avLst>
              <a:gd name="adj" fmla="val 2259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0775" name="AutoShape 23"/>
          <p:cNvSpPr>
            <a:spLocks noChangeArrowheads="1"/>
          </p:cNvSpPr>
          <p:nvPr/>
        </p:nvSpPr>
        <p:spPr bwMode="gray">
          <a:xfrm>
            <a:off x="1514475" y="1052513"/>
            <a:ext cx="6210300" cy="641350"/>
          </a:xfrm>
          <a:prstGeom prst="roundRect">
            <a:avLst>
              <a:gd name="adj" fmla="val 14583"/>
            </a:avLst>
          </a:prstGeom>
          <a:solidFill>
            <a:srgbClr val="008080"/>
          </a:solidFill>
          <a:ln w="19050" algn="ctr">
            <a:solidFill>
              <a:schemeClr val="accent1"/>
            </a:solidFill>
            <a:rou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Text Box 25"/>
          <p:cNvSpPr txBox="1"/>
          <p:nvPr/>
        </p:nvSpPr>
        <p:spPr>
          <a:xfrm>
            <a:off x="1644650" y="1196975"/>
            <a:ext cx="59515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00000"/>
              </a:lnSpc>
            </a:pPr>
            <a:r>
              <a:rPr lang="en-US" altLang="zh-CN" sz="2000" b="1">
                <a:latin typeface="Arial" panose="020B0604020202020204" pitchFamily="34" charset="0"/>
                <a:ea typeface="宋体" panose="02010600030101010101" pitchFamily="2" charset="-122"/>
              </a:rPr>
              <a:t>Sample</a:t>
            </a:r>
            <a:endParaRPr lang="en-US" altLang="zh-CN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Rectangle 20"/>
          <p:cNvSpPr/>
          <p:nvPr/>
        </p:nvSpPr>
        <p:spPr>
          <a:xfrm>
            <a:off x="900113" y="1773238"/>
            <a:ext cx="7200900" cy="420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in Shanghai is extremely expensive</a:t>
            </a:r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Firstly, property is particularly expensive.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difficult for us young people to find a place to live</a:t>
            </a:r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Also,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food prices have increased</a:t>
            </a:r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lot in recent years, and they take up a large proportion of the household consumption.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a real challenge for Shanghai residents to make both ends meet</a:t>
            </a:r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Therefore,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 of them must move away</a:t>
            </a:r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to other smaller cities. To deal with this problem,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Shanghai government must take effective measures to put the price increase under control</a:t>
            </a:r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684213" y="765175"/>
            <a:ext cx="7705725" cy="5032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3Ps to Describe a Problem</a:t>
            </a:r>
            <a:endParaRPr lang="en-US" altLang="zh-CN" sz="32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7411" name="Group 13"/>
          <p:cNvGrpSpPr/>
          <p:nvPr/>
        </p:nvGrpSpPr>
        <p:grpSpPr>
          <a:xfrm>
            <a:off x="250825" y="1519238"/>
            <a:ext cx="2592388" cy="4357687"/>
            <a:chOff x="158" y="957"/>
            <a:chExt cx="1633" cy="2745"/>
          </a:xfrm>
        </p:grpSpPr>
        <p:sp>
          <p:nvSpPr>
            <p:cNvPr id="17418" name="Rectangle 9"/>
            <p:cNvSpPr/>
            <p:nvPr/>
          </p:nvSpPr>
          <p:spPr>
            <a:xfrm>
              <a:off x="158" y="1298"/>
              <a:ext cx="1633" cy="2404"/>
            </a:xfrm>
            <a:prstGeom prst="rect">
              <a:avLst/>
            </a:prstGeom>
            <a:solidFill>
              <a:srgbClr val="E6FFD5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Soaring housing price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High cost of living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Competitive job market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Congested traffic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Fast pace of life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Numerous tourists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Text Box 18"/>
            <p:cNvSpPr txBox="1"/>
            <p:nvPr/>
          </p:nvSpPr>
          <p:spPr>
            <a:xfrm>
              <a:off x="204" y="957"/>
              <a:ext cx="1543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00000"/>
                </a:lnSpc>
              </a:pPr>
              <a:r>
                <a:rPr lang="en-US" altLang="zh-CN" sz="2000" b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  <a:r>
                <a:rPr lang="en-US" altLang="zh-CN" sz="20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roblems</a:t>
              </a:r>
              <a:endPara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412" name="Group 14"/>
          <p:cNvGrpSpPr/>
          <p:nvPr/>
        </p:nvGrpSpPr>
        <p:grpSpPr>
          <a:xfrm>
            <a:off x="3059113" y="1538288"/>
            <a:ext cx="2232025" cy="4338637"/>
            <a:chOff x="1973" y="935"/>
            <a:chExt cx="1406" cy="2644"/>
          </a:xfrm>
        </p:grpSpPr>
        <p:sp>
          <p:nvSpPr>
            <p:cNvPr id="17416" name="Rectangle 13"/>
            <p:cNvSpPr/>
            <p:nvPr/>
          </p:nvSpPr>
          <p:spPr>
            <a:xfrm>
              <a:off x="2018" y="1253"/>
              <a:ext cx="1361" cy="2326"/>
            </a:xfrm>
            <a:prstGeom prst="rect">
              <a:avLst/>
            </a:prstGeom>
            <a:solidFill>
              <a:srgbClr val="CC99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Problems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Causes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Seriousness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Effects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Solutions</a:t>
              </a: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50000"/>
                </a:lnSpc>
                <a:spcBef>
                  <a:spcPct val="0"/>
                </a:spcBef>
              </a:pPr>
              <a:endPara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7" name="Text Box 18"/>
            <p:cNvSpPr txBox="1"/>
            <p:nvPr/>
          </p:nvSpPr>
          <p:spPr>
            <a:xfrm>
              <a:off x="1973" y="935"/>
              <a:ext cx="131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00000"/>
                </a:lnSpc>
              </a:pPr>
              <a:r>
                <a:rPr lang="en-US" altLang="zh-CN" sz="2000" b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  <a:r>
                <a:rPr lang="en-US" altLang="zh-CN" sz="20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erspectives</a:t>
              </a:r>
              <a:endPara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413" name="Group 23"/>
          <p:cNvGrpSpPr/>
          <p:nvPr/>
        </p:nvGrpSpPr>
        <p:grpSpPr>
          <a:xfrm>
            <a:off x="5508625" y="1557338"/>
            <a:ext cx="3384550" cy="4324350"/>
            <a:chOff x="3470" y="957"/>
            <a:chExt cx="2132" cy="2516"/>
          </a:xfrm>
        </p:grpSpPr>
        <p:sp>
          <p:nvSpPr>
            <p:cNvPr id="17414" name="Text Box 18"/>
            <p:cNvSpPr txBox="1"/>
            <p:nvPr/>
          </p:nvSpPr>
          <p:spPr>
            <a:xfrm>
              <a:off x="3742" y="957"/>
              <a:ext cx="1543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00000"/>
                </a:lnSpc>
              </a:pPr>
              <a:r>
                <a:rPr lang="en-US" altLang="zh-CN" sz="2000" b="1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P</a:t>
              </a:r>
              <a:r>
                <a:rPr lang="en-US" altLang="zh-CN" sz="20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atterns</a:t>
              </a:r>
              <a:endPara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5" name="Rectangle 17"/>
            <p:cNvSpPr/>
            <p:nvPr/>
          </p:nvSpPr>
          <p:spPr>
            <a:xfrm>
              <a:off x="3470" y="1253"/>
              <a:ext cx="2132" cy="2220"/>
            </a:xfrm>
            <a:prstGeom prst="rect">
              <a:avLst/>
            </a:prstGeom>
            <a:solidFill>
              <a:srgbClr val="FFFF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…is getting… 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Living in … is expensive/costly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have/has increased/decreased.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The whole world has come to 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It’s difficult for young people 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It’s difficult to earn a living in 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It is a challenge for…to… 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makes … very difficult.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Many people must ...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35000"/>
                </a:lnSpc>
                <a:spcBef>
                  <a:spcPct val="0"/>
                </a:spcBef>
                <a:buChar char="•"/>
              </a:pPr>
              <a:r>
                <a:rPr lang="en-US" altLang="zh-CN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should take measures to…</a:t>
              </a:r>
              <a:endPara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页脚占位符 3"/>
          <p:cNvSpPr txBox="1">
            <a:spLocks noGrp="1"/>
          </p:cNvSpPr>
          <p:nvPr/>
        </p:nvSpPr>
        <p:spPr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AutoShape 2"/>
          <p:cNvSpPr/>
          <p:nvPr/>
        </p:nvSpPr>
        <p:spPr>
          <a:xfrm>
            <a:off x="827088" y="1916113"/>
            <a:ext cx="7632700" cy="3097212"/>
          </a:xfrm>
          <a:prstGeom prst="roundRect">
            <a:avLst>
              <a:gd name="adj" fmla="val 10375"/>
            </a:avLst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AutoShape 5"/>
          <p:cNvSpPr/>
          <p:nvPr/>
        </p:nvSpPr>
        <p:spPr>
          <a:xfrm>
            <a:off x="1000125" y="3789363"/>
            <a:ext cx="7129463" cy="649287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D5EBFA"/>
              </a:gs>
            </a:gsLst>
            <a:lin ang="0" scaled="1"/>
            <a:tileRect/>
          </a:gradFill>
          <a:ln w="28575">
            <a:noFill/>
          </a:ln>
        </p:spPr>
        <p:txBody>
          <a:bodyPr wrap="none" anchor="ctr"/>
          <a:p>
            <a:pPr marL="457200" indent="-457200">
              <a:lnSpc>
                <a:spcPct val="100000"/>
              </a:lnSpc>
            </a:pPr>
            <a:r>
              <a:rPr lang="en-US" altLang="zh-CN" sz="240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 3Ps: Problem, Perspectives, Patterns</a:t>
            </a:r>
            <a:endParaRPr lang="en-US" altLang="zh-CN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AutoShape 5"/>
          <p:cNvSpPr/>
          <p:nvPr/>
        </p:nvSpPr>
        <p:spPr>
          <a:xfrm>
            <a:off x="1000125" y="2708275"/>
            <a:ext cx="7129463" cy="720725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D5EBFA"/>
              </a:gs>
            </a:gsLst>
            <a:lin ang="0" scaled="1"/>
            <a:tileRect/>
          </a:gradFill>
          <a:ln w="28575">
            <a:noFill/>
          </a:ln>
        </p:spPr>
        <p:txBody>
          <a:bodyPr wrap="none" anchor="ctr"/>
          <a:p>
            <a:pPr marL="457200" indent="-45720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 Team work: script writer, narrator, interviewee, etc.</a:t>
            </a:r>
            <a:endParaRPr lang="en-US" altLang="zh-CN" sz="240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8" name="AutoShape 5"/>
          <p:cNvSpPr/>
          <p:nvPr/>
        </p:nvSpPr>
        <p:spPr>
          <a:xfrm>
            <a:off x="1835150" y="1412875"/>
            <a:ext cx="5545138" cy="936625"/>
          </a:xfrm>
          <a:prstGeom prst="roundRect">
            <a:avLst>
              <a:gd name="adj" fmla="val 7574"/>
            </a:avLst>
          </a:prstGeom>
          <a:solidFill>
            <a:srgbClr val="FFCC99"/>
          </a:solidFill>
          <a:ln w="28575" cap="rnd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altLang="zh-CN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Dub a silent video on a problem in Beijing</a:t>
            </a:r>
            <a:endParaRPr lang="en-US" altLang="zh-CN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WordArt 5"/>
          <p:cNvSpPr>
            <a:spLocks noTextEdit="1"/>
          </p:cNvSpPr>
          <p:nvPr/>
        </p:nvSpPr>
        <p:spPr>
          <a:xfrm>
            <a:off x="1258888" y="981075"/>
            <a:ext cx="4105275" cy="10080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3620"/>
              </a:avLst>
            </a:prstTxWarp>
            <a:normAutofit/>
          </a:bodyPr>
          <a:p>
            <a:pPr algn="ctr" eaLnBrk="0" hangingPunct="0">
              <a:lnSpc>
                <a:spcPct val="110000"/>
              </a:lnSpc>
            </a:pPr>
            <a:r>
              <a:rPr lang="zh-CN" altLang="en-US" sz="3600" b="1">
                <a:ln w="19050" cap="flat" cmpd="sng">
                  <a:solidFill>
                    <a:srgbClr val="FFFF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effectLst>
                  <a:outerShdw dist="71842" dir="2699999" algn="ctr" rotWithShape="0">
                    <a:schemeClr val="tx1">
                      <a:alpha val="50000"/>
                    </a:scheme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 b="1">
              <a:ln w="19050" cap="flat" cmpd="sng">
                <a:solidFill>
                  <a:srgbClr val="FFFF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effectLst>
                <a:outerShdw dist="71842" dir="2699999" algn="ctr" rotWithShape="0">
                  <a:schemeClr val="tx1">
                    <a:alpha val="50000"/>
                  </a:scheme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内容占位符 2"/>
          <p:cNvSpPr>
            <a:spLocks noGrp="1"/>
          </p:cNvSpPr>
          <p:nvPr>
            <p:ph idx="1"/>
          </p:nvPr>
        </p:nvSpPr>
        <p:spPr>
          <a:xfrm>
            <a:off x="395288" y="2598738"/>
            <a:ext cx="8353425" cy="1117600"/>
          </a:xfrm>
          <a:ln/>
        </p:spPr>
        <p:txBody>
          <a:bodyPr vert="horz" wrap="square" lIns="91440" tIns="45720" rIns="91440" bIns="45720" anchor="t"/>
          <a:p>
            <a:pPr algn="ctr">
              <a:buNone/>
            </a:pPr>
            <a:r>
              <a:rPr lang="en-US" altLang="zh-CN" sz="4800">
                <a:solidFill>
                  <a:srgbClr val="990000"/>
                </a:solidFill>
                <a:ea typeface="宋体" panose="02010600030101010101" pitchFamily="2" charset="-122"/>
              </a:rPr>
              <a:t>How to describe a problem</a:t>
            </a:r>
            <a:endParaRPr lang="zh-CN" altLang="en-US" sz="4800" dirty="0">
              <a:solidFill>
                <a:srgbClr val="990000"/>
              </a:solidFill>
              <a:ea typeface="宋体" panose="02010600030101010101" pitchFamily="2" charset="-122"/>
            </a:endParaRPr>
          </a:p>
        </p:txBody>
      </p:sp>
      <p:sp>
        <p:nvSpPr>
          <p:cNvPr id="5123" name="内容占位符 2"/>
          <p:cNvSpPr txBox="1"/>
          <p:nvPr/>
        </p:nvSpPr>
        <p:spPr>
          <a:xfrm>
            <a:off x="3348038" y="5003800"/>
            <a:ext cx="5316537" cy="7302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algn="r" eaLnBrk="0" hangingPunct="0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by viewing &amp; listening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4" name="内容占位符 2"/>
          <p:cNvSpPr txBox="1"/>
          <p:nvPr/>
        </p:nvSpPr>
        <p:spPr>
          <a:xfrm>
            <a:off x="468313" y="908050"/>
            <a:ext cx="2571750" cy="6492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0" hangingPunct="0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To learn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19"/>
          <p:cNvSpPr/>
          <p:nvPr/>
        </p:nvSpPr>
        <p:spPr>
          <a:xfrm>
            <a:off x="3862388" y="908050"/>
            <a:ext cx="1573212" cy="4572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none">
            <a:spAutoFit/>
          </a:bodyPr>
          <a:p>
            <a:pPr algn="ctr" eaLnBrk="0" hangingPunct="0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Problems</a:t>
            </a:r>
            <a:endParaRPr lang="en-US" altLang="zh-CN" sz="24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3" name="Text Box 16"/>
          <p:cNvSpPr txBox="1"/>
          <p:nvPr/>
        </p:nvSpPr>
        <p:spPr>
          <a:xfrm>
            <a:off x="2627313" y="1844675"/>
            <a:ext cx="4321175" cy="3998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housing price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cost of living 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		     job market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 traffic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pace of life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 tourists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…</a:t>
            </a:r>
            <a:endParaRPr lang="en-US" altLang="zh-CN" sz="20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2715" name="Living in Venice1.wmv">
            <a:hlinkClick r:id="" action="ppaction://media"/>
          </p:cNvPr>
          <p:cNvPicPr>
            <a:picLocks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6300788" y="4581525"/>
            <a:ext cx="2638425" cy="1758950"/>
          </a:xfrm>
          <a:ln/>
        </p:spPr>
      </p:pic>
      <p:sp>
        <p:nvSpPr>
          <p:cNvPr id="14356" name="Rectangle 30"/>
          <p:cNvSpPr/>
          <p:nvPr/>
        </p:nvSpPr>
        <p:spPr>
          <a:xfrm>
            <a:off x="3130550" y="1844675"/>
            <a:ext cx="1441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Soaring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Rectangle 30"/>
          <p:cNvSpPr/>
          <p:nvPr/>
        </p:nvSpPr>
        <p:spPr>
          <a:xfrm>
            <a:off x="3132138" y="2466975"/>
            <a:ext cx="9350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High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Rectangle 30"/>
          <p:cNvSpPr/>
          <p:nvPr/>
        </p:nvSpPr>
        <p:spPr>
          <a:xfrm>
            <a:off x="3132138" y="4221163"/>
            <a:ext cx="10080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Fast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Rectangle 30"/>
          <p:cNvSpPr/>
          <p:nvPr/>
        </p:nvSpPr>
        <p:spPr>
          <a:xfrm>
            <a:off x="3132138" y="3068638"/>
            <a:ext cx="18716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Competitive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30"/>
          <p:cNvSpPr/>
          <p:nvPr/>
        </p:nvSpPr>
        <p:spPr>
          <a:xfrm>
            <a:off x="3132138" y="3644900"/>
            <a:ext cx="18716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Congested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30"/>
          <p:cNvSpPr/>
          <p:nvPr/>
        </p:nvSpPr>
        <p:spPr>
          <a:xfrm>
            <a:off x="3132138" y="4797425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Numerous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1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31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2713">
                                            <p:txEl>
                                              <p:charRg st="31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59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2713">
                                            <p:txEl>
                                              <p:charRg st="59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77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2713">
                                            <p:txEl>
                                              <p:charRg st="77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107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713">
                                            <p:txEl>
                                              <p:charRg st="107" end="1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132" end="1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2713">
                                            <p:txEl>
                                              <p:charRg st="132" end="1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charRg st="162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2713">
                                            <p:txEl>
                                              <p:charRg st="162" end="1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100000" showWhenStopped="1">
                <p:cTn id="65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2715"/>
                </p:tgtEl>
              </p:cMediaNode>
            </p:video>
          </p:childTnLst>
        </p:cTn>
      </p:par>
    </p:tnLst>
    <p:bldLst>
      <p:bldP spid="14356" grpId="0"/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19"/>
          <p:cNvSpPr/>
          <p:nvPr/>
        </p:nvSpPr>
        <p:spPr>
          <a:xfrm>
            <a:off x="3635375" y="908050"/>
            <a:ext cx="1573213" cy="4572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none"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Problems</a:t>
            </a:r>
            <a:endParaRPr lang="en-US" altLang="zh-CN" sz="24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35" name="Text Box 16"/>
          <p:cNvSpPr txBox="1"/>
          <p:nvPr/>
        </p:nvSpPr>
        <p:spPr>
          <a:xfrm>
            <a:off x="2627313" y="1885950"/>
            <a:ext cx="4752975" cy="3414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Soaring housing price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High cost of living 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Competitive job market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Congested traffic 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Fast pace of life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Numerous tourists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3735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73735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73735">
                                            <p:txEl>
                                              <p:charRg st="45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73735">
                                            <p:txEl>
                                              <p:charRg st="10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6" name="Living in Venice2.wmv">
            <a:hlinkClick r:id="" action="ppaction://media"/>
          </p:cNvPr>
          <p:cNvPicPr>
            <a:picLocks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6659563" y="5326063"/>
            <a:ext cx="2160587" cy="1439862"/>
          </a:xfrm>
          <a:ln/>
        </p:spPr>
      </p:pic>
      <p:sp>
        <p:nvSpPr>
          <p:cNvPr id="8199" name="Rectangle 20"/>
          <p:cNvSpPr/>
          <p:nvPr/>
        </p:nvSpPr>
        <p:spPr>
          <a:xfrm>
            <a:off x="179388" y="765175"/>
            <a:ext cx="8675687" cy="4953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</a:pP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But for some people, Venice has disadvantages too.</a:t>
            </a:r>
            <a:endParaRPr lang="en-US" altLang="zh-CN" sz="2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Gino </a:t>
            </a:r>
            <a:r>
              <a:rPr lang="en-US" altLang="zh-CN" sz="22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Penzo</a:t>
            </a: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:</a:t>
            </a:r>
            <a:endParaRPr lang="en-US" altLang="zh-CN" sz="2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“My son, he doesn’t love, uh, live in Venice. I am very sorry.”</a:t>
            </a:r>
            <a:endParaRPr lang="en-US" altLang="zh-CN" sz="2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Narrator:</a:t>
            </a:r>
            <a:endParaRPr lang="en-US" altLang="zh-CN" sz="2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The population of Venice (1) ____________________. Why? </a:t>
            </a:r>
            <a:r>
              <a:rPr lang="en-US" altLang="zh-CN" sz="22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Fabrizio</a:t>
            </a: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says (2)__________________________. Property is particularly expensive, and (3) _____________________________ a lot in recent years. It’s especially (4) ___________________________________to live. Many of them must (5) _________, leaving Venice to the tourists. It seems like (6) _________</a:t>
            </a:r>
            <a:endParaRPr lang="en-US" altLang="zh-CN" sz="2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________________________ to the Piazza San Marco. The tourists come to experience a city that feels like it’s still in the 15th century. And some local people say that’s the problem.</a:t>
            </a:r>
            <a:endParaRPr lang="en-US" altLang="zh-CN" sz="220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sp>
        <p:nvSpPr>
          <p:cNvPr id="8200" name="Rectangle 20"/>
          <p:cNvSpPr/>
          <p:nvPr/>
        </p:nvSpPr>
        <p:spPr>
          <a:xfrm>
            <a:off x="179388" y="835025"/>
            <a:ext cx="8424862" cy="4681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Giovanni </a:t>
            </a:r>
            <a:r>
              <a:rPr lang="en-US" altLang="zh-CN" sz="22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dal</a:t>
            </a: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2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Missier</a:t>
            </a: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:</a:t>
            </a:r>
            <a:endParaRPr lang="en-US" altLang="zh-CN" sz="2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“Venice did change a lot since I was born.”</a:t>
            </a:r>
            <a:endParaRPr lang="en-US" altLang="zh-CN" sz="2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Narrator:</a:t>
            </a:r>
            <a:endParaRPr lang="en-US" altLang="zh-CN" sz="2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Giovanni </a:t>
            </a:r>
            <a:r>
              <a:rPr lang="en-US" altLang="zh-CN" sz="22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dal</a:t>
            </a: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2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Missier</a:t>
            </a: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is one of the younger people trying to stay in his home town. During the day, the huge crowds of visitors can (7) </a:t>
            </a: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______</a:t>
            </a:r>
            <a:endParaRPr lang="en-US" altLang="zh-CN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____________________________</a:t>
            </a:r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.</a:t>
            </a:r>
            <a:endParaRPr lang="en-US" altLang="zh-CN" sz="2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Giovanni </a:t>
            </a:r>
            <a:r>
              <a:rPr lang="en-US" altLang="zh-CN" sz="22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dal</a:t>
            </a: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2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Missier</a:t>
            </a:r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:</a:t>
            </a:r>
            <a:endParaRPr lang="en-US" altLang="zh-CN" sz="2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“I get bored with the people, with the tourists, because there are too much, too many.”</a:t>
            </a:r>
            <a:endParaRPr lang="en-US" altLang="zh-CN" sz="2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Narrator:</a:t>
            </a:r>
            <a:endParaRPr lang="en-US" altLang="zh-CN" sz="22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Jobs are another problem. Do you want to be a gondolier or work with tourists? If not, it can be (8) ____________________.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240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23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10000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556"/>
                </p:tgtEl>
              </p:cMediaNode>
            </p:video>
          </p:childTnLst>
        </p:cTn>
      </p:par>
    </p:tnLst>
    <p:bldLst>
      <p:bldP spid="8199" grpId="0"/>
      <p:bldP spid="8199" grpId="1"/>
      <p:bldP spid="82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0"/>
          <p:cNvSpPr/>
          <p:nvPr/>
        </p:nvSpPr>
        <p:spPr>
          <a:xfrm>
            <a:off x="250825" y="836613"/>
            <a:ext cx="8675688" cy="5203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But for some people, Venice has disadvantages too.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Gino </a:t>
            </a:r>
            <a:r>
              <a:rPr lang="en-US" altLang="zh-CN" sz="24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Penzo</a:t>
            </a: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:</a:t>
            </a:r>
            <a:endParaRPr lang="en-US" altLang="zh-CN" sz="24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“My son, he doesn’t love, uh, live in Venice. I am very sorry.”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Narrator:</a:t>
            </a:r>
            <a:endParaRPr lang="en-US" altLang="zh-CN" sz="24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The population of Venice (1) ____________________. Why? </a:t>
            </a:r>
            <a:r>
              <a:rPr lang="en-US" altLang="zh-CN" sz="24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Fabrizio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says (2)_____________________. Property is particularly expensive, and (3) ______________________ a lot in recent years. It’s especially (4) ________________________________ to live. Many of them must (5) _________, leaving Venice to the tourists. It seems like (6) _______________________ to the Piazza San Marco. The tourists come to experience a city that feels like it’s still in the 15th century. And some local people say that’s the problem.</a:t>
            </a:r>
            <a:endParaRPr lang="en-US" altLang="zh-CN" sz="240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sp>
        <p:nvSpPr>
          <p:cNvPr id="24583" name="Text Box 17"/>
          <p:cNvSpPr txBox="1"/>
          <p:nvPr/>
        </p:nvSpPr>
        <p:spPr>
          <a:xfrm>
            <a:off x="3851275" y="3068638"/>
            <a:ext cx="3311525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is getting increasingly older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Text Box 17"/>
          <p:cNvSpPr txBox="1"/>
          <p:nvPr/>
        </p:nvSpPr>
        <p:spPr>
          <a:xfrm>
            <a:off x="2411413" y="3429000"/>
            <a:ext cx="3455987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living in Venice is not cheap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Text Box 17"/>
          <p:cNvSpPr txBox="1"/>
          <p:nvPr/>
        </p:nvSpPr>
        <p:spPr>
          <a:xfrm>
            <a:off x="2555875" y="3789363"/>
            <a:ext cx="3816350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housing prices have increased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Text Box 17"/>
          <p:cNvSpPr txBox="1"/>
          <p:nvPr/>
        </p:nvSpPr>
        <p:spPr>
          <a:xfrm>
            <a:off x="2484438" y="4149725"/>
            <a:ext cx="5040312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difficult for young people looking for a place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4" name="Text Box 17"/>
          <p:cNvSpPr txBox="1"/>
          <p:nvPr/>
        </p:nvSpPr>
        <p:spPr>
          <a:xfrm>
            <a:off x="3203575" y="4508500"/>
            <a:ext cx="1439863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move away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2" name="Text Box 17"/>
          <p:cNvSpPr txBox="1"/>
          <p:nvPr/>
        </p:nvSpPr>
        <p:spPr>
          <a:xfrm>
            <a:off x="2051050" y="4868863"/>
            <a:ext cx="3673475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the whole world has come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79" grpId="0"/>
      <p:bldP spid="24580" grpId="0"/>
      <p:bldP spid="24581" grpId="0"/>
      <p:bldP spid="24584" grpId="0"/>
      <p:bldP spid="245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2" name="Rectangle 20"/>
          <p:cNvSpPr/>
          <p:nvPr/>
        </p:nvSpPr>
        <p:spPr>
          <a:xfrm>
            <a:off x="468313" y="1125538"/>
            <a:ext cx="8280400" cy="4875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Giovanni </a:t>
            </a:r>
            <a:r>
              <a:rPr lang="en-US" altLang="zh-CN" sz="24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dal</a:t>
            </a: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Missier</a:t>
            </a: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:</a:t>
            </a:r>
            <a:endParaRPr lang="en-US" altLang="zh-CN" sz="24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“Venice did change a lot since I was born.”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Narrator:</a:t>
            </a:r>
            <a:endParaRPr lang="en-US" altLang="zh-CN" sz="24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Giovanni </a:t>
            </a:r>
            <a:r>
              <a:rPr lang="en-US" altLang="zh-CN" sz="24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dal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Missier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is one of the younger people trying to stay in his home town. During the day, the huge crowds of visitors can (7) __________________________________.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Giovanni </a:t>
            </a:r>
            <a:r>
              <a:rPr lang="en-US" altLang="zh-CN" sz="24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dal</a:t>
            </a: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err="1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Missier</a:t>
            </a:r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:</a:t>
            </a:r>
            <a:endParaRPr lang="en-US" altLang="zh-CN" sz="24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“I get bored with the people, with the tourists, because there are too much, too many.”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rgbClr val="D6009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Narrator:</a:t>
            </a:r>
            <a:endParaRPr lang="en-US" altLang="zh-CN" sz="2400">
              <a:solidFill>
                <a:srgbClr val="D60093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Jobs are another problem. Do you want to be a gondolier or work with tourists? If not, it can be (8) ____________________.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lang="en-US" altLang="zh-CN" sz="240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sp>
        <p:nvSpPr>
          <p:cNvPr id="25603" name="Text Box 17"/>
          <p:cNvSpPr txBox="1"/>
          <p:nvPr/>
        </p:nvSpPr>
        <p:spPr>
          <a:xfrm>
            <a:off x="900113" y="3106738"/>
            <a:ext cx="5330825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make just getting home from work very difficult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Text Box 17"/>
          <p:cNvSpPr txBox="1"/>
          <p:nvPr/>
        </p:nvSpPr>
        <p:spPr>
          <a:xfrm>
            <a:off x="4570413" y="5589588"/>
            <a:ext cx="3241675" cy="393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difficult to earn a living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17"/>
          <p:cNvSpPr/>
          <p:nvPr>
            <p:ph type="body"/>
          </p:nvPr>
        </p:nvSpPr>
        <p:spPr>
          <a:xfrm>
            <a:off x="611188" y="1268413"/>
            <a:ext cx="8362950" cy="5040312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population is getting increasingly older. 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Living in … is not cheap.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Housing prices have increased.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difficult for young people looking for a place.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Many of them must move away.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whole world has come to …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… makes just getting home from work very difficult.</a:t>
            </a:r>
            <a:endParaRPr lang="en-US" altLang="zh-CN" sz="24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n"/>
            </a:pPr>
            <a:r>
              <a:rPr lang="en-US" altLang="zh-CN" sz="24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It’s difficult to earn a living in …</a:t>
            </a:r>
            <a:r>
              <a:rPr lang="en-US" altLang="zh-CN" sz="200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00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68" name="AutoShape 7"/>
          <p:cNvSpPr/>
          <p:nvPr/>
        </p:nvSpPr>
        <p:spPr>
          <a:xfrm>
            <a:off x="395288" y="4148138"/>
            <a:ext cx="5400675" cy="93662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AutoShape 7"/>
          <p:cNvSpPr/>
          <p:nvPr/>
        </p:nvSpPr>
        <p:spPr>
          <a:xfrm>
            <a:off x="395288" y="5229225"/>
            <a:ext cx="5400675" cy="50482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067" name="AutoShape 4"/>
          <p:cNvSpPr/>
          <p:nvPr/>
        </p:nvSpPr>
        <p:spPr>
          <a:xfrm>
            <a:off x="395288" y="2854325"/>
            <a:ext cx="5400675" cy="1150938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066" name="AutoShape 3"/>
          <p:cNvSpPr/>
          <p:nvPr/>
        </p:nvSpPr>
        <p:spPr>
          <a:xfrm>
            <a:off x="395288" y="1771650"/>
            <a:ext cx="5402262" cy="93662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Text Box 17"/>
          <p:cNvSpPr/>
          <p:nvPr>
            <p:ph type="body"/>
          </p:nvPr>
        </p:nvSpPr>
        <p:spPr>
          <a:xfrm>
            <a:off x="395288" y="1773238"/>
            <a:ext cx="5267325" cy="4319587"/>
          </a:xfrm>
          <a:ln/>
        </p:spPr>
        <p:txBody>
          <a:bodyPr vert="horz" wrap="square" lIns="91440" tIns="45720" rIns="91440" bIns="45720" anchor="t"/>
          <a:p>
            <a:pPr marL="533400" indent="-533400"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n-US" altLang="zh-CN" b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population is getting increasingly older. </a:t>
            </a:r>
            <a:endParaRPr lang="en-US" altLang="zh-CN" b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533400" indent="-533400"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n-US" altLang="zh-CN" b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Living in … is not cheap.</a:t>
            </a:r>
            <a:endParaRPr lang="en-US" altLang="zh-CN" b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533400" indent="-533400"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n-US" altLang="zh-CN" b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Housing prices have increased.</a:t>
            </a:r>
            <a:endParaRPr lang="en-US" altLang="zh-CN" b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533400" indent="-533400"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n-US" altLang="zh-CN" b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difficult for young people looking for a place.</a:t>
            </a:r>
            <a:endParaRPr lang="en-US" altLang="zh-CN" b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533400" indent="-533400" eaLnBrk="1" hangingPunct="1">
              <a:spcBef>
                <a:spcPct val="50000"/>
              </a:spcBef>
              <a:buClrTx/>
              <a:buFont typeface="Wingdings" panose="05000000000000000000" pitchFamily="2" charset="2"/>
              <a:buAutoNum type="arabicPeriod"/>
            </a:pPr>
            <a:r>
              <a:rPr lang="en-US" altLang="zh-CN" b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 of them must move away.</a:t>
            </a:r>
            <a:endParaRPr lang="en-US" altLang="zh-CN" b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5" name="Rectangle 19"/>
          <p:cNvSpPr/>
          <p:nvPr/>
        </p:nvSpPr>
        <p:spPr>
          <a:xfrm>
            <a:off x="1893888" y="908050"/>
            <a:ext cx="5368925" cy="457200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 wrap="none"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  <a:buClr>
                <a:srgbClr val="FF3300"/>
              </a:buClr>
              <a:buSzPct val="115000"/>
              <a:buFont typeface="Wingdings" panose="05000000000000000000" pitchFamily="2" charset="2"/>
              <a:buNone/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Perspectives to Describe a Problem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6084888" y="2035175"/>
            <a:ext cx="2232025" cy="457200"/>
            <a:chOff x="3878" y="1570"/>
            <a:chExt cx="1406" cy="288"/>
          </a:xfrm>
        </p:grpSpPr>
        <p:sp>
          <p:nvSpPr>
            <p:cNvPr id="12306" name="Text Box 17"/>
            <p:cNvSpPr txBox="1"/>
            <p:nvPr/>
          </p:nvSpPr>
          <p:spPr>
            <a:xfrm>
              <a:off x="4196" y="1570"/>
              <a:ext cx="1088" cy="2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10000"/>
                </a:lnSpc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  problem</a:t>
              </a:r>
              <a:endParaRPr lang="en-US" altLang="zh-CN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7" name="AutoShape 5"/>
            <p:cNvSpPr/>
            <p:nvPr/>
          </p:nvSpPr>
          <p:spPr>
            <a:xfrm rot="10800000">
              <a:off x="3878" y="1570"/>
              <a:ext cx="384" cy="288"/>
            </a:xfrm>
            <a:prstGeom prst="leftArrow">
              <a:avLst>
                <a:gd name="adj1" fmla="val 31250"/>
                <a:gd name="adj2" fmla="val 71530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wrap="none" anchor="ctr"/>
            <a:p>
              <a:pPr>
                <a:lnSpc>
                  <a:spcPct val="100000"/>
                </a:lnSpc>
                <a:spcBef>
                  <a:spcPct val="0"/>
                </a:spcBef>
              </a:pPr>
              <a:endPara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22"/>
          <p:cNvGrpSpPr/>
          <p:nvPr/>
        </p:nvGrpSpPr>
        <p:grpSpPr>
          <a:xfrm>
            <a:off x="6084888" y="3213100"/>
            <a:ext cx="2303462" cy="457200"/>
            <a:chOff x="3833" y="2250"/>
            <a:chExt cx="1451" cy="288"/>
          </a:xfrm>
        </p:grpSpPr>
        <p:sp>
          <p:nvSpPr>
            <p:cNvPr id="12304" name="Text Box 17"/>
            <p:cNvSpPr txBox="1"/>
            <p:nvPr/>
          </p:nvSpPr>
          <p:spPr>
            <a:xfrm>
              <a:off x="4196" y="2275"/>
              <a:ext cx="1088" cy="2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10000"/>
                </a:lnSpc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 causes</a:t>
              </a:r>
              <a:endParaRPr lang="en-US" altLang="zh-CN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5" name="AutoShape 5"/>
            <p:cNvSpPr/>
            <p:nvPr/>
          </p:nvSpPr>
          <p:spPr>
            <a:xfrm rot="10800000">
              <a:off x="3833" y="2250"/>
              <a:ext cx="384" cy="288"/>
            </a:xfrm>
            <a:prstGeom prst="leftArrow">
              <a:avLst>
                <a:gd name="adj1" fmla="val 31250"/>
                <a:gd name="adj2" fmla="val 71530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wrap="none" anchor="ctr"/>
            <a:p>
              <a:pPr>
                <a:lnSpc>
                  <a:spcPct val="100000"/>
                </a:lnSpc>
                <a:spcBef>
                  <a:spcPct val="0"/>
                </a:spcBef>
              </a:pPr>
              <a:endPara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22"/>
          <p:cNvGrpSpPr/>
          <p:nvPr/>
        </p:nvGrpSpPr>
        <p:grpSpPr>
          <a:xfrm>
            <a:off x="6084888" y="5300663"/>
            <a:ext cx="2376487" cy="457200"/>
            <a:chOff x="3833" y="3369"/>
            <a:chExt cx="1497" cy="288"/>
          </a:xfrm>
        </p:grpSpPr>
        <p:sp>
          <p:nvSpPr>
            <p:cNvPr id="12302" name="Text Box 17"/>
            <p:cNvSpPr txBox="1"/>
            <p:nvPr/>
          </p:nvSpPr>
          <p:spPr>
            <a:xfrm>
              <a:off x="4242" y="3385"/>
              <a:ext cx="1088" cy="2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10000"/>
                </a:lnSpc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effect /result</a:t>
              </a:r>
              <a:endParaRPr lang="en-US" altLang="zh-CN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3" name="AutoShape 5"/>
            <p:cNvSpPr/>
            <p:nvPr/>
          </p:nvSpPr>
          <p:spPr>
            <a:xfrm rot="10800000">
              <a:off x="3833" y="3369"/>
              <a:ext cx="384" cy="288"/>
            </a:xfrm>
            <a:prstGeom prst="leftArrow">
              <a:avLst>
                <a:gd name="adj1" fmla="val 31250"/>
                <a:gd name="adj2" fmla="val 71530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wrap="none" anchor="ctr"/>
            <a:p>
              <a:pPr>
                <a:lnSpc>
                  <a:spcPct val="100000"/>
                </a:lnSpc>
                <a:spcBef>
                  <a:spcPct val="0"/>
                </a:spcBef>
              </a:pPr>
              <a:endPara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6084888" y="4437063"/>
            <a:ext cx="2374900" cy="457200"/>
            <a:chOff x="3833" y="2795"/>
            <a:chExt cx="1496" cy="288"/>
          </a:xfrm>
        </p:grpSpPr>
        <p:sp>
          <p:nvSpPr>
            <p:cNvPr id="12300" name="AutoShape 5"/>
            <p:cNvSpPr/>
            <p:nvPr/>
          </p:nvSpPr>
          <p:spPr>
            <a:xfrm rot="10800000">
              <a:off x="3833" y="2795"/>
              <a:ext cx="384" cy="288"/>
            </a:xfrm>
            <a:prstGeom prst="leftArrow">
              <a:avLst>
                <a:gd name="adj1" fmla="val 31250"/>
                <a:gd name="adj2" fmla="val 71530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wrap="none" anchor="ctr"/>
            <a:p>
              <a:pPr>
                <a:lnSpc>
                  <a:spcPct val="100000"/>
                </a:lnSpc>
                <a:spcBef>
                  <a:spcPct val="0"/>
                </a:spcBef>
              </a:pPr>
              <a:endPara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01" name="Text Box 17"/>
            <p:cNvSpPr txBox="1"/>
            <p:nvPr/>
          </p:nvSpPr>
          <p:spPr>
            <a:xfrm>
              <a:off x="4241" y="2795"/>
              <a:ext cx="1088" cy="2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10000"/>
                </a:lnSpc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seriousness</a:t>
              </a:r>
              <a:endParaRPr lang="en-US" altLang="zh-CN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7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7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68" grpId="0" animBg="1"/>
      <p:bldP spid="3" grpId="0" animBg="1"/>
      <p:bldP spid="87067" grpId="0" animBg="1"/>
      <p:bldP spid="87066" grpId="0" animBg="1"/>
    </p:bldLst>
  </p:timing>
</p:sld>
</file>

<file path=ppt/theme/theme1.xml><?xml version="1.0" encoding="utf-8"?>
<a:theme xmlns:a="http://schemas.openxmlformats.org/drawingml/2006/main" name="3_143TGp_happy_light_v2_e">
  <a:themeElements>
    <a:clrScheme name="143TGp_happy_light_v2_e 1">
      <a:dk1>
        <a:srgbClr val="000066"/>
      </a:dk1>
      <a:lt1>
        <a:srgbClr val="FFFFFF"/>
      </a:lt1>
      <a:dk2>
        <a:srgbClr val="1D7ACF"/>
      </a:dk2>
      <a:lt2>
        <a:srgbClr val="C0C0C0"/>
      </a:lt2>
      <a:accent1>
        <a:srgbClr val="189E8E"/>
      </a:accent1>
      <a:accent2>
        <a:srgbClr val="E0BB20"/>
      </a:accent2>
      <a:accent3>
        <a:srgbClr val="FFFFFF"/>
      </a:accent3>
      <a:accent4>
        <a:srgbClr val="000056"/>
      </a:accent4>
      <a:accent5>
        <a:srgbClr val="ABCCC6"/>
      </a:accent5>
      <a:accent6>
        <a:srgbClr val="CBA91C"/>
      </a:accent6>
      <a:hlink>
        <a:srgbClr val="5AA5DE"/>
      </a:hlink>
      <a:folHlink>
        <a:srgbClr val="9885A3"/>
      </a:folHlink>
    </a:clrScheme>
    <a:fontScheme name="3_143TGp_happy_light_v2_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43TGp_happy_light_v2_e 1">
        <a:dk1>
          <a:srgbClr val="000066"/>
        </a:dk1>
        <a:lt1>
          <a:srgbClr val="FFFFFF"/>
        </a:lt1>
        <a:dk2>
          <a:srgbClr val="1D7ACF"/>
        </a:dk2>
        <a:lt2>
          <a:srgbClr val="C0C0C0"/>
        </a:lt2>
        <a:accent1>
          <a:srgbClr val="189E8E"/>
        </a:accent1>
        <a:accent2>
          <a:srgbClr val="E0BB20"/>
        </a:accent2>
        <a:accent3>
          <a:srgbClr val="FFFFFF"/>
        </a:accent3>
        <a:accent4>
          <a:srgbClr val="000056"/>
        </a:accent4>
        <a:accent5>
          <a:srgbClr val="ABCCC6"/>
        </a:accent5>
        <a:accent6>
          <a:srgbClr val="CBA91C"/>
        </a:accent6>
        <a:hlink>
          <a:srgbClr val="5AA5DE"/>
        </a:hlink>
        <a:folHlink>
          <a:srgbClr val="9885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3TGp_happy_light_v2_e 2">
        <a:dk1>
          <a:srgbClr val="000066"/>
        </a:dk1>
        <a:lt1>
          <a:srgbClr val="FFFFFF"/>
        </a:lt1>
        <a:dk2>
          <a:srgbClr val="238D3F"/>
        </a:dk2>
        <a:lt2>
          <a:srgbClr val="DDDDDD"/>
        </a:lt2>
        <a:accent1>
          <a:srgbClr val="808080"/>
        </a:accent1>
        <a:accent2>
          <a:srgbClr val="CC9900"/>
        </a:accent2>
        <a:accent3>
          <a:srgbClr val="FFFFFF"/>
        </a:accent3>
        <a:accent4>
          <a:srgbClr val="000056"/>
        </a:accent4>
        <a:accent5>
          <a:srgbClr val="C0C0C0"/>
        </a:accent5>
        <a:accent6>
          <a:srgbClr val="B98A00"/>
        </a:accent6>
        <a:hlink>
          <a:srgbClr val="D9C741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3TGp_happy_light_v2_e 3">
        <a:dk1>
          <a:srgbClr val="000066"/>
        </a:dk1>
        <a:lt1>
          <a:srgbClr val="FFFFFF"/>
        </a:lt1>
        <a:dk2>
          <a:srgbClr val="D75F1D"/>
        </a:dk2>
        <a:lt2>
          <a:srgbClr val="DDDDDD"/>
        </a:lt2>
        <a:accent1>
          <a:srgbClr val="3885A0"/>
        </a:accent1>
        <a:accent2>
          <a:srgbClr val="3399FF"/>
        </a:accent2>
        <a:accent3>
          <a:srgbClr val="FFFFFF"/>
        </a:accent3>
        <a:accent4>
          <a:srgbClr val="000056"/>
        </a:accent4>
        <a:accent5>
          <a:srgbClr val="AEC2CD"/>
        </a:accent5>
        <a:accent6>
          <a:srgbClr val="2D8AE7"/>
        </a:accent6>
        <a:hlink>
          <a:srgbClr val="4B67B7"/>
        </a:hlink>
        <a:folHlink>
          <a:srgbClr val="7B6A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143TGp_happy_light_v2_e</Template>
  <TotalTime>0</TotalTime>
  <Words>5894</Words>
  <Application>WPS 演示</Application>
  <PresentationFormat>在屏幕上显示</PresentationFormat>
  <Paragraphs>263</Paragraphs>
  <Slides>16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Times New Roman</vt:lpstr>
      <vt:lpstr>Verdana</vt:lpstr>
      <vt:lpstr>微软雅黑</vt:lpstr>
      <vt:lpstr>Arial Unicode MS</vt:lpstr>
      <vt:lpstr>3_143TGp_happy_light_v2_e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gpdi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cdq</dc:creator>
  <cp:lastModifiedBy>Administrator</cp:lastModifiedBy>
  <cp:revision>312</cp:revision>
  <dcterms:created xsi:type="dcterms:W3CDTF">2006-12-31T06:56:02Z</dcterms:created>
  <dcterms:modified xsi:type="dcterms:W3CDTF">2019-04-03T03:11:03Z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