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300" r:id="rId8"/>
    <p:sldId id="306" r:id="rId9"/>
    <p:sldId id="283" r:id="rId10"/>
    <p:sldId id="284" r:id="rId11"/>
    <p:sldId id="301" r:id="rId12"/>
    <p:sldId id="302" r:id="rId13"/>
    <p:sldId id="303" r:id="rId14"/>
    <p:sldId id="289" r:id="rId15"/>
    <p:sldId id="304" r:id="rId16"/>
    <p:sldId id="290" r:id="rId17"/>
    <p:sldId id="29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3.package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4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pieChart>
        <c:varyColors val="1"/>
        <c:ser>
          <c:idx val="2"/>
          <c:order val="0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delete val="1"/>
            </c:dLbl>
            <c:showVal val="1"/>
            <c:showCatName val="1"/>
            <c:showLeaderLines val="1"/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delete val="1"/>
            </c:dLbl>
            <c:showVal val="1"/>
            <c:showCatName val="1"/>
            <c:showLeaderLines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explosion val="25"/>
          <c:dPt>
            <c:idx val="0"/>
            <c:explosion val="22"/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explosion val="25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2014/11/21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4.jpeg"/><Relationship Id="rId7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48880"/>
            <a:ext cx="6696744" cy="114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576" y="1052736"/>
            <a:ext cx="158417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Conclusion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Para 6-7 </a:t>
            </a:r>
            <a:endParaRPr lang="zh-CN" altLang="zh-CN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260648"/>
            <a:ext cx="4464496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altLang="zh-CN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Scanning</a:t>
            </a:r>
            <a:r>
              <a:rPr lang="en-US" altLang="zh-CN" sz="24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for verbs</a:t>
            </a:r>
            <a:endParaRPr lang="zh-CN" altLang="zh-CN" sz="240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4077072"/>
            <a:ext cx="22860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en-US" altLang="zh-CN" sz="24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Chinese parents</a:t>
            </a:r>
            <a:endParaRPr lang="zh-CN" altLang="zh-CN" sz="240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2492896"/>
            <a:ext cx="225799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Western parents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1988840"/>
            <a:ext cx="489654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 individuality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 to pursue passions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 choices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 environment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31840" y="1988840"/>
            <a:ext cx="1168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Respect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31840" y="2348880"/>
            <a:ext cx="1492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Encourage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31840" y="2708920"/>
            <a:ext cx="1183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Support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31840" y="3068960"/>
            <a:ext cx="11321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Provide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3356992"/>
            <a:ext cx="165618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contrast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3861048"/>
            <a:ext cx="5688632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 them for future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Let them see what they  _________ of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 them with skills and habits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31840" y="4581128"/>
            <a:ext cx="790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Arm</a:t>
            </a:r>
            <a:r>
              <a:rPr lang="en-US" altLang="zh-CN" sz="2000" dirty="0" smtClean="0">
                <a:solidFill>
                  <a:srgbClr val="FF0000"/>
                </a:solidFill>
              </a:rPr>
              <a:t>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40152" y="4221088"/>
            <a:ext cx="1628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are capable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59832" y="3861048"/>
            <a:ext cx="1167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Prepare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410445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Main idea: wrap-up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576" y="1628800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Chinese and Western parents ________ differently, and there are three ____________ between them. 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Western parents are more ___________ about their children‘s _________; Chinese parents _________ that their children _____ them everything and that they know what is ______ for their children. 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Despite these ___________, they both _________ their children and would ________ anything for them.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8104" y="1700808"/>
            <a:ext cx="1095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behave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9872" y="2276872"/>
            <a:ext cx="1572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differences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32040" y="2852936"/>
            <a:ext cx="1504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concerned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7744" y="3356992"/>
            <a:ext cx="11467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feelings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28184" y="3356992"/>
            <a:ext cx="1084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believe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27784" y="3933056"/>
            <a:ext cx="716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owe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5696" y="4509120"/>
            <a:ext cx="719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best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47864" y="5013176"/>
            <a:ext cx="1572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differences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32240" y="5013176"/>
            <a:ext cx="1521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care about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23928" y="5589240"/>
            <a:ext cx="1151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give up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68344" y="332656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itchFamily="34" charset="0"/>
                <a:cs typeface="Calibri" pitchFamily="34" charset="0"/>
              </a:rPr>
              <a:t>1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1628800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Chinese and Western parents ________________, and there are three _____________________________. 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Western parents ________________________ their children‘s feelings; Chinese parents believe that their _________________________ and that they know what is ___________________. 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Despite these differences, they both ____________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 and would ________________________.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8344" y="332656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itchFamily="34" charset="0"/>
                <a:cs typeface="Calibri" pitchFamily="34" charset="0"/>
              </a:rPr>
              <a:t>2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2080" y="1700808"/>
            <a:ext cx="2517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behave differently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43808" y="2276872"/>
            <a:ext cx="3893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differences between them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23928" y="285293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are more concerned about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576" y="3861048"/>
            <a:ext cx="4265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children owe them everything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5576" y="4437112"/>
            <a:ext cx="319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best for their children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68144" y="5013176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care about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7584" y="5517232"/>
            <a:ext cx="1863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their children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11960" y="5517232"/>
            <a:ext cx="3736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give up anything for them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1340768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  _______________________________________, and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___________________________________.                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____________________________________________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__________________;  ____________________________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_________________________and ___________________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______________________.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_______________________, ____________________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_____________and __________________________.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40352" y="26064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itchFamily="34" charset="0"/>
                <a:cs typeface="Calibri" pitchFamily="34" charset="0"/>
              </a:rPr>
              <a:t>3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03648" y="1412776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Chinese and Western parents behave differently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5576" y="198884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there are three differences between them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75656" y="2564904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Western parents are more concerned about their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1600" y="3068960"/>
            <a:ext cx="2520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children‘s feelings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79912" y="3068960"/>
            <a:ext cx="447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Chinese parents believe that their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5576" y="3645024"/>
            <a:ext cx="4036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children owe them everything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20072" y="3645024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that they know what is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9592" y="4221088"/>
            <a:ext cx="319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best for their children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31640" y="4725144"/>
            <a:ext cx="3428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Despite these differences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60032" y="4725144"/>
            <a:ext cx="3460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they both care 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about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7584" y="5301208"/>
            <a:ext cx="1863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their children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75856" y="5301208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would give up anything for them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1"/>
      <p:bldP spid="15" grpId="0"/>
      <p:bldP spid="16" grpId="0"/>
      <p:bldP spid="17" grpId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348880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Discussion</a:t>
            </a:r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: </a:t>
            </a:r>
            <a:endParaRPr lang="en-US" altLang="zh-CN" sz="26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If you were a parent, which parenting style would you adopt, the Chinese style or the Western one? Why?</a:t>
            </a:r>
            <a:endParaRPr lang="zh-CN" altLang="en-US" sz="2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8" descr="what do you think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0"/>
            <a:ext cx="2819400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5"/>
          <p:cNvSpPr txBox="1"/>
          <p:nvPr/>
        </p:nvSpPr>
        <p:spPr>
          <a:xfrm>
            <a:off x="755576" y="2420888"/>
            <a:ext cx="7272808" cy="1508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altLang="zh-CN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East or west, love is the best</a:t>
            </a:r>
            <a:r>
              <a:rPr lang="zh-CN" alt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！</a:t>
            </a:r>
            <a:endParaRPr lang="en-US" altLang="zh-CN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endParaRPr lang="en-US" altLang="zh-C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7164288" y="2924944"/>
            <a:ext cx="648072" cy="5760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2"/>
          <p:cNvSpPr>
            <a:spLocks noGrp="1"/>
          </p:cNvSpPr>
          <p:nvPr>
            <p:ph type="title" idx="4294967295"/>
          </p:nvPr>
        </p:nvSpPr>
        <p:spPr>
          <a:xfrm>
            <a:off x="827584" y="620688"/>
            <a:ext cx="44644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Extended activity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u=968003484,3534745011&amp;fm=23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0639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19672" y="1124744"/>
            <a:ext cx="4320480" cy="5040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002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fontAlgn="t" hangingPunct="0">
              <a:lnSpc>
                <a:spcPts val="2200"/>
              </a:lnSpc>
              <a:defRPr/>
            </a:pPr>
            <a:r>
              <a:rPr kumimoji="1"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What we have learned today </a:t>
            </a:r>
            <a:r>
              <a:rPr kumimoji="1" lang="en-US" altLang="ko-KR" sz="2400" dirty="0" smtClean="0">
                <a:latin typeface="Calibri" pitchFamily="34" charset="0"/>
                <a:ea typeface="微软雅黑" pitchFamily="34" charset="-122"/>
                <a:cs typeface="Calibri" pitchFamily="34" charset="0"/>
              </a:rPr>
              <a:t>…</a:t>
            </a:r>
            <a:endParaRPr kumimoji="1" lang="en-US" altLang="ko-KR" sz="2400" dirty="0"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547664" y="2492896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understood the main idea and structure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1547664" y="4005064"/>
            <a:ext cx="5544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evaluated the different education concepts</a:t>
            </a:r>
            <a:endParaRPr lang="zh-CN" alt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47664" y="3284984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mastered the techniques for efficient reading</a:t>
            </a:r>
            <a:endParaRPr lang="zh-CN" altLang="en-US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Oval 23"/>
          <p:cNvSpPr>
            <a:spLocks noChangeArrowheads="1"/>
          </p:cNvSpPr>
          <p:nvPr/>
        </p:nvSpPr>
        <p:spPr bwMode="gray">
          <a:xfrm>
            <a:off x="1152128" y="2636912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Oval 41"/>
          <p:cNvSpPr>
            <a:spLocks noChangeArrowheads="1"/>
          </p:cNvSpPr>
          <p:nvPr/>
        </p:nvSpPr>
        <p:spPr bwMode="gray">
          <a:xfrm>
            <a:off x="1152128" y="3429000"/>
            <a:ext cx="236331" cy="215392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45326D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Oval 50"/>
          <p:cNvSpPr>
            <a:spLocks noChangeArrowheads="1"/>
          </p:cNvSpPr>
          <p:nvPr/>
        </p:nvSpPr>
        <p:spPr bwMode="gray">
          <a:xfrm>
            <a:off x="1152128" y="4149080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132856"/>
            <a:ext cx="6192688" cy="2736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Please read the </a:t>
            </a:r>
            <a:r>
              <a:rPr lang="en-US" altLang="zh-CN" sz="2600" u="sng" dirty="0" smtClean="0">
                <a:latin typeface="Calibri" pitchFamily="34" charset="0"/>
                <a:cs typeface="Calibri" pitchFamily="34" charset="0"/>
              </a:rPr>
              <a:t>first chapter </a:t>
            </a:r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of the book </a:t>
            </a:r>
            <a:r>
              <a:rPr lang="en-US" altLang="zh-CN" sz="2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Battle Hymn of the Tiger Mother</a:t>
            </a:r>
            <a:r>
              <a:rPr lang="en-US" altLang="zh-CN" sz="2600" i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by</a:t>
            </a:r>
            <a:r>
              <a:rPr lang="en-US" altLang="zh-CN" sz="26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600" dirty="0" smtClean="0">
                <a:latin typeface="Calibri" pitchFamily="34" charset="0"/>
                <a:cs typeface="Calibri" pitchFamily="34" charset="0"/>
              </a:rPr>
              <a:t>Amy Chua, “the Chinese Mother”, and use charts to summarize or categorize the main idea and structure. 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0"/>
            <a:ext cx="1811464" cy="283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/>
        </p:nvSpPr>
        <p:spPr>
          <a:xfrm>
            <a:off x="827584" y="476672"/>
            <a:ext cx="3168352" cy="504056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assignment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204864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Thank you, </a:t>
            </a:r>
          </a:p>
          <a:p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have a good day! </a:t>
            </a:r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 </a:t>
            </a:r>
            <a:endParaRPr lang="zh-CN" alt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404664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Learning </a:t>
            </a: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objectives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83568" y="1268760"/>
            <a:ext cx="4320480" cy="5040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002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fontAlgn="t" hangingPunct="0">
              <a:lnSpc>
                <a:spcPts val="2200"/>
              </a:lnSpc>
              <a:defRPr/>
            </a:pPr>
            <a:r>
              <a:rPr kumimoji="1"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Students will be able to </a:t>
            </a:r>
            <a:r>
              <a:rPr kumimoji="1" lang="en-US" altLang="ko-KR" sz="2400" dirty="0" smtClean="0">
                <a:latin typeface="Calibri" pitchFamily="34" charset="0"/>
                <a:ea typeface="微软雅黑" pitchFamily="34" charset="-122"/>
                <a:cs typeface="Calibri" pitchFamily="34" charset="0"/>
              </a:rPr>
              <a:t>…</a:t>
            </a:r>
            <a:endParaRPr kumimoji="1" lang="en-US" altLang="ko-KR" sz="2400" dirty="0"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115616" y="2348880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 the main idea and structure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1115616" y="3861048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think critically about the theme</a:t>
            </a:r>
            <a:endParaRPr lang="zh-CN" alt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115616" y="3140968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practice the techniques for efficient reading</a:t>
            </a:r>
            <a:endParaRPr lang="zh-CN" altLang="en-US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23"/>
          <p:cNvSpPr>
            <a:spLocks noChangeArrowheads="1"/>
          </p:cNvSpPr>
          <p:nvPr/>
        </p:nvSpPr>
        <p:spPr bwMode="gray">
          <a:xfrm>
            <a:off x="720080" y="2492896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Oval 41"/>
          <p:cNvSpPr>
            <a:spLocks noChangeArrowheads="1"/>
          </p:cNvSpPr>
          <p:nvPr/>
        </p:nvSpPr>
        <p:spPr bwMode="gray">
          <a:xfrm>
            <a:off x="720080" y="3284984"/>
            <a:ext cx="236331" cy="215392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45326D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Oval 50"/>
          <p:cNvSpPr>
            <a:spLocks noChangeArrowheads="1"/>
          </p:cNvSpPr>
          <p:nvPr/>
        </p:nvSpPr>
        <p:spPr bwMode="gray">
          <a:xfrm>
            <a:off x="720080" y="4005064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0" grpId="0"/>
      <p:bldP spid="13" grpId="0"/>
      <p:bldP spid="11" grpId="0"/>
      <p:bldP spid="12" grpId="0" animBg="1"/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548680"/>
            <a:ext cx="3671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Teaching procedures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79712" y="198884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Lead-in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gray">
          <a:xfrm>
            <a:off x="1331640" y="2132856"/>
            <a:ext cx="236028" cy="215392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5" name="Oval 23"/>
          <p:cNvSpPr>
            <a:spLocks noChangeArrowheads="1"/>
          </p:cNvSpPr>
          <p:nvPr/>
        </p:nvSpPr>
        <p:spPr bwMode="gray">
          <a:xfrm>
            <a:off x="1331640" y="2780928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7" name="Oval 41"/>
          <p:cNvSpPr>
            <a:spLocks noChangeArrowheads="1"/>
          </p:cNvSpPr>
          <p:nvPr/>
        </p:nvSpPr>
        <p:spPr bwMode="gray">
          <a:xfrm>
            <a:off x="1331640" y="3429000"/>
            <a:ext cx="236331" cy="215392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45326D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8" name="Oval 50"/>
          <p:cNvSpPr>
            <a:spLocks noChangeArrowheads="1"/>
          </p:cNvSpPr>
          <p:nvPr/>
        </p:nvSpPr>
        <p:spPr bwMode="gray">
          <a:xfrm>
            <a:off x="1331640" y="4077072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79712" y="328498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Extended activity</a:t>
            </a:r>
            <a:endParaRPr lang="zh-CN" alt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79712" y="2636912"/>
            <a:ext cx="3672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Text understanding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979712" y="3933056"/>
            <a:ext cx="20162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Assignment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  <p:bldP spid="55" grpId="0" animBg="1"/>
      <p:bldP spid="57" grpId="0" animBg="1"/>
      <p:bldP spid="58" grpId="0" animBg="1"/>
      <p:bldP spid="60" grpId="0"/>
      <p:bldP spid="63" grpId="0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am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05064"/>
            <a:ext cx="864096" cy="744769"/>
          </a:xfrm>
          <a:prstGeom prst="rect">
            <a:avLst/>
          </a:prstGeom>
        </p:spPr>
      </p:pic>
      <p:pic>
        <p:nvPicPr>
          <p:cNvPr id="6" name="图片 5" descr="da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869160"/>
            <a:ext cx="1080120" cy="799459"/>
          </a:xfrm>
          <a:prstGeom prst="rect">
            <a:avLst/>
          </a:prstGeom>
        </p:spPr>
      </p:pic>
      <p:pic>
        <p:nvPicPr>
          <p:cNvPr id="7" name="图片 6" descr="sleep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5" y="2996952"/>
            <a:ext cx="936104" cy="808676"/>
          </a:xfrm>
          <a:prstGeom prst="rect">
            <a:avLst/>
          </a:prstGeom>
        </p:spPr>
      </p:pic>
      <p:pic>
        <p:nvPicPr>
          <p:cNvPr id="8" name="图片 7" descr="t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44824"/>
            <a:ext cx="1278476" cy="9361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9712" y="2204864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Watch TV or play video games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321297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Attend a sleepover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422108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Choose your own extracurricular activities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515719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Have a boyfriend or girlfriend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22768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25%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08304" y="42930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40%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36296" y="32849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10%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08304" y="52292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12%</a:t>
            </a:r>
            <a:endParaRPr lang="zh-CN" altLang="en-US" dirty="0"/>
          </a:p>
        </p:txBody>
      </p:sp>
      <p:graphicFrame>
        <p:nvGraphicFramePr>
          <p:cNvPr id="19" name="图表 18"/>
          <p:cNvGraphicFramePr/>
          <p:nvPr/>
        </p:nvGraphicFramePr>
        <p:xfrm>
          <a:off x="7668344" y="1844824"/>
          <a:ext cx="1175792" cy="102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图表 19"/>
          <p:cNvGraphicFramePr/>
          <p:nvPr/>
        </p:nvGraphicFramePr>
        <p:xfrm>
          <a:off x="7524328" y="2852936"/>
          <a:ext cx="1440160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1" name="图表 20"/>
          <p:cNvGraphicFramePr/>
          <p:nvPr/>
        </p:nvGraphicFramePr>
        <p:xfrm>
          <a:off x="7668344" y="4005064"/>
          <a:ext cx="1152128" cy="864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" name="图表 21"/>
          <p:cNvGraphicFramePr/>
          <p:nvPr/>
        </p:nvGraphicFramePr>
        <p:xfrm>
          <a:off x="7668344" y="4869160"/>
          <a:ext cx="1152128" cy="93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3" name="Rectangle 2"/>
          <p:cNvSpPr>
            <a:spLocks noGrp="1"/>
          </p:cNvSpPr>
          <p:nvPr>
            <p:ph type="title" idx="4294967295"/>
          </p:nvPr>
        </p:nvSpPr>
        <p:spPr>
          <a:xfrm>
            <a:off x="611560" y="332656"/>
            <a:ext cx="223224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Lead-in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980728"/>
            <a:ext cx="8748464" cy="492443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Did your parents allow you to … when you were in high school?</a:t>
            </a:r>
            <a:endParaRPr lang="zh-CN" altLang="en-US" sz="2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Graphic spid="19" grpId="0">
        <p:bldAsOne/>
      </p:bldGraphic>
      <p:bldGraphic spid="20" grpId="0">
        <p:bldAsOne/>
      </p:bldGraphic>
      <p:bldGraphic spid="21" grpId="0">
        <p:bldAsOne/>
      </p:bldGraphic>
      <p:bldGraphic spid="22" grpId="0">
        <p:bldAsOne/>
      </p:bldGraphic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916832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Why do most Chinese parents say “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NO</a:t>
            </a:r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”?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6696744" cy="114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97152"/>
            <a:ext cx="1844031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797152"/>
            <a:ext cx="1728192" cy="1370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797152"/>
            <a:ext cx="1811975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412776"/>
            <a:ext cx="367240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Skimming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for key words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4860032" y="404664"/>
            <a:ext cx="2232248" cy="792088"/>
          </a:xfrm>
          <a:prstGeom prst="wedgeEllipseCallout">
            <a:avLst>
              <a:gd name="adj1" fmla="val -48468"/>
              <a:gd name="adj2" fmla="val 993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Frequent</a:t>
            </a:r>
          </a:p>
          <a:p>
            <a:pPr algn="ctr"/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Outstanding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2"/>
          <p:cNvSpPr>
            <a:spLocks noGrp="1"/>
          </p:cNvSpPr>
          <p:nvPr>
            <p:ph type="title" idx="4294967295"/>
          </p:nvPr>
        </p:nvSpPr>
        <p:spPr>
          <a:xfrm>
            <a:off x="611560" y="476672"/>
            <a:ext cx="53285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Text understanding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2996952"/>
            <a:ext cx="2952328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Chinese             11 times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16016" y="2996952"/>
            <a:ext cx="309634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Western               5 times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07704" y="4077072"/>
            <a:ext cx="518457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Difference                 most outstanding (Para 2)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453650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Skimming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for structure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772816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Introduction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3140968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Body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4581128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Conclusion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1772816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4581128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856" y="3140968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960" y="177281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1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9952" y="314096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2-5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458112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6-7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24128" y="3068960"/>
            <a:ext cx="252028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Exposition</a:t>
            </a:r>
            <a:r>
              <a:rPr lang="en-US" altLang="zh-CN" sz="2800" dirty="0" smtClean="0"/>
              <a:t>  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/>
      <p:bldP spid="17" grpId="0"/>
      <p:bldP spid="18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63888" y="3356992"/>
            <a:ext cx="1872208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Virtuous 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circle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24128" y="3356992"/>
            <a:ext cx="250607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starts to 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 at something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844824"/>
            <a:ext cx="151216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Children 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work hard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1800" y="5013176"/>
            <a:ext cx="313957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gets _____, _________ 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and ___________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552" y="3356992"/>
            <a:ext cx="26132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Builds __________ 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and make it fun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圆角右箭头 8"/>
          <p:cNvSpPr/>
          <p:nvPr/>
        </p:nvSpPr>
        <p:spPr>
          <a:xfrm>
            <a:off x="2051720" y="2276872"/>
            <a:ext cx="648072" cy="648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圆角右箭头 10"/>
          <p:cNvSpPr/>
          <p:nvPr/>
        </p:nvSpPr>
        <p:spPr>
          <a:xfrm rot="5400000">
            <a:off x="6300192" y="2276872"/>
            <a:ext cx="648072" cy="648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圆角右箭头 11"/>
          <p:cNvSpPr/>
          <p:nvPr/>
        </p:nvSpPr>
        <p:spPr>
          <a:xfrm rot="10800000">
            <a:off x="6228184" y="4725144"/>
            <a:ext cx="648072" cy="648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圆角右箭头 12"/>
          <p:cNvSpPr/>
          <p:nvPr/>
        </p:nvSpPr>
        <p:spPr>
          <a:xfrm rot="16200000">
            <a:off x="1979712" y="4653136"/>
            <a:ext cx="648072" cy="648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24128" y="3717032"/>
            <a:ext cx="814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excel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47864" y="5013176"/>
            <a:ext cx="1015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praise</a:t>
            </a:r>
            <a:r>
              <a:rPr lang="en-US" altLang="zh-CN" sz="2000" dirty="0" smtClean="0">
                <a:solidFill>
                  <a:srgbClr val="FF0000"/>
                </a:solidFill>
              </a:rPr>
              <a:t>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83968" y="5013176"/>
            <a:ext cx="1552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admiration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47864" y="5373216"/>
            <a:ext cx="1602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satisfaction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31640" y="3356992"/>
            <a:ext cx="1560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confidence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188640"/>
            <a:ext cx="468052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charting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the text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536" y="908720"/>
            <a:ext cx="216024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Introduction 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Para 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129614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Body</a:t>
            </a:r>
          </a:p>
          <a:p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Para 2-5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3284984"/>
            <a:ext cx="165618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three big differences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123728" y="1340768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771800" y="1052736"/>
            <a:ext cx="136815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Western 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parents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908720"/>
            <a:ext cx="446449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Be anxious about ____________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Worry about how they ____</a:t>
            </a:r>
          </a:p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Be concerned about ________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60232" y="908720"/>
            <a:ext cx="1641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self-esteem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64288" y="1268760"/>
            <a:ext cx="649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feel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20272" y="1628800"/>
            <a:ext cx="11467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feelings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27784" y="2996952"/>
            <a:ext cx="216024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Chinese parents believe kids owe them everything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2996952"/>
            <a:ext cx="396044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000" dirty="0" smtClean="0"/>
              <a:t>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_________ _____ _____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04048" y="2996952"/>
            <a:ext cx="1436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Confucian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44208" y="2996952"/>
            <a:ext cx="708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filial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236296" y="2996952"/>
            <a:ext cx="811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piety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2040" y="4077072"/>
            <a:ext cx="273630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________ so much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04048" y="4077072"/>
            <a:ext cx="1229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Sacrifice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9792" y="5229200"/>
            <a:ext cx="2448272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Chinese parents believe that they know what is best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87824" y="184482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Para 3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3848" y="450912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Para 4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3419872" y="645789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latin typeface="Calibri" pitchFamily="34" charset="0"/>
                <a:cs typeface="Calibri" pitchFamily="34" charset="0"/>
              </a:rPr>
              <a:t>Para 5</a:t>
            </a:r>
            <a:endParaRPr lang="zh-CN" altLang="en-US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/>
      <p:bldP spid="10" grpId="0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/>
      <p:bldP spid="19" grpId="0" animBg="1"/>
      <p:bldP spid="21" grpId="0"/>
      <p:bldP spid="22" grpId="0"/>
      <p:bldP spid="2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1024</TotalTime>
  <Words>589</Words>
  <Application>Microsoft Office PowerPoint</Application>
  <PresentationFormat>全屏显示(4:3)</PresentationFormat>
  <Paragraphs>160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凸显</vt:lpstr>
      <vt:lpstr>幻灯片 1</vt:lpstr>
      <vt:lpstr>幻灯片 2</vt:lpstr>
      <vt:lpstr>幻灯片 3</vt:lpstr>
      <vt:lpstr>Lead-in</vt:lpstr>
      <vt:lpstr>幻灯片 5</vt:lpstr>
      <vt:lpstr>Text understanding 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Extended activity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Chinese  parents</dc:title>
  <cp:lastModifiedBy>allen</cp:lastModifiedBy>
  <cp:revision>324</cp:revision>
  <dcterms:modified xsi:type="dcterms:W3CDTF">2014-11-21T15:47:41Z</dcterms:modified>
</cp:coreProperties>
</file>