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17" r:id="rId2"/>
    <p:sldId id="440" r:id="rId3"/>
    <p:sldId id="419" r:id="rId4"/>
    <p:sldId id="471" r:id="rId5"/>
    <p:sldId id="448" r:id="rId6"/>
    <p:sldId id="363" r:id="rId7"/>
    <p:sldId id="470" r:id="rId8"/>
    <p:sldId id="301" r:id="rId9"/>
    <p:sldId id="302" r:id="rId10"/>
    <p:sldId id="472" r:id="rId11"/>
    <p:sldId id="421" r:id="rId12"/>
    <p:sldId id="369" r:id="rId13"/>
    <p:sldId id="307" r:id="rId14"/>
    <p:sldId id="473" r:id="rId15"/>
    <p:sldId id="476" r:id="rId16"/>
    <p:sldId id="475" r:id="rId17"/>
    <p:sldId id="467" r:id="rId18"/>
    <p:sldId id="474" r:id="rId19"/>
    <p:sldId id="404" r:id="rId20"/>
    <p:sldId id="477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FFFFCC"/>
    <a:srgbClr val="FF6600"/>
    <a:srgbClr val="F92F25"/>
    <a:srgbClr val="000000"/>
    <a:srgbClr val="EAEAEA"/>
    <a:srgbClr val="FFDD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636" y="-78"/>
      </p:cViewPr>
      <p:guideLst>
        <p:guide orient="horz" pos="2318"/>
        <p:guide pos="39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6245A0-BB2A-48E8-854A-77361FCB2E8C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zh-CN" altLang="en-US"/>
        </a:p>
      </dgm:t>
    </dgm:pt>
    <dgm:pt modelId="{64377473-9F85-44E3-A113-A9E09994566B}">
      <dgm:prSet phldrT="[文本]" custT="1"/>
      <dgm:spPr/>
      <dgm:t>
        <a:bodyPr/>
        <a:lstStyle/>
        <a:p>
          <a:r>
            <a:rPr lang="zh-CN" altLang="en-US" sz="2400" b="1" dirty="0" smtClean="0">
              <a:solidFill>
                <a:schemeClr val="bg1"/>
              </a:solidFill>
              <a:ea typeface="微软雅黑" pitchFamily="34" charset="-122"/>
            </a:rPr>
            <a:t>Introduction</a:t>
          </a:r>
          <a:r>
            <a:rPr lang="zh-CN" altLang="en-US" sz="1900" b="1" dirty="0" smtClean="0">
              <a:solidFill>
                <a:srgbClr val="000000"/>
              </a:solidFill>
              <a:ea typeface="微软雅黑" pitchFamily="34" charset="-122"/>
            </a:rPr>
            <a:t> </a:t>
          </a:r>
          <a:endParaRPr lang="zh-CN" altLang="en-US" sz="1900" dirty="0"/>
        </a:p>
      </dgm:t>
    </dgm:pt>
    <dgm:pt modelId="{8BDDC4C9-2FA3-4CFF-8953-B5E14B58FC70}" type="parTrans" cxnId="{1204BCE3-E778-44FA-8125-0C988659B6A2}">
      <dgm:prSet/>
      <dgm:spPr/>
      <dgm:t>
        <a:bodyPr/>
        <a:lstStyle/>
        <a:p>
          <a:endParaRPr lang="zh-CN" altLang="en-US"/>
        </a:p>
      </dgm:t>
    </dgm:pt>
    <dgm:pt modelId="{FDFC7661-BA5C-4521-9477-EF27709C2CD6}" type="sibTrans" cxnId="{1204BCE3-E778-44FA-8125-0C988659B6A2}">
      <dgm:prSet/>
      <dgm:spPr/>
      <dgm:t>
        <a:bodyPr/>
        <a:lstStyle/>
        <a:p>
          <a:endParaRPr lang="zh-CN" altLang="en-US"/>
        </a:p>
      </dgm:t>
    </dgm:pt>
    <dgm:pt modelId="{6C5C9D9D-13A1-43D6-9EF5-4BEE24F0D36E}">
      <dgm:prSet phldrT="[文本]" custT="1"/>
      <dgm:spPr/>
      <dgm:t>
        <a:bodyPr/>
        <a:lstStyle/>
        <a:p>
          <a:r>
            <a:rPr lang="zh-CN" altLang="en-US" sz="2400" b="1" dirty="0" smtClean="0">
              <a:solidFill>
                <a:schemeClr val="bg1"/>
              </a:solidFill>
              <a:ea typeface="微软雅黑" pitchFamily="34" charset="-122"/>
            </a:rPr>
            <a:t>Identify-analyze-</a:t>
          </a:r>
          <a:r>
            <a:rPr lang="zh-CN" altLang="en-US" sz="2400" b="1" dirty="0" smtClean="0">
              <a:solidFill>
                <a:schemeClr val="bg1"/>
              </a:solidFill>
              <a:ea typeface="微软雅黑" pitchFamily="34" charset="-122"/>
            </a:rPr>
            <a:t>address  </a:t>
          </a:r>
          <a:r>
            <a:rPr lang="en-US" altLang="zh-CN" sz="2400" b="1" dirty="0" smtClean="0">
              <a:solidFill>
                <a:schemeClr val="bg1"/>
              </a:solidFill>
              <a:ea typeface="微软雅黑" pitchFamily="34" charset="-122"/>
            </a:rPr>
            <a:t>logic</a:t>
          </a:r>
          <a:r>
            <a:rPr lang="zh-CN" altLang="en-US" sz="2400" b="1" dirty="0" smtClean="0">
              <a:solidFill>
                <a:schemeClr val="bg1"/>
              </a:solidFill>
              <a:ea typeface="微软雅黑" pitchFamily="34" charset="-122"/>
            </a:rPr>
            <a:t> </a:t>
          </a:r>
          <a:endParaRPr lang="zh-CN" altLang="en-US" sz="2400" b="1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gm:t>
    </dgm:pt>
    <dgm:pt modelId="{AE199676-B8EC-4874-BEA5-456EFD1D5712}" type="parTrans" cxnId="{614E25BF-60DC-404F-9582-00FAFA494906}">
      <dgm:prSet/>
      <dgm:spPr/>
      <dgm:t>
        <a:bodyPr/>
        <a:lstStyle/>
        <a:p>
          <a:endParaRPr lang="zh-CN" altLang="en-US"/>
        </a:p>
      </dgm:t>
    </dgm:pt>
    <dgm:pt modelId="{6482162A-51BD-40B6-ADE3-9803277C81ED}" type="sibTrans" cxnId="{614E25BF-60DC-404F-9582-00FAFA494906}">
      <dgm:prSet/>
      <dgm:spPr/>
      <dgm:t>
        <a:bodyPr/>
        <a:lstStyle/>
        <a:p>
          <a:endParaRPr lang="zh-CN" altLang="en-US"/>
        </a:p>
      </dgm:t>
    </dgm:pt>
    <dgm:pt modelId="{A7F8ADD5-E768-4145-8C5C-140927FC4E37}">
      <dgm:prSet phldrT="[文本]" custT="1"/>
      <dgm:spPr/>
      <dgm:t>
        <a:bodyPr/>
        <a:lstStyle/>
        <a:p>
          <a:r>
            <a:rPr lang="en-US" altLang="zh-CN" sz="2400" b="1" dirty="0" smtClean="0">
              <a:solidFill>
                <a:schemeClr val="bg1"/>
              </a:solidFill>
            </a:rPr>
            <a:t>Extended activity</a:t>
          </a:r>
          <a:endParaRPr lang="zh-CN" altLang="en-US" sz="2400" b="1" dirty="0">
            <a:solidFill>
              <a:schemeClr val="bg1"/>
            </a:solidFill>
          </a:endParaRPr>
        </a:p>
      </dgm:t>
    </dgm:pt>
    <dgm:pt modelId="{6350D3E3-348F-4F1A-93A2-09968B0C0689}" type="parTrans" cxnId="{263CF7E4-BDD5-4452-AE68-9B2CED2F9E6D}">
      <dgm:prSet/>
      <dgm:spPr/>
      <dgm:t>
        <a:bodyPr/>
        <a:lstStyle/>
        <a:p>
          <a:endParaRPr lang="zh-CN" altLang="en-US"/>
        </a:p>
      </dgm:t>
    </dgm:pt>
    <dgm:pt modelId="{FB46C226-4AA5-4E27-B22B-4B332C2D8164}" type="sibTrans" cxnId="{263CF7E4-BDD5-4452-AE68-9B2CED2F9E6D}">
      <dgm:prSet/>
      <dgm:spPr/>
      <dgm:t>
        <a:bodyPr/>
        <a:lstStyle/>
        <a:p>
          <a:endParaRPr lang="zh-CN" altLang="en-US"/>
        </a:p>
      </dgm:t>
    </dgm:pt>
    <dgm:pt modelId="{573059A8-BA33-41A3-B36F-04ECF6BD5C36}">
      <dgm:prSet phldrT="[文本]" custT="1"/>
      <dgm:spPr/>
      <dgm:t>
        <a:bodyPr/>
        <a:lstStyle/>
        <a:p>
          <a:r>
            <a:rPr lang="zh-CN" altLang="en-US" sz="2400" b="1" dirty="0" smtClean="0">
              <a:solidFill>
                <a:schemeClr val="bg1"/>
              </a:solidFill>
              <a:ea typeface="微软雅黑" pitchFamily="34" charset="-122"/>
            </a:rPr>
            <a:t>Cause &amp; effect relationship</a:t>
          </a:r>
          <a:endParaRPr lang="zh-CN" altLang="en-US" sz="2400" b="1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gm:t>
    </dgm:pt>
    <dgm:pt modelId="{E55E472E-D531-4F6A-A189-63D804BD841D}" type="parTrans" cxnId="{DCF83FE6-6D21-4706-ACF8-6FB0CB31894D}">
      <dgm:prSet/>
      <dgm:spPr/>
      <dgm:t>
        <a:bodyPr/>
        <a:lstStyle/>
        <a:p>
          <a:endParaRPr lang="zh-CN" altLang="en-US"/>
        </a:p>
      </dgm:t>
    </dgm:pt>
    <dgm:pt modelId="{BD0A66B0-D687-45E1-A22F-6CC4B775E5DC}" type="sibTrans" cxnId="{DCF83FE6-6D21-4706-ACF8-6FB0CB31894D}">
      <dgm:prSet/>
      <dgm:spPr/>
      <dgm:t>
        <a:bodyPr/>
        <a:lstStyle/>
        <a:p>
          <a:endParaRPr lang="zh-CN" altLang="en-US"/>
        </a:p>
      </dgm:t>
    </dgm:pt>
    <dgm:pt modelId="{894EF561-232E-43CC-8B16-7E74DC4E2DC9}" type="pres">
      <dgm:prSet presAssocID="{A26245A0-BB2A-48E8-854A-77361FCB2E8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6224CBF5-CBD1-48FD-BE2E-736F821C343E}" type="pres">
      <dgm:prSet presAssocID="{A26245A0-BB2A-48E8-854A-77361FCB2E8C}" presName="Name1" presStyleCnt="0"/>
      <dgm:spPr/>
    </dgm:pt>
    <dgm:pt modelId="{BA8336AC-F875-481D-9F12-1D8203013194}" type="pres">
      <dgm:prSet presAssocID="{A26245A0-BB2A-48E8-854A-77361FCB2E8C}" presName="cycle" presStyleCnt="0"/>
      <dgm:spPr/>
    </dgm:pt>
    <dgm:pt modelId="{05FE4494-429C-4839-83B6-86D35B70E6F0}" type="pres">
      <dgm:prSet presAssocID="{A26245A0-BB2A-48E8-854A-77361FCB2E8C}" presName="srcNode" presStyleLbl="node1" presStyleIdx="0" presStyleCnt="4"/>
      <dgm:spPr/>
    </dgm:pt>
    <dgm:pt modelId="{84150E59-8FCF-495D-AC2B-6542D3F469EA}" type="pres">
      <dgm:prSet presAssocID="{A26245A0-BB2A-48E8-854A-77361FCB2E8C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F21E4CF4-3676-4BBF-B50A-71FC781A933C}" type="pres">
      <dgm:prSet presAssocID="{A26245A0-BB2A-48E8-854A-77361FCB2E8C}" presName="extraNode" presStyleLbl="node1" presStyleIdx="0" presStyleCnt="4"/>
      <dgm:spPr/>
    </dgm:pt>
    <dgm:pt modelId="{60B2A6E1-CA81-4400-A0AE-F8E7C88D7D33}" type="pres">
      <dgm:prSet presAssocID="{A26245A0-BB2A-48E8-854A-77361FCB2E8C}" presName="dstNode" presStyleLbl="node1" presStyleIdx="0" presStyleCnt="4"/>
      <dgm:spPr/>
    </dgm:pt>
    <dgm:pt modelId="{D46584C4-21EB-4162-8E31-B2589CEC81C7}" type="pres">
      <dgm:prSet presAssocID="{64377473-9F85-44E3-A113-A9E09994566B}" presName="text_1" presStyleLbl="node1" presStyleIdx="0" presStyleCnt="4" custLinFactNeighborX="566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52FB48-A1D1-471F-AF78-E5B2B9A4751A}" type="pres">
      <dgm:prSet presAssocID="{64377473-9F85-44E3-A113-A9E09994566B}" presName="accent_1" presStyleCnt="0"/>
      <dgm:spPr/>
    </dgm:pt>
    <dgm:pt modelId="{099C97B8-4B8E-4A1B-9AD0-571F6EAD54FC}" type="pres">
      <dgm:prSet presAssocID="{64377473-9F85-44E3-A113-A9E09994566B}" presName="accentRepeatNode" presStyleLbl="solidFgAcc1" presStyleIdx="0" presStyleCnt="4"/>
      <dgm:spPr/>
    </dgm:pt>
    <dgm:pt modelId="{8C800666-B427-4697-BED8-C8C1B4CF0479}" type="pres">
      <dgm:prSet presAssocID="{573059A8-BA33-41A3-B36F-04ECF6BD5C3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7C58030-35FB-4A05-9AB6-CCE695BF039F}" type="pres">
      <dgm:prSet presAssocID="{573059A8-BA33-41A3-B36F-04ECF6BD5C36}" presName="accent_2" presStyleCnt="0"/>
      <dgm:spPr/>
    </dgm:pt>
    <dgm:pt modelId="{A362EA7F-9D28-4A51-BF36-FD85BC55B801}" type="pres">
      <dgm:prSet presAssocID="{573059A8-BA33-41A3-B36F-04ECF6BD5C36}" presName="accentRepeatNode" presStyleLbl="solidFgAcc1" presStyleIdx="1" presStyleCnt="4"/>
      <dgm:spPr/>
    </dgm:pt>
    <dgm:pt modelId="{08D81E89-E501-46A2-A92A-70F5DD753664}" type="pres">
      <dgm:prSet presAssocID="{6C5C9D9D-13A1-43D6-9EF5-4BEE24F0D36E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876BA8-1D55-4476-824A-C66A2ECE011C}" type="pres">
      <dgm:prSet presAssocID="{6C5C9D9D-13A1-43D6-9EF5-4BEE24F0D36E}" presName="accent_3" presStyleCnt="0"/>
      <dgm:spPr/>
    </dgm:pt>
    <dgm:pt modelId="{5A2918EA-DABA-4BE7-928D-AC9F304573BE}" type="pres">
      <dgm:prSet presAssocID="{6C5C9D9D-13A1-43D6-9EF5-4BEE24F0D36E}" presName="accentRepeatNode" presStyleLbl="solidFgAcc1" presStyleIdx="2" presStyleCnt="4"/>
      <dgm:spPr/>
    </dgm:pt>
    <dgm:pt modelId="{94070F84-8E89-4CA3-94EA-C4FFC1CF607F}" type="pres">
      <dgm:prSet presAssocID="{A7F8ADD5-E768-4145-8C5C-140927FC4E3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4D5A2C-F270-477E-B8AD-AAB3F591D00E}" type="pres">
      <dgm:prSet presAssocID="{A7F8ADD5-E768-4145-8C5C-140927FC4E37}" presName="accent_4" presStyleCnt="0"/>
      <dgm:spPr/>
    </dgm:pt>
    <dgm:pt modelId="{17FE30F5-A933-46A5-A3B3-7E2EABB542CD}" type="pres">
      <dgm:prSet presAssocID="{A7F8ADD5-E768-4145-8C5C-140927FC4E37}" presName="accentRepeatNode" presStyleLbl="solidFgAcc1" presStyleIdx="3" presStyleCnt="4"/>
      <dgm:spPr/>
    </dgm:pt>
  </dgm:ptLst>
  <dgm:cxnLst>
    <dgm:cxn modelId="{5BE6685A-77EE-49F5-8AD4-0A3700C617A5}" type="presOf" srcId="{6C5C9D9D-13A1-43D6-9EF5-4BEE24F0D36E}" destId="{08D81E89-E501-46A2-A92A-70F5DD753664}" srcOrd="0" destOrd="0" presId="urn:microsoft.com/office/officeart/2008/layout/VerticalCurvedList"/>
    <dgm:cxn modelId="{1204BCE3-E778-44FA-8125-0C988659B6A2}" srcId="{A26245A0-BB2A-48E8-854A-77361FCB2E8C}" destId="{64377473-9F85-44E3-A113-A9E09994566B}" srcOrd="0" destOrd="0" parTransId="{8BDDC4C9-2FA3-4CFF-8953-B5E14B58FC70}" sibTransId="{FDFC7661-BA5C-4521-9477-EF27709C2CD6}"/>
    <dgm:cxn modelId="{DC37DA30-2BBB-43BA-B7BE-EC5130F7A0AA}" type="presOf" srcId="{A26245A0-BB2A-48E8-854A-77361FCB2E8C}" destId="{894EF561-232E-43CC-8B16-7E74DC4E2DC9}" srcOrd="0" destOrd="0" presId="urn:microsoft.com/office/officeart/2008/layout/VerticalCurvedList"/>
    <dgm:cxn modelId="{D24C2E75-997C-43CA-BD6C-D8BDE48C716E}" type="presOf" srcId="{64377473-9F85-44E3-A113-A9E09994566B}" destId="{D46584C4-21EB-4162-8E31-B2589CEC81C7}" srcOrd="0" destOrd="0" presId="urn:microsoft.com/office/officeart/2008/layout/VerticalCurvedList"/>
    <dgm:cxn modelId="{7FAB0F56-BAEB-4E92-8C9F-987F2A8C0310}" type="presOf" srcId="{FDFC7661-BA5C-4521-9477-EF27709C2CD6}" destId="{84150E59-8FCF-495D-AC2B-6542D3F469EA}" srcOrd="0" destOrd="0" presId="urn:microsoft.com/office/officeart/2008/layout/VerticalCurvedList"/>
    <dgm:cxn modelId="{A0721E46-18EB-4196-988B-EA282BDA7E43}" type="presOf" srcId="{573059A8-BA33-41A3-B36F-04ECF6BD5C36}" destId="{8C800666-B427-4697-BED8-C8C1B4CF0479}" srcOrd="0" destOrd="0" presId="urn:microsoft.com/office/officeart/2008/layout/VerticalCurvedList"/>
    <dgm:cxn modelId="{DCF83FE6-6D21-4706-ACF8-6FB0CB31894D}" srcId="{A26245A0-BB2A-48E8-854A-77361FCB2E8C}" destId="{573059A8-BA33-41A3-B36F-04ECF6BD5C36}" srcOrd="1" destOrd="0" parTransId="{E55E472E-D531-4F6A-A189-63D804BD841D}" sibTransId="{BD0A66B0-D687-45E1-A22F-6CC4B775E5DC}"/>
    <dgm:cxn modelId="{614E25BF-60DC-404F-9582-00FAFA494906}" srcId="{A26245A0-BB2A-48E8-854A-77361FCB2E8C}" destId="{6C5C9D9D-13A1-43D6-9EF5-4BEE24F0D36E}" srcOrd="2" destOrd="0" parTransId="{AE199676-B8EC-4874-BEA5-456EFD1D5712}" sibTransId="{6482162A-51BD-40B6-ADE3-9803277C81ED}"/>
    <dgm:cxn modelId="{CCE9D4B2-8376-4217-868D-85F9D0FDAA93}" type="presOf" srcId="{A7F8ADD5-E768-4145-8C5C-140927FC4E37}" destId="{94070F84-8E89-4CA3-94EA-C4FFC1CF607F}" srcOrd="0" destOrd="0" presId="urn:microsoft.com/office/officeart/2008/layout/VerticalCurvedList"/>
    <dgm:cxn modelId="{263CF7E4-BDD5-4452-AE68-9B2CED2F9E6D}" srcId="{A26245A0-BB2A-48E8-854A-77361FCB2E8C}" destId="{A7F8ADD5-E768-4145-8C5C-140927FC4E37}" srcOrd="3" destOrd="0" parTransId="{6350D3E3-348F-4F1A-93A2-09968B0C0689}" sibTransId="{FB46C226-4AA5-4E27-B22B-4B332C2D8164}"/>
    <dgm:cxn modelId="{6F78DD5A-2F1D-4B3D-B0BC-F6BBDA5EB4F6}" type="presParOf" srcId="{894EF561-232E-43CC-8B16-7E74DC4E2DC9}" destId="{6224CBF5-CBD1-48FD-BE2E-736F821C343E}" srcOrd="0" destOrd="0" presId="urn:microsoft.com/office/officeart/2008/layout/VerticalCurvedList"/>
    <dgm:cxn modelId="{39F5A9CE-4D97-4530-8B60-51914FA6525D}" type="presParOf" srcId="{6224CBF5-CBD1-48FD-BE2E-736F821C343E}" destId="{BA8336AC-F875-481D-9F12-1D8203013194}" srcOrd="0" destOrd="0" presId="urn:microsoft.com/office/officeart/2008/layout/VerticalCurvedList"/>
    <dgm:cxn modelId="{A61905CE-FE38-49D1-9377-072678404B0F}" type="presParOf" srcId="{BA8336AC-F875-481D-9F12-1D8203013194}" destId="{05FE4494-429C-4839-83B6-86D35B70E6F0}" srcOrd="0" destOrd="0" presId="urn:microsoft.com/office/officeart/2008/layout/VerticalCurvedList"/>
    <dgm:cxn modelId="{0DCD92E0-715F-48B1-AAFF-7C1CE36D9646}" type="presParOf" srcId="{BA8336AC-F875-481D-9F12-1D8203013194}" destId="{84150E59-8FCF-495D-AC2B-6542D3F469EA}" srcOrd="1" destOrd="0" presId="urn:microsoft.com/office/officeart/2008/layout/VerticalCurvedList"/>
    <dgm:cxn modelId="{5D5411DD-7172-4DBE-8F62-3C130D6134E2}" type="presParOf" srcId="{BA8336AC-F875-481D-9F12-1D8203013194}" destId="{F21E4CF4-3676-4BBF-B50A-71FC781A933C}" srcOrd="2" destOrd="0" presId="urn:microsoft.com/office/officeart/2008/layout/VerticalCurvedList"/>
    <dgm:cxn modelId="{4EA0811A-7A48-4CD3-B426-5124C2CE47AE}" type="presParOf" srcId="{BA8336AC-F875-481D-9F12-1D8203013194}" destId="{60B2A6E1-CA81-4400-A0AE-F8E7C88D7D33}" srcOrd="3" destOrd="0" presId="urn:microsoft.com/office/officeart/2008/layout/VerticalCurvedList"/>
    <dgm:cxn modelId="{F9F456EA-0901-42A2-AA2F-DECC76972D87}" type="presParOf" srcId="{6224CBF5-CBD1-48FD-BE2E-736F821C343E}" destId="{D46584C4-21EB-4162-8E31-B2589CEC81C7}" srcOrd="1" destOrd="0" presId="urn:microsoft.com/office/officeart/2008/layout/VerticalCurvedList"/>
    <dgm:cxn modelId="{37E1507F-FC3A-49BD-BFD4-3C6ECB7FB9EC}" type="presParOf" srcId="{6224CBF5-CBD1-48FD-BE2E-736F821C343E}" destId="{3052FB48-A1D1-471F-AF78-E5B2B9A4751A}" srcOrd="2" destOrd="0" presId="urn:microsoft.com/office/officeart/2008/layout/VerticalCurvedList"/>
    <dgm:cxn modelId="{FC6564C8-A0F6-4138-9F6A-CF35B6719D17}" type="presParOf" srcId="{3052FB48-A1D1-471F-AF78-E5B2B9A4751A}" destId="{099C97B8-4B8E-4A1B-9AD0-571F6EAD54FC}" srcOrd="0" destOrd="0" presId="urn:microsoft.com/office/officeart/2008/layout/VerticalCurvedList"/>
    <dgm:cxn modelId="{AD302C7D-2A35-492D-95CB-3D133107E3CB}" type="presParOf" srcId="{6224CBF5-CBD1-48FD-BE2E-736F821C343E}" destId="{8C800666-B427-4697-BED8-C8C1B4CF0479}" srcOrd="3" destOrd="0" presId="urn:microsoft.com/office/officeart/2008/layout/VerticalCurvedList"/>
    <dgm:cxn modelId="{79F5E1BB-59F6-4395-825A-BE8AC621481E}" type="presParOf" srcId="{6224CBF5-CBD1-48FD-BE2E-736F821C343E}" destId="{27C58030-35FB-4A05-9AB6-CCE695BF039F}" srcOrd="4" destOrd="0" presId="urn:microsoft.com/office/officeart/2008/layout/VerticalCurvedList"/>
    <dgm:cxn modelId="{DD1280A1-B3AB-4691-8742-C0CC067A3D8E}" type="presParOf" srcId="{27C58030-35FB-4A05-9AB6-CCE695BF039F}" destId="{A362EA7F-9D28-4A51-BF36-FD85BC55B801}" srcOrd="0" destOrd="0" presId="urn:microsoft.com/office/officeart/2008/layout/VerticalCurvedList"/>
    <dgm:cxn modelId="{642E46E6-3661-4CC0-98FF-64E31354A02E}" type="presParOf" srcId="{6224CBF5-CBD1-48FD-BE2E-736F821C343E}" destId="{08D81E89-E501-46A2-A92A-70F5DD753664}" srcOrd="5" destOrd="0" presId="urn:microsoft.com/office/officeart/2008/layout/VerticalCurvedList"/>
    <dgm:cxn modelId="{64297E7B-B8E4-46FF-80D1-49A67FBD4A57}" type="presParOf" srcId="{6224CBF5-CBD1-48FD-BE2E-736F821C343E}" destId="{D6876BA8-1D55-4476-824A-C66A2ECE011C}" srcOrd="6" destOrd="0" presId="urn:microsoft.com/office/officeart/2008/layout/VerticalCurvedList"/>
    <dgm:cxn modelId="{61D4BB6F-267B-4976-9887-06645DA627EA}" type="presParOf" srcId="{D6876BA8-1D55-4476-824A-C66A2ECE011C}" destId="{5A2918EA-DABA-4BE7-928D-AC9F304573BE}" srcOrd="0" destOrd="0" presId="urn:microsoft.com/office/officeart/2008/layout/VerticalCurvedList"/>
    <dgm:cxn modelId="{390B20AB-24EC-41C8-8BAE-A37DA637D64C}" type="presParOf" srcId="{6224CBF5-CBD1-48FD-BE2E-736F821C343E}" destId="{94070F84-8E89-4CA3-94EA-C4FFC1CF607F}" srcOrd="7" destOrd="0" presId="urn:microsoft.com/office/officeart/2008/layout/VerticalCurvedList"/>
    <dgm:cxn modelId="{D9C87DBA-6893-46B0-83DC-A86C6C98CDDC}" type="presParOf" srcId="{6224CBF5-CBD1-48FD-BE2E-736F821C343E}" destId="{534D5A2C-F270-477E-B8AD-AAB3F591D00E}" srcOrd="8" destOrd="0" presId="urn:microsoft.com/office/officeart/2008/layout/VerticalCurvedList"/>
    <dgm:cxn modelId="{58D3569D-BD37-406E-8556-B6A7EE4E4FEC}" type="presParOf" srcId="{534D5A2C-F270-477E-B8AD-AAB3F591D00E}" destId="{17FE30F5-A933-46A5-A3B3-7E2EABB542CD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150E59-8FCF-495D-AC2B-6542D3F469EA}">
      <dsp:nvSpPr>
        <dsp:cNvPr id="0" name=""/>
        <dsp:cNvSpPr/>
      </dsp:nvSpPr>
      <dsp:spPr>
        <a:xfrm>
          <a:off x="-3900936" y="-598992"/>
          <a:ext cx="4649107" cy="4649107"/>
        </a:xfrm>
        <a:prstGeom prst="blockArc">
          <a:avLst>
            <a:gd name="adj1" fmla="val 18900000"/>
            <a:gd name="adj2" fmla="val 2700000"/>
            <a:gd name="adj3" fmla="val 465"/>
          </a:avLst>
        </a:pr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6584C4-21EB-4162-8E31-B2589CEC81C7}">
      <dsp:nvSpPr>
        <dsp:cNvPr id="0" name=""/>
        <dsp:cNvSpPr/>
      </dsp:nvSpPr>
      <dsp:spPr>
        <a:xfrm>
          <a:off x="437602" y="265322"/>
          <a:ext cx="4680074" cy="53092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141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ea typeface="微软雅黑" pitchFamily="34" charset="-122"/>
            </a:rPr>
            <a:t>Introduction</a:t>
          </a:r>
          <a:r>
            <a:rPr lang="zh-CN" altLang="en-US" sz="1900" b="1" kern="1200" dirty="0" smtClean="0">
              <a:solidFill>
                <a:srgbClr val="000000"/>
              </a:solidFill>
              <a:ea typeface="微软雅黑" pitchFamily="34" charset="-122"/>
            </a:rPr>
            <a:t> </a:t>
          </a:r>
          <a:endParaRPr lang="zh-CN" altLang="en-US" sz="1900" kern="1200" dirty="0"/>
        </a:p>
      </dsp:txBody>
      <dsp:txXfrm>
        <a:off x="437602" y="265322"/>
        <a:ext cx="4680074" cy="530920"/>
      </dsp:txXfrm>
    </dsp:sp>
    <dsp:sp modelId="{099C97B8-4B8E-4A1B-9AD0-571F6EAD54FC}">
      <dsp:nvSpPr>
        <dsp:cNvPr id="0" name=""/>
        <dsp:cNvSpPr/>
      </dsp:nvSpPr>
      <dsp:spPr>
        <a:xfrm>
          <a:off x="60270" y="198957"/>
          <a:ext cx="663650" cy="663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800666-B427-4697-BED8-C8C1B4CF0479}">
      <dsp:nvSpPr>
        <dsp:cNvPr id="0" name=""/>
        <dsp:cNvSpPr/>
      </dsp:nvSpPr>
      <dsp:spPr>
        <a:xfrm>
          <a:off x="696484" y="1061841"/>
          <a:ext cx="4375685" cy="53092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141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ea typeface="微软雅黑" pitchFamily="34" charset="-122"/>
            </a:rPr>
            <a:t>Cause &amp; effect relationship</a:t>
          </a:r>
          <a:endParaRPr lang="zh-CN" altLang="en-US" sz="2400" b="1" kern="12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696484" y="1061841"/>
        <a:ext cx="4375685" cy="530920"/>
      </dsp:txXfrm>
    </dsp:sp>
    <dsp:sp modelId="{A362EA7F-9D28-4A51-BF36-FD85BC55B801}">
      <dsp:nvSpPr>
        <dsp:cNvPr id="0" name=""/>
        <dsp:cNvSpPr/>
      </dsp:nvSpPr>
      <dsp:spPr>
        <a:xfrm>
          <a:off x="364659" y="995476"/>
          <a:ext cx="663650" cy="663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D81E89-E501-46A2-A92A-70F5DD753664}">
      <dsp:nvSpPr>
        <dsp:cNvPr id="0" name=""/>
        <dsp:cNvSpPr/>
      </dsp:nvSpPr>
      <dsp:spPr>
        <a:xfrm>
          <a:off x="696484" y="1858360"/>
          <a:ext cx="4375685" cy="53092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141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ea typeface="微软雅黑" pitchFamily="34" charset="-122"/>
            </a:rPr>
            <a:t>Identify-analyze-address </a:t>
          </a:r>
          <a:endParaRPr lang="zh-CN" altLang="en-US" sz="2400" b="1" kern="12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696484" y="1858360"/>
        <a:ext cx="4375685" cy="530920"/>
      </dsp:txXfrm>
    </dsp:sp>
    <dsp:sp modelId="{5A2918EA-DABA-4BE7-928D-AC9F304573BE}">
      <dsp:nvSpPr>
        <dsp:cNvPr id="0" name=""/>
        <dsp:cNvSpPr/>
      </dsp:nvSpPr>
      <dsp:spPr>
        <a:xfrm>
          <a:off x="364659" y="1791995"/>
          <a:ext cx="663650" cy="663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070F84-8E89-4CA3-94EA-C4FFC1CF607F}">
      <dsp:nvSpPr>
        <dsp:cNvPr id="0" name=""/>
        <dsp:cNvSpPr/>
      </dsp:nvSpPr>
      <dsp:spPr>
        <a:xfrm>
          <a:off x="392095" y="2654879"/>
          <a:ext cx="4680074" cy="53092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141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ea typeface="微软雅黑" pitchFamily="34" charset="-122"/>
            </a:rPr>
            <a:t>logic</a:t>
          </a:r>
          <a:endParaRPr lang="zh-CN" altLang="en-US" sz="2400" kern="1200" dirty="0">
            <a:solidFill>
              <a:schemeClr val="bg1"/>
            </a:solidFill>
          </a:endParaRPr>
        </a:p>
      </dsp:txBody>
      <dsp:txXfrm>
        <a:off x="392095" y="2654879"/>
        <a:ext cx="4680074" cy="530920"/>
      </dsp:txXfrm>
    </dsp:sp>
    <dsp:sp modelId="{17FE30F5-A933-46A5-A3B3-7E2EABB542CD}">
      <dsp:nvSpPr>
        <dsp:cNvPr id="0" name=""/>
        <dsp:cNvSpPr/>
      </dsp:nvSpPr>
      <dsp:spPr>
        <a:xfrm>
          <a:off x="60270" y="2588514"/>
          <a:ext cx="663650" cy="663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B222C014-11BA-4951-A995-EDF4C2718D93}" type="datetime1">
              <a:rPr lang="zh-CN" altLang="en-US"/>
              <a:pPr>
                <a:defRPr/>
              </a:pPr>
              <a:t>2014/11/22 Saturday</a:t>
            </a:fld>
            <a:endParaRPr lang="zh-CN" altLang="en-US" sz="1200"/>
          </a:p>
        </p:txBody>
      </p:sp>
      <p:sp>
        <p:nvSpPr>
          <p:cNvPr id="276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Bef>
                <a:spcPct val="30000"/>
              </a:spcBef>
              <a:defRPr/>
            </a:pPr>
            <a:r>
              <a:rPr lang="zh-CN" altLang="en-US" sz="1200"/>
              <a:t>单击此处编辑母版文本样式</a:t>
            </a:r>
          </a:p>
          <a:p>
            <a:pPr eaLnBrk="0" hangingPunct="0">
              <a:spcBef>
                <a:spcPct val="30000"/>
              </a:spcBef>
              <a:defRPr/>
            </a:pPr>
            <a:r>
              <a:rPr lang="zh-CN" altLang="en-US" sz="1200"/>
              <a:t>第二级</a:t>
            </a:r>
          </a:p>
          <a:p>
            <a:pPr eaLnBrk="0" hangingPunct="0">
              <a:spcBef>
                <a:spcPct val="30000"/>
              </a:spcBef>
              <a:defRPr/>
            </a:pPr>
            <a:r>
              <a:rPr lang="zh-CN" altLang="en-US" sz="1200"/>
              <a:t>第三级</a:t>
            </a:r>
          </a:p>
          <a:p>
            <a:pPr eaLnBrk="0" hangingPunct="0">
              <a:spcBef>
                <a:spcPct val="30000"/>
              </a:spcBef>
              <a:defRPr/>
            </a:pPr>
            <a:r>
              <a:rPr lang="zh-CN" altLang="en-US" sz="1200"/>
              <a:t>第四级</a:t>
            </a:r>
          </a:p>
          <a:p>
            <a:pPr eaLnBrk="0" hangingPunct="0">
              <a:spcBef>
                <a:spcPct val="30000"/>
              </a:spcBef>
              <a:defRPr/>
            </a:pPr>
            <a:r>
              <a:rPr lang="zh-CN" altLang="en-US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DA8BD262-3DEF-445F-BAB8-D2E95830D3E7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-619125" y="8210550"/>
            <a:ext cx="7042150" cy="8928100"/>
          </a:xfrm>
          <a:prstGeom prst="rect">
            <a:avLst/>
          </a:prstGeom>
          <a:noFill/>
          <a:ln w="1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mtClean="0"/>
              <a:t>帮我调一下吧，被我修改内容后，有些不大好看了。共三大项，第二条里面有几个小的项目。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1438" y="8682038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7386484-BCBB-4456-A8C9-936FE0EFFB9D}" type="slidenum">
              <a:rPr lang="en-US" sz="1200"/>
              <a:pPr algn="r"/>
              <a:t>4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2625" y="1139825"/>
            <a:ext cx="5486400" cy="3086100"/>
          </a:xfrm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4397375"/>
            <a:ext cx="5486400" cy="3600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>
              <a:spcBef>
                <a:spcPct val="0"/>
              </a:spcBef>
            </a:pPr>
            <a:r>
              <a:rPr lang="zh-CN" altLang="en-US"/>
              <a:t>改动：可以帮我再做一个版式吗，我看看哪个更好一些？</a:t>
            </a:r>
          </a:p>
          <a:p>
            <a:pPr marL="228600" indent="-228600">
              <a:spcBef>
                <a:spcPct val="0"/>
              </a:spcBef>
            </a:pPr>
            <a:r>
              <a:rPr lang="zh-CN" altLang="en-US"/>
              <a:t>把图片当做是标签，点击图片时，相对应的文字出现。文字可以加大字号和文本框大小，使其在画面中占据更大的面积，达到视觉舒适的程度。当点击另一衣领图片时，之前的文本框就消失。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FF3691A-4CF7-4956-A664-50E8EF403328}" type="slidenum">
              <a:rPr lang="en-US" altLang="zh-CN"/>
              <a:pPr algn="r"/>
              <a:t>5</a:t>
            </a:fld>
            <a:endParaRPr lang="en-US" altLang="zh-CN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zh-CN" smtClean="0"/>
              <a:t>1.</a:t>
            </a:r>
            <a:r>
              <a:rPr lang="zh-CN" altLang="en-US" smtClean="0"/>
              <a:t>圈出指定的几个州 </a:t>
            </a:r>
            <a:r>
              <a:rPr lang="en-US" altLang="zh-CN" smtClean="0"/>
              <a:t>(</a:t>
            </a:r>
            <a:r>
              <a:rPr lang="zh-CN" altLang="en-US" smtClean="0"/>
              <a:t>绿色区域）</a:t>
            </a:r>
          </a:p>
          <a:p>
            <a:pPr eaLnBrk="1" hangingPunct="1"/>
            <a:r>
              <a:rPr lang="en-US" altLang="zh-CN" smtClean="0"/>
              <a:t>2. </a:t>
            </a:r>
            <a:r>
              <a:rPr lang="zh-CN" altLang="en-US" smtClean="0"/>
              <a:t>点击出现公司所在地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" y="0"/>
            <a:ext cx="0" cy="0"/>
          </a:xfrm>
        </p:spPr>
      </p:sp>
      <p:sp>
        <p:nvSpPr>
          <p:cNvPr id="31747" name="Rectangle 3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431800" y="1690688"/>
            <a:ext cx="11326813" cy="4391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zh-CN" altLang="en-US" smtClean="0"/>
              <a:t>此页的动画效果基本保留即可。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2147483647" y="0"/>
            <a:ext cx="296405300" cy="166728775"/>
          </a:xfrm>
        </p:spPr>
      </p:sp>
      <p:sp>
        <p:nvSpPr>
          <p:cNvPr id="32771" name="Rectangle 3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431800" y="1690688"/>
            <a:ext cx="11326813" cy="4391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zh-CN" smtClean="0"/>
              <a:t>1. </a:t>
            </a:r>
            <a:r>
              <a:rPr lang="zh-CN" altLang="en-US" smtClean="0"/>
              <a:t>硬币有两面</a:t>
            </a:r>
          </a:p>
          <a:p>
            <a:pPr eaLnBrk="1" hangingPunct="1"/>
            <a:r>
              <a:rPr lang="en-US" altLang="zh-CN" smtClean="0"/>
              <a:t>2. </a:t>
            </a:r>
            <a:r>
              <a:rPr lang="zh-CN" altLang="en-US" smtClean="0"/>
              <a:t>链接到下一页，到哪里去找技术工人呢？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/>
        </p:nvSpPr>
        <p:spPr bwMode="auto">
          <a:xfrm>
            <a:off x="1588" y="6505575"/>
            <a:ext cx="12188825" cy="968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Euphemia" pitchFamily="34" charset="0"/>
              <a:sym typeface="Euphemia" pitchFamily="34" charset="0"/>
            </a:endParaRPr>
          </a:p>
        </p:txBody>
      </p:sp>
      <p:grpSp>
        <p:nvGrpSpPr>
          <p:cNvPr id="1027" name="top graphic"/>
          <p:cNvGrpSpPr>
            <a:grpSpLocks/>
          </p:cNvGrpSpPr>
          <p:nvPr/>
        </p:nvGrpSpPr>
        <p:grpSpPr bwMode="auto">
          <a:xfrm>
            <a:off x="0" y="34925"/>
            <a:ext cx="12188825" cy="368300"/>
            <a:chOff x="0" y="0"/>
            <a:chExt cx="12190231" cy="367540"/>
          </a:xfrm>
        </p:grpSpPr>
        <p:sp>
          <p:nvSpPr>
            <p:cNvPr id="1028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12188644" cy="169512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zh-CN" altLang="en-US" b="1" i="1">
                <a:solidFill>
                  <a:srgbClr val="FFC000"/>
                </a:solidFill>
                <a:latin typeface="Euphemia" pitchFamily="34" charset="0"/>
                <a:sym typeface="Euphemia" pitchFamily="34" charset="0"/>
              </a:endParaRPr>
            </a:p>
          </p:txBody>
        </p:sp>
        <p:sp>
          <p:nvSpPr>
            <p:cNvPr id="1029" name="Rectangle 11"/>
            <p:cNvSpPr>
              <a:spLocks noChangeArrowheads="1"/>
            </p:cNvSpPr>
            <p:nvPr/>
          </p:nvSpPr>
          <p:spPr bwMode="auto">
            <a:xfrm>
              <a:off x="1588" y="217039"/>
              <a:ext cx="12188643" cy="150501"/>
            </a:xfrm>
            <a:prstGeom prst="rect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zh-CN" altLang="en-US" b="1" i="1">
                <a:solidFill>
                  <a:srgbClr val="FFFFFF"/>
                </a:solidFill>
                <a:latin typeface="Euphemia" pitchFamily="34" charset="0"/>
                <a:sym typeface="Euphemia" pitchFamily="34" charset="0"/>
              </a:endParaRPr>
            </a:p>
          </p:txBody>
        </p:sp>
        <p:sp>
          <p:nvSpPr>
            <p:cNvPr id="1030" name="Rectangle 12"/>
            <p:cNvSpPr>
              <a:spLocks noChangeArrowheads="1"/>
            </p:cNvSpPr>
            <p:nvPr/>
          </p:nvSpPr>
          <p:spPr bwMode="auto">
            <a:xfrm>
              <a:off x="1588" y="278823"/>
              <a:ext cx="12188643" cy="269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zh-CN" altLang="en-US" b="1" i="1">
                <a:solidFill>
                  <a:srgbClr val="FFFFFF"/>
                </a:solidFill>
                <a:latin typeface="Euphemia" pitchFamily="34" charset="0"/>
                <a:sym typeface="Euphemia" pitchFamily="34" charset="0"/>
              </a:endParaRPr>
            </a:p>
          </p:txBody>
        </p:sp>
      </p:grpSp>
      <p:sp>
        <p:nvSpPr>
          <p:cNvPr id="1031" name="矩形 10"/>
          <p:cNvSpPr>
            <a:spLocks noChangeArrowheads="1"/>
          </p:cNvSpPr>
          <p:nvPr/>
        </p:nvSpPr>
        <p:spPr bwMode="auto">
          <a:xfrm>
            <a:off x="1588" y="6610350"/>
            <a:ext cx="12192000" cy="236538"/>
          </a:xfrm>
          <a:prstGeom prst="rect">
            <a:avLst/>
          </a:prstGeom>
          <a:blipFill dpi="0" rotWithShape="1">
            <a:blip r:embed="rId1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32" name="矩形 14"/>
          <p:cNvSpPr>
            <a:spLocks noChangeArrowheads="1"/>
          </p:cNvSpPr>
          <p:nvPr/>
        </p:nvSpPr>
        <p:spPr bwMode="auto">
          <a:xfrm>
            <a:off x="641350" y="0"/>
            <a:ext cx="673100" cy="996950"/>
          </a:xfrm>
          <a:prstGeom prst="rect">
            <a:avLst/>
          </a:prstGeom>
          <a:blipFill dpi="0" rotWithShape="1">
            <a:blip r:embed="rId1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33" name="矩形 16"/>
          <p:cNvSpPr>
            <a:spLocks noChangeArrowheads="1"/>
          </p:cNvSpPr>
          <p:nvPr/>
        </p:nvSpPr>
        <p:spPr bwMode="auto">
          <a:xfrm>
            <a:off x="0" y="6491288"/>
            <a:ext cx="381000" cy="390525"/>
          </a:xfrm>
          <a:prstGeom prst="rect">
            <a:avLst/>
          </a:prstGeom>
          <a:solidFill>
            <a:srgbClr val="FF93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34" name="燕尾形 17"/>
          <p:cNvSpPr>
            <a:spLocks noChangeArrowheads="1"/>
          </p:cNvSpPr>
          <p:nvPr/>
        </p:nvSpPr>
        <p:spPr bwMode="auto">
          <a:xfrm>
            <a:off x="128588" y="6605588"/>
            <a:ext cx="123825" cy="185737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latin typeface="宋体" pitchFamily="2" charset="-122"/>
              <a:sym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openxmlformats.org/officeDocument/2006/relationships/image" Target="../media/image50.pn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5" Type="http://schemas.openxmlformats.org/officeDocument/2006/relationships/image" Target="../media/image3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Relationship Id="rId1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Administrator\Desktop\8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2247900"/>
            <a:ext cx="4535488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885825" y="366713"/>
            <a:ext cx="10615613" cy="174148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lIns="89970" tIns="71975" rIns="89970" bIns="71975" anchor="ctr"/>
          <a:lstStyle/>
          <a:p>
            <a:pPr algn="ctr">
              <a:spcBef>
                <a:spcPct val="50000"/>
              </a:spcBef>
              <a:buClr>
                <a:srgbClr val="F0AB00"/>
              </a:buClr>
              <a:buSzPct val="80000"/>
            </a:pPr>
            <a:endParaRPr lang="zh-CN" altLang="en-US">
              <a:solidFill>
                <a:srgbClr val="000000"/>
              </a:solidFill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2052" name="Subtitle 2"/>
          <p:cNvSpPr>
            <a:spLocks noChangeArrowheads="1"/>
          </p:cNvSpPr>
          <p:nvPr/>
        </p:nvSpPr>
        <p:spPr bwMode="auto">
          <a:xfrm>
            <a:off x="1330325" y="792163"/>
            <a:ext cx="100234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chemeClr val="accent1"/>
              </a:buClr>
              <a:buSzPct val="80000"/>
            </a:pPr>
            <a:r>
              <a:rPr lang="en-US" altLang="zh-CN" sz="5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Wanted: Blue-Collar Workers</a:t>
            </a:r>
          </a:p>
        </p:txBody>
      </p:sp>
      <p:sp>
        <p:nvSpPr>
          <p:cNvPr id="2053" name="矩形 8"/>
          <p:cNvSpPr>
            <a:spLocks noChangeArrowheads="1"/>
          </p:cNvSpPr>
          <p:nvPr/>
        </p:nvSpPr>
        <p:spPr bwMode="auto">
          <a:xfrm>
            <a:off x="885825" y="228600"/>
            <a:ext cx="10618788" cy="1381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054" name="图片 10" descr="QQ图片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76500"/>
            <a:ext cx="41148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C:\Users\user\Desktop\未标题-2 拷贝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3450" y="5324475"/>
            <a:ext cx="8588375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261938" y="1106488"/>
            <a:ext cx="5402262" cy="839787"/>
            <a:chOff x="0" y="0"/>
            <a:chExt cx="4896544" cy="889356"/>
          </a:xfrm>
        </p:grpSpPr>
        <p:sp>
          <p:nvSpPr>
            <p:cNvPr id="13315" name="矩形 4"/>
            <p:cNvSpPr>
              <a:spLocks noChangeArrowheads="1"/>
            </p:cNvSpPr>
            <p:nvPr/>
          </p:nvSpPr>
          <p:spPr bwMode="auto">
            <a:xfrm>
              <a:off x="0" y="3"/>
              <a:ext cx="4896544" cy="889353"/>
            </a:xfrm>
            <a:prstGeom prst="rect">
              <a:avLst/>
            </a:prstGeom>
            <a:noFill/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16" name="矩形 5"/>
            <p:cNvSpPr>
              <a:spLocks noChangeArrowheads="1"/>
            </p:cNvSpPr>
            <p:nvPr/>
          </p:nvSpPr>
          <p:spPr bwMode="auto">
            <a:xfrm>
              <a:off x="0" y="0"/>
              <a:ext cx="432048" cy="889353"/>
            </a:xfrm>
            <a:prstGeom prst="rect">
              <a:avLst/>
            </a:prstGeom>
            <a:gradFill rotWithShape="1">
              <a:gsLst>
                <a:gs pos="0">
                  <a:srgbClr val="3782C5"/>
                </a:gs>
                <a:gs pos="100000">
                  <a:srgbClr val="2857A5"/>
                </a:gs>
              </a:gsLst>
              <a:lin ang="5400000" scaled="1"/>
            </a:gradFill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17" name="TextBox 6"/>
            <p:cNvSpPr>
              <a:spLocks noChangeArrowheads="1"/>
            </p:cNvSpPr>
            <p:nvPr/>
          </p:nvSpPr>
          <p:spPr bwMode="auto">
            <a:xfrm>
              <a:off x="544795" y="92029"/>
              <a:ext cx="4333814" cy="596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shortage of industrial skills </a:t>
              </a:r>
              <a:endParaRPr lang="zh-CN" altLang="en-US" sz="2400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276225" y="2616200"/>
            <a:ext cx="5403850" cy="871538"/>
            <a:chOff x="0" y="0"/>
            <a:chExt cx="4896544" cy="612725"/>
          </a:xfrm>
        </p:grpSpPr>
        <p:sp>
          <p:nvSpPr>
            <p:cNvPr id="13319" name="矩形 8"/>
            <p:cNvSpPr>
              <a:spLocks noChangeArrowheads="1"/>
            </p:cNvSpPr>
            <p:nvPr/>
          </p:nvSpPr>
          <p:spPr bwMode="auto">
            <a:xfrm>
              <a:off x="0" y="0"/>
              <a:ext cx="4896544" cy="546929"/>
            </a:xfrm>
            <a:prstGeom prst="rect">
              <a:avLst/>
            </a:prstGeom>
            <a:noFill/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20" name="矩形 9"/>
            <p:cNvSpPr>
              <a:spLocks noChangeArrowheads="1"/>
            </p:cNvSpPr>
            <p:nvPr/>
          </p:nvSpPr>
          <p:spPr bwMode="auto">
            <a:xfrm>
              <a:off x="0" y="10683"/>
              <a:ext cx="432048" cy="546929"/>
            </a:xfrm>
            <a:prstGeom prst="rect">
              <a:avLst/>
            </a:prstGeom>
            <a:gradFill rotWithShape="1">
              <a:gsLst>
                <a:gs pos="0">
                  <a:srgbClr val="3782C5"/>
                </a:gs>
                <a:gs pos="100000">
                  <a:srgbClr val="2857A5"/>
                </a:gs>
              </a:gsLst>
              <a:lin ang="5400000" scaled="1"/>
            </a:gradFill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21" name="TextBox 10"/>
            <p:cNvSpPr>
              <a:spLocks noChangeArrowheads="1"/>
            </p:cNvSpPr>
            <p:nvPr/>
          </p:nvSpPr>
          <p:spPr bwMode="auto">
            <a:xfrm>
              <a:off x="534564" y="28916"/>
              <a:ext cx="4333814" cy="583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a wide</a:t>
              </a:r>
              <a:r>
                <a:rPr lang="zh-CN" alt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 ____ </a:t>
              </a:r>
              <a:r>
                <a:rPr 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between education system &amp; the demands of economy</a:t>
              </a:r>
              <a:endParaRPr lang="zh-CN" altLang="en-US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4" name="组合 11"/>
          <p:cNvGrpSpPr>
            <a:grpSpLocks/>
          </p:cNvGrpSpPr>
          <p:nvPr/>
        </p:nvGrpSpPr>
        <p:grpSpPr bwMode="auto">
          <a:xfrm>
            <a:off x="292100" y="4022725"/>
            <a:ext cx="5402263" cy="838200"/>
            <a:chOff x="0" y="0"/>
            <a:chExt cx="4896544" cy="546932"/>
          </a:xfrm>
        </p:grpSpPr>
        <p:sp>
          <p:nvSpPr>
            <p:cNvPr id="13323" name="矩形 12"/>
            <p:cNvSpPr>
              <a:spLocks noChangeArrowheads="1"/>
            </p:cNvSpPr>
            <p:nvPr/>
          </p:nvSpPr>
          <p:spPr bwMode="auto">
            <a:xfrm>
              <a:off x="0" y="3"/>
              <a:ext cx="4896544" cy="546929"/>
            </a:xfrm>
            <a:prstGeom prst="rect">
              <a:avLst/>
            </a:prstGeom>
            <a:noFill/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24" name="矩形 13"/>
            <p:cNvSpPr>
              <a:spLocks noChangeArrowheads="1"/>
            </p:cNvSpPr>
            <p:nvPr/>
          </p:nvSpPr>
          <p:spPr bwMode="auto">
            <a:xfrm>
              <a:off x="0" y="0"/>
              <a:ext cx="432048" cy="546929"/>
            </a:xfrm>
            <a:prstGeom prst="rect">
              <a:avLst/>
            </a:prstGeom>
            <a:gradFill rotWithShape="1">
              <a:gsLst>
                <a:gs pos="0">
                  <a:srgbClr val="3782C5"/>
                </a:gs>
                <a:gs pos="100000">
                  <a:srgbClr val="2857A5"/>
                </a:gs>
              </a:gsLst>
              <a:lin ang="5400000" scaled="1"/>
            </a:gradFill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25" name="TextBox 14"/>
            <p:cNvSpPr>
              <a:spLocks noChangeArrowheads="1"/>
            </p:cNvSpPr>
            <p:nvPr/>
          </p:nvSpPr>
          <p:spPr bwMode="auto">
            <a:xfrm>
              <a:off x="529512" y="135697"/>
              <a:ext cx="4333937" cy="301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pursuit of ______education</a:t>
              </a:r>
              <a:endParaRPr lang="zh-CN" altLang="en-US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5" name="组合 15"/>
          <p:cNvGrpSpPr>
            <a:grpSpLocks/>
          </p:cNvGrpSpPr>
          <p:nvPr/>
        </p:nvGrpSpPr>
        <p:grpSpPr bwMode="auto">
          <a:xfrm>
            <a:off x="339725" y="5453063"/>
            <a:ext cx="5407025" cy="931862"/>
            <a:chOff x="0" y="0"/>
            <a:chExt cx="4900359" cy="546932"/>
          </a:xfrm>
        </p:grpSpPr>
        <p:sp>
          <p:nvSpPr>
            <p:cNvPr id="13327" name="矩形 16"/>
            <p:cNvSpPr>
              <a:spLocks noChangeArrowheads="1"/>
            </p:cNvSpPr>
            <p:nvPr/>
          </p:nvSpPr>
          <p:spPr bwMode="auto">
            <a:xfrm>
              <a:off x="0" y="3"/>
              <a:ext cx="4896544" cy="546929"/>
            </a:xfrm>
            <a:prstGeom prst="rect">
              <a:avLst/>
            </a:prstGeom>
            <a:noFill/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28" name="矩形 17"/>
            <p:cNvSpPr>
              <a:spLocks noChangeArrowheads="1"/>
            </p:cNvSpPr>
            <p:nvPr/>
          </p:nvSpPr>
          <p:spPr bwMode="auto">
            <a:xfrm>
              <a:off x="0" y="0"/>
              <a:ext cx="432048" cy="546929"/>
            </a:xfrm>
            <a:prstGeom prst="rect">
              <a:avLst/>
            </a:prstGeom>
            <a:gradFill rotWithShape="1">
              <a:gsLst>
                <a:gs pos="0">
                  <a:srgbClr val="3782C5"/>
                </a:gs>
                <a:gs pos="100000">
                  <a:srgbClr val="2857A5"/>
                </a:gs>
              </a:gsLst>
              <a:lin ang="5400000" scaled="1"/>
            </a:gradFill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29" name="TextBox 18"/>
            <p:cNvSpPr>
              <a:spLocks noChangeArrowheads="1"/>
            </p:cNvSpPr>
            <p:nvPr/>
          </p:nvSpPr>
          <p:spPr bwMode="auto">
            <a:xfrm>
              <a:off x="566545" y="26192"/>
              <a:ext cx="4333814" cy="487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the </a:t>
              </a:r>
              <a:r>
                <a:rPr 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belief that “</a:t>
              </a:r>
              <a:r>
                <a:rPr lang="zh-CN" alt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the future lies in ____________________________</a:t>
              </a:r>
              <a:r>
                <a:rPr 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”</a:t>
              </a:r>
              <a:endParaRPr lang="zh-CN" altLang="en-US" sz="24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13330" name="下箭头 19"/>
          <p:cNvSpPr>
            <a:spLocks noChangeArrowheads="1"/>
          </p:cNvSpPr>
          <p:nvPr/>
        </p:nvSpPr>
        <p:spPr bwMode="auto">
          <a:xfrm>
            <a:off x="2506663" y="2032000"/>
            <a:ext cx="673100" cy="547688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1" name="下箭头 20"/>
          <p:cNvSpPr>
            <a:spLocks noChangeArrowheads="1"/>
          </p:cNvSpPr>
          <p:nvPr/>
        </p:nvSpPr>
        <p:spPr bwMode="auto">
          <a:xfrm>
            <a:off x="2547938" y="3471863"/>
            <a:ext cx="598487" cy="508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2" name="下箭头 21"/>
          <p:cNvSpPr>
            <a:spLocks noChangeArrowheads="1"/>
          </p:cNvSpPr>
          <p:nvPr/>
        </p:nvSpPr>
        <p:spPr bwMode="auto">
          <a:xfrm rot="10800000">
            <a:off x="2505075" y="1993900"/>
            <a:ext cx="673100" cy="547688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3" name="下箭头 22"/>
          <p:cNvSpPr>
            <a:spLocks noChangeArrowheads="1"/>
          </p:cNvSpPr>
          <p:nvPr/>
        </p:nvSpPr>
        <p:spPr bwMode="auto">
          <a:xfrm rot="10800000">
            <a:off x="2554288" y="3417888"/>
            <a:ext cx="582612" cy="5461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4" name="下箭头 25"/>
          <p:cNvSpPr>
            <a:spLocks noChangeArrowheads="1"/>
          </p:cNvSpPr>
          <p:nvPr/>
        </p:nvSpPr>
        <p:spPr bwMode="auto">
          <a:xfrm>
            <a:off x="2563813" y="4922838"/>
            <a:ext cx="598487" cy="508000"/>
          </a:xfrm>
          <a:prstGeom prst="downArrow">
            <a:avLst>
              <a:gd name="adj1" fmla="val 50000"/>
              <a:gd name="adj2" fmla="val 67778"/>
            </a:avLst>
          </a:prstGeom>
          <a:solidFill>
            <a:srgbClr val="00B0F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5" name="下箭头 26"/>
          <p:cNvSpPr>
            <a:spLocks noChangeArrowheads="1"/>
          </p:cNvSpPr>
          <p:nvPr/>
        </p:nvSpPr>
        <p:spPr bwMode="auto">
          <a:xfrm rot="10800000">
            <a:off x="2566988" y="4887913"/>
            <a:ext cx="581025" cy="54768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" name="组合 27"/>
          <p:cNvGrpSpPr>
            <a:grpSpLocks/>
          </p:cNvGrpSpPr>
          <p:nvPr/>
        </p:nvGrpSpPr>
        <p:grpSpPr bwMode="auto">
          <a:xfrm>
            <a:off x="6143625" y="1106488"/>
            <a:ext cx="6048375" cy="839787"/>
            <a:chOff x="0" y="0"/>
            <a:chExt cx="5480642" cy="889356"/>
          </a:xfrm>
        </p:grpSpPr>
        <p:sp>
          <p:nvSpPr>
            <p:cNvPr id="13337" name="矩形 28"/>
            <p:cNvSpPr>
              <a:spLocks noChangeArrowheads="1"/>
            </p:cNvSpPr>
            <p:nvPr/>
          </p:nvSpPr>
          <p:spPr bwMode="auto">
            <a:xfrm>
              <a:off x="0" y="3"/>
              <a:ext cx="4896544" cy="889353"/>
            </a:xfrm>
            <a:prstGeom prst="rect">
              <a:avLst/>
            </a:prstGeom>
            <a:noFill/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38" name="矩形 29"/>
            <p:cNvSpPr>
              <a:spLocks noChangeArrowheads="1"/>
            </p:cNvSpPr>
            <p:nvPr/>
          </p:nvSpPr>
          <p:spPr bwMode="auto">
            <a:xfrm>
              <a:off x="0" y="0"/>
              <a:ext cx="432048" cy="889353"/>
            </a:xfrm>
            <a:prstGeom prst="rect">
              <a:avLst/>
            </a:prstGeom>
            <a:solidFill>
              <a:srgbClr val="FF9900"/>
            </a:solidFill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8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39" name="TextBox 30"/>
            <p:cNvSpPr>
              <a:spLocks noChangeArrowheads="1"/>
            </p:cNvSpPr>
            <p:nvPr/>
          </p:nvSpPr>
          <p:spPr bwMode="auto">
            <a:xfrm>
              <a:off x="437876" y="156031"/>
              <a:ext cx="5042766" cy="488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shortage of skill workers</a:t>
              </a:r>
              <a:r>
                <a:rPr 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 </a:t>
              </a:r>
              <a:endParaRPr lang="zh-CN" altLang="en-US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7" name="组合 31"/>
          <p:cNvGrpSpPr>
            <a:grpSpLocks/>
          </p:cNvGrpSpPr>
          <p:nvPr/>
        </p:nvGrpSpPr>
        <p:grpSpPr bwMode="auto">
          <a:xfrm>
            <a:off x="6159500" y="2614613"/>
            <a:ext cx="5402263" cy="779462"/>
            <a:chOff x="0" y="0"/>
            <a:chExt cx="4896544" cy="546932"/>
          </a:xfrm>
        </p:grpSpPr>
        <p:sp>
          <p:nvSpPr>
            <p:cNvPr id="13341" name="矩形 32"/>
            <p:cNvSpPr>
              <a:spLocks noChangeArrowheads="1"/>
            </p:cNvSpPr>
            <p:nvPr/>
          </p:nvSpPr>
          <p:spPr bwMode="auto">
            <a:xfrm>
              <a:off x="0" y="3"/>
              <a:ext cx="4896544" cy="546929"/>
            </a:xfrm>
            <a:prstGeom prst="rect">
              <a:avLst/>
            </a:prstGeom>
            <a:noFill/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42" name="矩形 33"/>
            <p:cNvSpPr>
              <a:spLocks noChangeArrowheads="1"/>
            </p:cNvSpPr>
            <p:nvPr/>
          </p:nvSpPr>
          <p:spPr bwMode="auto">
            <a:xfrm>
              <a:off x="0" y="0"/>
              <a:ext cx="432048" cy="546929"/>
            </a:xfrm>
            <a:prstGeom prst="rect">
              <a:avLst/>
            </a:prstGeom>
            <a:solidFill>
              <a:srgbClr val="FF9900"/>
            </a:solidFill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43" name="TextBox 34"/>
            <p:cNvSpPr>
              <a:spLocks noChangeArrowheads="1"/>
            </p:cNvSpPr>
            <p:nvPr/>
          </p:nvSpPr>
          <p:spPr bwMode="auto">
            <a:xfrm>
              <a:off x="534564" y="103721"/>
              <a:ext cx="4333814" cy="323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decline of vocational education</a:t>
              </a:r>
              <a:endParaRPr lang="zh-CN" altLang="en-US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8" name="组合 35"/>
          <p:cNvGrpSpPr>
            <a:grpSpLocks/>
          </p:cNvGrpSpPr>
          <p:nvPr/>
        </p:nvGrpSpPr>
        <p:grpSpPr bwMode="auto">
          <a:xfrm>
            <a:off x="6175375" y="4035425"/>
            <a:ext cx="5402263" cy="838200"/>
            <a:chOff x="0" y="0"/>
            <a:chExt cx="4896544" cy="546932"/>
          </a:xfrm>
        </p:grpSpPr>
        <p:sp>
          <p:nvSpPr>
            <p:cNvPr id="13345" name="矩形 36"/>
            <p:cNvSpPr>
              <a:spLocks noChangeArrowheads="1"/>
            </p:cNvSpPr>
            <p:nvPr/>
          </p:nvSpPr>
          <p:spPr bwMode="auto">
            <a:xfrm>
              <a:off x="0" y="3"/>
              <a:ext cx="4896544" cy="546929"/>
            </a:xfrm>
            <a:prstGeom prst="rect">
              <a:avLst/>
            </a:prstGeom>
            <a:noFill/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46" name="矩形 37"/>
            <p:cNvSpPr>
              <a:spLocks noChangeArrowheads="1"/>
            </p:cNvSpPr>
            <p:nvPr/>
          </p:nvSpPr>
          <p:spPr bwMode="auto">
            <a:xfrm>
              <a:off x="0" y="0"/>
              <a:ext cx="432048" cy="546929"/>
            </a:xfrm>
            <a:prstGeom prst="rect">
              <a:avLst/>
            </a:prstGeom>
            <a:solidFill>
              <a:srgbClr val="FF9900"/>
            </a:solidFill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47" name="TextBox 38"/>
            <p:cNvSpPr>
              <a:spLocks noChangeArrowheads="1"/>
            </p:cNvSpPr>
            <p:nvPr/>
          </p:nvSpPr>
          <p:spPr bwMode="auto">
            <a:xfrm>
              <a:off x="529429" y="135637"/>
              <a:ext cx="4333814" cy="30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young people entering college</a:t>
              </a:r>
              <a:endParaRPr lang="zh-CN" altLang="en-US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9" name="组合 39"/>
          <p:cNvGrpSpPr>
            <a:grpSpLocks/>
          </p:cNvGrpSpPr>
          <p:nvPr/>
        </p:nvGrpSpPr>
        <p:grpSpPr bwMode="auto">
          <a:xfrm>
            <a:off x="6219825" y="5559425"/>
            <a:ext cx="5403850" cy="779463"/>
            <a:chOff x="0" y="0"/>
            <a:chExt cx="4896544" cy="546932"/>
          </a:xfrm>
        </p:grpSpPr>
        <p:sp>
          <p:nvSpPr>
            <p:cNvPr id="13349" name="矩形 40"/>
            <p:cNvSpPr>
              <a:spLocks noChangeArrowheads="1"/>
            </p:cNvSpPr>
            <p:nvPr/>
          </p:nvSpPr>
          <p:spPr bwMode="auto">
            <a:xfrm>
              <a:off x="0" y="3"/>
              <a:ext cx="4896544" cy="546929"/>
            </a:xfrm>
            <a:prstGeom prst="rect">
              <a:avLst/>
            </a:prstGeom>
            <a:noFill/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50" name="矩形 41"/>
            <p:cNvSpPr>
              <a:spLocks noChangeArrowheads="1"/>
            </p:cNvSpPr>
            <p:nvPr/>
          </p:nvSpPr>
          <p:spPr bwMode="auto">
            <a:xfrm>
              <a:off x="0" y="0"/>
              <a:ext cx="432048" cy="546929"/>
            </a:xfrm>
            <a:prstGeom prst="rect">
              <a:avLst/>
            </a:prstGeom>
            <a:solidFill>
              <a:srgbClr val="FF9900"/>
            </a:solidFill>
            <a:ln w="12700" cmpd="sng">
              <a:solidFill>
                <a:srgbClr val="3782C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51" name="TextBox 42"/>
            <p:cNvSpPr>
              <a:spLocks noChangeArrowheads="1"/>
            </p:cNvSpPr>
            <p:nvPr/>
          </p:nvSpPr>
          <p:spPr bwMode="auto">
            <a:xfrm>
              <a:off x="546080" y="146465"/>
              <a:ext cx="4333814" cy="323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pressure from parents</a:t>
              </a:r>
              <a:endParaRPr lang="zh-CN" altLang="en-US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sp>
        <p:nvSpPr>
          <p:cNvPr id="13352" name="下箭头 43"/>
          <p:cNvSpPr>
            <a:spLocks noChangeArrowheads="1"/>
          </p:cNvSpPr>
          <p:nvPr/>
        </p:nvSpPr>
        <p:spPr bwMode="auto">
          <a:xfrm>
            <a:off x="8389938" y="1985963"/>
            <a:ext cx="673100" cy="54768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53" name="下箭头 44"/>
          <p:cNvSpPr>
            <a:spLocks noChangeArrowheads="1"/>
          </p:cNvSpPr>
          <p:nvPr/>
        </p:nvSpPr>
        <p:spPr bwMode="auto">
          <a:xfrm>
            <a:off x="8440738" y="3470275"/>
            <a:ext cx="600075" cy="508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54" name="下箭头 45"/>
          <p:cNvSpPr>
            <a:spLocks noChangeArrowheads="1"/>
          </p:cNvSpPr>
          <p:nvPr/>
        </p:nvSpPr>
        <p:spPr bwMode="auto">
          <a:xfrm rot="10800000">
            <a:off x="8405813" y="1981200"/>
            <a:ext cx="673100" cy="5461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55" name="下箭头 46"/>
          <p:cNvSpPr>
            <a:spLocks noChangeArrowheads="1"/>
          </p:cNvSpPr>
          <p:nvPr/>
        </p:nvSpPr>
        <p:spPr bwMode="auto">
          <a:xfrm rot="10800000">
            <a:off x="8455025" y="3429000"/>
            <a:ext cx="582613" cy="5461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56" name="下箭头 47"/>
          <p:cNvSpPr>
            <a:spLocks noChangeArrowheads="1"/>
          </p:cNvSpPr>
          <p:nvPr/>
        </p:nvSpPr>
        <p:spPr bwMode="auto">
          <a:xfrm>
            <a:off x="8445500" y="4967288"/>
            <a:ext cx="600075" cy="508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57" name="下箭头 48"/>
          <p:cNvSpPr>
            <a:spLocks noChangeArrowheads="1"/>
          </p:cNvSpPr>
          <p:nvPr/>
        </p:nvSpPr>
        <p:spPr bwMode="auto">
          <a:xfrm rot="10800000">
            <a:off x="8496300" y="4948238"/>
            <a:ext cx="582613" cy="54768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12700" cmpd="sng">
            <a:solidFill>
              <a:srgbClr val="42719B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16050" y="411163"/>
            <a:ext cx="10460038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zh-CN" altLang="en-US" sz="36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What Caused the Shortage</a:t>
            </a:r>
            <a:r>
              <a:rPr lang="en-US" sz="36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?</a:t>
            </a:r>
            <a:endParaRPr lang="zh-CN" altLang="en-US"/>
          </a:p>
        </p:txBody>
      </p:sp>
      <p:sp>
        <p:nvSpPr>
          <p:cNvPr id="13359" name="Text Box 47"/>
          <p:cNvSpPr>
            <a:spLocks noChangeArrowheads="1"/>
          </p:cNvSpPr>
          <p:nvPr/>
        </p:nvSpPr>
        <p:spPr bwMode="auto">
          <a:xfrm>
            <a:off x="3278188" y="2039938"/>
            <a:ext cx="207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hlink"/>
                </a:solidFill>
                <a:latin typeface="Calibri" pitchFamily="34" charset="0"/>
                <a:sym typeface="Calibri" pitchFamily="34" charset="0"/>
              </a:rPr>
              <a:t>point to</a:t>
            </a:r>
            <a:endParaRPr lang="zh-CN" altLang="en-US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13360" name="矩形 49"/>
          <p:cNvSpPr>
            <a:spLocks noChangeArrowheads="1"/>
          </p:cNvSpPr>
          <p:nvPr/>
        </p:nvSpPr>
        <p:spPr bwMode="auto">
          <a:xfrm>
            <a:off x="1633538" y="2232025"/>
            <a:ext cx="9572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r>
              <a:rPr lang="en-US" sz="2400" b="1">
                <a:solidFill>
                  <a:srgbClr val="2E75B5"/>
                </a:solidFill>
                <a:latin typeface="Calibri" pitchFamily="34" charset="0"/>
                <a:sym typeface="Calibri" pitchFamily="34" charset="0"/>
              </a:rPr>
              <a:t>gap</a:t>
            </a:r>
            <a:r>
              <a:rPr lang="en-US" sz="2400" b="1" u="sng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  </a:t>
            </a:r>
            <a:r>
              <a:rPr lang="en-US" sz="5400" b="1" u="sng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5400" b="1">
              <a:solidFill>
                <a:srgbClr val="EBE9E9"/>
              </a:solidFill>
              <a:sym typeface="Calibri" pitchFamily="34" charset="0"/>
            </a:endParaRPr>
          </a:p>
        </p:txBody>
      </p:sp>
      <p:sp>
        <p:nvSpPr>
          <p:cNvPr id="13361" name="矩形 50"/>
          <p:cNvSpPr>
            <a:spLocks noChangeArrowheads="1"/>
          </p:cNvSpPr>
          <p:nvPr/>
        </p:nvSpPr>
        <p:spPr bwMode="auto">
          <a:xfrm>
            <a:off x="2219325" y="4191000"/>
            <a:ext cx="1000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400" b="1">
                <a:solidFill>
                  <a:srgbClr val="2E75B5"/>
                </a:solidFill>
                <a:latin typeface="Calibri" pitchFamily="34" charset="0"/>
                <a:sym typeface="Calibri" pitchFamily="34" charset="0"/>
              </a:rPr>
              <a:t>higher</a:t>
            </a:r>
            <a:endParaRPr lang="zh-CN" altLang="en-US" sz="2400" b="1">
              <a:solidFill>
                <a:srgbClr val="2E75B5"/>
              </a:solidFill>
              <a:sym typeface="Calibri" pitchFamily="34" charset="0"/>
            </a:endParaRPr>
          </a:p>
        </p:txBody>
      </p:sp>
      <p:sp>
        <p:nvSpPr>
          <p:cNvPr id="13362" name="矩形 51"/>
          <p:cNvSpPr>
            <a:spLocks noChangeArrowheads="1"/>
          </p:cNvSpPr>
          <p:nvPr/>
        </p:nvSpPr>
        <p:spPr bwMode="auto">
          <a:xfrm>
            <a:off x="968375" y="5857875"/>
            <a:ext cx="4462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2E75B5"/>
                </a:solidFill>
                <a:latin typeface="Calibri" pitchFamily="34" charset="0"/>
                <a:sym typeface="Calibri" pitchFamily="34" charset="0"/>
              </a:rPr>
              <a:t>high-end services &amp; creative professions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1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2000"/>
                                        <p:tgtEl>
                                          <p:spTgt spid="13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20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20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10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10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10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0" grpId="0" bldLvl="0" animBg="1" autoUpdateAnimBg="0"/>
      <p:bldP spid="13330" grpId="1" bldLvl="0" animBg="1" autoUpdateAnimBg="0"/>
      <p:bldP spid="13331" grpId="0" bldLvl="0" animBg="1" autoUpdateAnimBg="0"/>
      <p:bldP spid="13331" grpId="1" bldLvl="0" animBg="1" autoUpdateAnimBg="0"/>
      <p:bldP spid="13332" grpId="0" bldLvl="0" animBg="1" autoUpdateAnimBg="0"/>
      <p:bldP spid="13333" grpId="0" bldLvl="0" animBg="1" autoUpdateAnimBg="0"/>
      <p:bldP spid="13334" grpId="0" bldLvl="0" animBg="1" autoUpdateAnimBg="0"/>
      <p:bldP spid="13334" grpId="1" bldLvl="0" animBg="1" autoUpdateAnimBg="0"/>
      <p:bldP spid="13352" grpId="0" bldLvl="0" animBg="1" autoUpdateAnimBg="0"/>
      <p:bldP spid="13352" grpId="1" bldLvl="0" animBg="1" autoUpdateAnimBg="0"/>
      <p:bldP spid="13353" grpId="0" bldLvl="0" animBg="1" autoUpdateAnimBg="0"/>
      <p:bldP spid="13353" grpId="1" bldLvl="0" animBg="1" autoUpdateAnimBg="0"/>
      <p:bldP spid="13354" grpId="0" bldLvl="0" animBg="1" autoUpdateAnimBg="0"/>
      <p:bldP spid="13355" grpId="0" bldLvl="0" animBg="1" autoUpdateAnimBg="0"/>
      <p:bldP spid="13356" grpId="0" bldLvl="0" animBg="1" autoUpdateAnimBg="0"/>
      <p:bldP spid="13356" grpId="1" bldLvl="0" animBg="1" autoUpdateAnimBg="0"/>
      <p:bldP spid="13357" grpId="0" bldLvl="0" animBg="1" autoUpdateAnimBg="0"/>
      <p:bldP spid="13359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95400" y="463550"/>
            <a:ext cx="10464800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altLang="zh-CN" sz="40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How to </a:t>
            </a:r>
            <a:r>
              <a:rPr lang="zh-CN" altLang="en-US" sz="40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</a:t>
            </a:r>
            <a:r>
              <a:rPr lang="en-US" altLang="zh-CN" sz="40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ddress the </a:t>
            </a:r>
            <a:r>
              <a:rPr lang="zh-CN" altLang="en-US" sz="40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</a:t>
            </a:r>
            <a:r>
              <a:rPr lang="en-US" altLang="zh-CN" sz="40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roblem?</a:t>
            </a:r>
          </a:p>
        </p:txBody>
      </p:sp>
      <p:sp>
        <p:nvSpPr>
          <p:cNvPr id="17411" name="矩形 3"/>
          <p:cNvSpPr>
            <a:spLocks noChangeAspect="1" noChangeArrowheads="1"/>
          </p:cNvSpPr>
          <p:nvPr/>
        </p:nvSpPr>
        <p:spPr bwMode="auto">
          <a:xfrm>
            <a:off x="879475" y="1677988"/>
            <a:ext cx="10983913" cy="4113212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0" name="Text Box 44"/>
          <p:cNvSpPr>
            <a:spLocks noChangeArrowheads="1"/>
          </p:cNvSpPr>
          <p:nvPr/>
        </p:nvSpPr>
        <p:spPr bwMode="auto">
          <a:xfrm>
            <a:off x="2124075" y="3171825"/>
            <a:ext cx="9140825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35000"/>
              </a:lnSpc>
              <a:buClr>
                <a:srgbClr val="FFC000"/>
              </a:buClr>
              <a:buFont typeface="Arial" pitchFamily="34" charset="0"/>
              <a:buChar char="•"/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education VS. needs in the workplace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35000"/>
              </a:lnSpc>
              <a:buClr>
                <a:srgbClr val="FFC000"/>
              </a:buClr>
              <a:buFont typeface="Arial" pitchFamily="34" charset="0"/>
              <a:buChar char="•"/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 better understanding of vocational education 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35000"/>
              </a:lnSpc>
              <a:buClr>
                <a:srgbClr val="FFC000"/>
              </a:buClr>
              <a:buFont typeface="Arial" pitchFamily="34" charset="0"/>
              <a:buChar char="•"/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35000"/>
              </a:lnSpc>
            </a:pPr>
            <a:r>
              <a:rPr lang="en-US" altLang="zh-CN" sz="28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17413" name="Picture 8" descr="E:\仝德志文件，勿删！\03-参考文档\！PPT图片及版面资源\06-PPT精选插图\12-标签\绿色边角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825" y="1592263"/>
            <a:ext cx="2268538" cy="218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524125" y="1928813"/>
            <a:ext cx="91948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000" b="1">
                <a:latin typeface="微软雅黑" pitchFamily="34" charset="-122"/>
                <a:ea typeface="微软雅黑" pitchFamily="34" charset="-122"/>
              </a:rPr>
              <a:t>U</a:t>
            </a:r>
            <a:r>
              <a:rPr lang="en-US" altLang="zh-CN" sz="3000" b="1">
                <a:latin typeface="微软雅黑" pitchFamily="34" charset="-122"/>
                <a:ea typeface="微软雅黑" pitchFamily="34" charset="-122"/>
              </a:rPr>
              <a:t>ltimate goal: </a:t>
            </a:r>
          </a:p>
          <a:p>
            <a:r>
              <a:rPr lang="en-US" altLang="zh-CN" sz="3000" b="1">
                <a:latin typeface="微软雅黑" pitchFamily="34" charset="-122"/>
                <a:ea typeface="微软雅黑" pitchFamily="34" charset="-122"/>
              </a:rPr>
              <a:t>education meets the needs of the labor market</a:t>
            </a:r>
          </a:p>
        </p:txBody>
      </p:sp>
      <p:pic>
        <p:nvPicPr>
          <p:cNvPr id="17415" name="Picture 7" descr="whatisvocationaltraininginaustralia-630x230.137878500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43988" y="4662488"/>
            <a:ext cx="2719387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文本1"/>
          <p:cNvGrpSpPr>
            <a:grpSpLocks/>
          </p:cNvGrpSpPr>
          <p:nvPr/>
        </p:nvGrpSpPr>
        <p:grpSpPr bwMode="auto">
          <a:xfrm>
            <a:off x="7289800" y="1457325"/>
            <a:ext cx="4222750" cy="657225"/>
            <a:chOff x="0" y="0"/>
            <a:chExt cx="3901441" cy="445294"/>
          </a:xfrm>
        </p:grpSpPr>
        <p:sp>
          <p:nvSpPr>
            <p:cNvPr id="18461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3901441" cy="4452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50000">
                  <a:srgbClr val="F0F0F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62" name="任意多边形 5"/>
            <p:cNvSpPr>
              <a:spLocks noChangeArrowheads="1"/>
            </p:cNvSpPr>
            <p:nvPr/>
          </p:nvSpPr>
          <p:spPr bwMode="auto">
            <a:xfrm>
              <a:off x="25400" y="12700"/>
              <a:ext cx="3850641" cy="4198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solidFill>
              <a:srgbClr val="0066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rPr>
                <a:t>a shortage of skilled workers</a:t>
              </a:r>
              <a:endParaRPr lang="zh-CN" altLang="en-US"/>
            </a:p>
          </p:txBody>
        </p:sp>
      </p:grpSp>
      <p:grpSp>
        <p:nvGrpSpPr>
          <p:cNvPr id="3" name="文本2"/>
          <p:cNvGrpSpPr>
            <a:grpSpLocks/>
          </p:cNvGrpSpPr>
          <p:nvPr/>
        </p:nvGrpSpPr>
        <p:grpSpPr bwMode="auto">
          <a:xfrm>
            <a:off x="7318375" y="3073400"/>
            <a:ext cx="4224338" cy="688975"/>
            <a:chOff x="0" y="0"/>
            <a:chExt cx="3901441" cy="445294"/>
          </a:xfrm>
        </p:grpSpPr>
        <p:sp>
          <p:nvSpPr>
            <p:cNvPr id="18459" name="任意多边形 7"/>
            <p:cNvSpPr>
              <a:spLocks noChangeArrowheads="1"/>
            </p:cNvSpPr>
            <p:nvPr/>
          </p:nvSpPr>
          <p:spPr bwMode="auto">
            <a:xfrm>
              <a:off x="0" y="0"/>
              <a:ext cx="3901441" cy="4452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50000">
                  <a:srgbClr val="F0F0F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60" name="任意多边形 8"/>
            <p:cNvSpPr>
              <a:spLocks noChangeArrowheads="1"/>
            </p:cNvSpPr>
            <p:nvPr/>
          </p:nvSpPr>
          <p:spPr bwMode="auto">
            <a:xfrm>
              <a:off x="25400" y="12700"/>
              <a:ext cx="3850641" cy="4198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solidFill>
              <a:srgbClr val="0066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2000" b="1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rPr>
                <a:t>the decline of vocational education </a:t>
              </a:r>
              <a:endParaRPr lang="zh-CN" altLang="en-US"/>
            </a:p>
          </p:txBody>
        </p:sp>
      </p:grpSp>
      <p:grpSp>
        <p:nvGrpSpPr>
          <p:cNvPr id="4" name="文本3"/>
          <p:cNvGrpSpPr>
            <a:grpSpLocks/>
          </p:cNvGrpSpPr>
          <p:nvPr/>
        </p:nvGrpSpPr>
        <p:grpSpPr bwMode="auto">
          <a:xfrm>
            <a:off x="7343775" y="4656138"/>
            <a:ext cx="4229100" cy="661987"/>
            <a:chOff x="0" y="0"/>
            <a:chExt cx="3901441" cy="445294"/>
          </a:xfrm>
        </p:grpSpPr>
        <p:sp>
          <p:nvSpPr>
            <p:cNvPr id="18457" name="任意多边形 10"/>
            <p:cNvSpPr>
              <a:spLocks noChangeArrowheads="1"/>
            </p:cNvSpPr>
            <p:nvPr/>
          </p:nvSpPr>
          <p:spPr bwMode="auto">
            <a:xfrm>
              <a:off x="0" y="0"/>
              <a:ext cx="3901441" cy="4452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50000">
                  <a:srgbClr val="F0F0F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58" name="任意多边形 11"/>
            <p:cNvSpPr>
              <a:spLocks noChangeArrowheads="1"/>
            </p:cNvSpPr>
            <p:nvPr/>
          </p:nvSpPr>
          <p:spPr bwMode="auto">
            <a:xfrm>
              <a:off x="25400" y="12700"/>
              <a:ext cx="3850641" cy="4198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solidFill>
              <a:srgbClr val="0066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rPr>
                <a:t>a better understanding of   </a:t>
              </a:r>
              <a:endParaRPr lang="zh-CN" altLang="en-US" b="1">
                <a:solidFill>
                  <a:schemeClr val="bg1"/>
                </a:solidFill>
                <a:latin typeface="Calibri" pitchFamily="34" charset="0"/>
                <a:sym typeface="Calibri" pitchFamily="34" charset="0"/>
              </a:endParaRPr>
            </a:p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rPr>
                <a:t>vocational education &amp; workplace needs</a:t>
              </a:r>
              <a:endParaRPr lang="zh-CN" altLang="en-US"/>
            </a:p>
          </p:txBody>
        </p:sp>
      </p:grpSp>
      <p:sp>
        <p:nvSpPr>
          <p:cNvPr id="1843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73175" y="400050"/>
            <a:ext cx="7807325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altLang="zh-CN" sz="36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Blue-Collar Workers Are Wanted</a:t>
            </a:r>
            <a:endParaRPr lang="zh-CN" altLang="en-US" sz="3600" b="1" smtClean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612" name="文本占位符 3"/>
          <p:cNvSpPr>
            <a:spLocks noChangeArrowheads="1"/>
          </p:cNvSpPr>
          <p:nvPr/>
        </p:nvSpPr>
        <p:spPr bwMode="auto">
          <a:xfrm>
            <a:off x="5195888" y="1243013"/>
            <a:ext cx="20002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altLang="zh-CN" sz="2400" b="1">
                <a:latin typeface="Calibri" pitchFamily="34" charset="0"/>
                <a:sym typeface="Calibri" pitchFamily="34" charset="0"/>
              </a:rPr>
              <a:t>identify</a:t>
            </a:r>
            <a:endParaRPr lang="zh-CN" altLang="en-US"/>
          </a:p>
        </p:txBody>
      </p:sp>
      <p:sp>
        <p:nvSpPr>
          <p:cNvPr id="25613" name="文本占位符 5"/>
          <p:cNvSpPr>
            <a:spLocks noChangeArrowheads="1"/>
          </p:cNvSpPr>
          <p:nvPr/>
        </p:nvSpPr>
        <p:spPr bwMode="auto">
          <a:xfrm>
            <a:off x="5016500" y="1884363"/>
            <a:ext cx="17272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altLang="zh-CN" sz="2400" b="1">
                <a:latin typeface="Calibri" pitchFamily="34" charset="0"/>
                <a:sym typeface="Calibri" pitchFamily="34" charset="0"/>
              </a:rPr>
              <a:t>suffer from</a:t>
            </a:r>
            <a:endParaRPr lang="zh-CN" altLang="en-US"/>
          </a:p>
        </p:txBody>
      </p:sp>
      <p:sp>
        <p:nvSpPr>
          <p:cNvPr id="25614" name="文本占位符 3"/>
          <p:cNvSpPr>
            <a:spLocks noChangeArrowheads="1"/>
          </p:cNvSpPr>
          <p:nvPr/>
        </p:nvSpPr>
        <p:spPr bwMode="auto">
          <a:xfrm>
            <a:off x="5195888" y="2794000"/>
            <a:ext cx="20002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altLang="zh-CN" sz="2400" b="1">
                <a:latin typeface="Calibri" pitchFamily="34" charset="0"/>
                <a:sym typeface="Calibri" pitchFamily="34" charset="0"/>
              </a:rPr>
              <a:t>analyze</a:t>
            </a:r>
            <a:endParaRPr lang="zh-CN" altLang="en-US"/>
          </a:p>
        </p:txBody>
      </p:sp>
      <p:sp>
        <p:nvSpPr>
          <p:cNvPr id="25615" name="文本占位符 5"/>
          <p:cNvSpPr>
            <a:spLocks noChangeArrowheads="1"/>
          </p:cNvSpPr>
          <p:nvPr/>
        </p:nvSpPr>
        <p:spPr bwMode="auto">
          <a:xfrm>
            <a:off x="5006975" y="3416300"/>
            <a:ext cx="17272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altLang="zh-CN" sz="2400" b="1">
                <a:latin typeface="Calibri" pitchFamily="34" charset="0"/>
                <a:sym typeface="Calibri" pitchFamily="34" charset="0"/>
              </a:rPr>
              <a:t>result from</a:t>
            </a:r>
            <a:endParaRPr lang="zh-CN" altLang="en-US"/>
          </a:p>
        </p:txBody>
      </p:sp>
      <p:sp>
        <p:nvSpPr>
          <p:cNvPr id="25616" name="文本占位符 3"/>
          <p:cNvSpPr>
            <a:spLocks noChangeArrowheads="1"/>
          </p:cNvSpPr>
          <p:nvPr/>
        </p:nvSpPr>
        <p:spPr bwMode="auto">
          <a:xfrm>
            <a:off x="5200650" y="4379913"/>
            <a:ext cx="20002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altLang="zh-CN" sz="2400" b="1">
                <a:latin typeface="Calibri" pitchFamily="34" charset="0"/>
                <a:sym typeface="Calibri" pitchFamily="34" charset="0"/>
              </a:rPr>
              <a:t>address</a:t>
            </a:r>
          </a:p>
        </p:txBody>
      </p:sp>
      <p:sp>
        <p:nvSpPr>
          <p:cNvPr id="25617" name="文本占位符 5"/>
          <p:cNvSpPr>
            <a:spLocks noChangeArrowheads="1"/>
          </p:cNvSpPr>
          <p:nvPr/>
        </p:nvSpPr>
        <p:spPr bwMode="auto">
          <a:xfrm>
            <a:off x="5238750" y="5046663"/>
            <a:ext cx="1657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altLang="zh-CN" sz="2400" b="1">
                <a:latin typeface="Calibri" pitchFamily="34" charset="0"/>
                <a:sym typeface="Calibri" pitchFamily="34" charset="0"/>
              </a:rPr>
              <a:t>need to</a:t>
            </a:r>
            <a:endParaRPr lang="zh-CN" altLang="en-US"/>
          </a:p>
        </p:txBody>
      </p:sp>
      <p:grpSp>
        <p:nvGrpSpPr>
          <p:cNvPr id="5" name="文本2"/>
          <p:cNvGrpSpPr>
            <a:grpSpLocks/>
          </p:cNvGrpSpPr>
          <p:nvPr/>
        </p:nvGrpSpPr>
        <p:grpSpPr bwMode="auto">
          <a:xfrm>
            <a:off x="415925" y="3052763"/>
            <a:ext cx="4024313" cy="552450"/>
            <a:chOff x="0" y="0"/>
            <a:chExt cx="3901441" cy="445294"/>
          </a:xfrm>
        </p:grpSpPr>
        <p:sp>
          <p:nvSpPr>
            <p:cNvPr id="18455" name="任意多边形 36"/>
            <p:cNvSpPr>
              <a:spLocks noChangeArrowheads="1"/>
            </p:cNvSpPr>
            <p:nvPr/>
          </p:nvSpPr>
          <p:spPr bwMode="auto">
            <a:xfrm>
              <a:off x="0" y="0"/>
              <a:ext cx="3901441" cy="4452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50000">
                  <a:srgbClr val="F0F0F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56" name="任意多边形 39"/>
            <p:cNvSpPr>
              <a:spLocks noChangeArrowheads="1"/>
            </p:cNvSpPr>
            <p:nvPr/>
          </p:nvSpPr>
          <p:spPr bwMode="auto">
            <a:xfrm>
              <a:off x="25400" y="12700"/>
              <a:ext cx="3850641" cy="4198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7999">
                  <a:srgbClr val="F8F8F8"/>
                </a:gs>
                <a:gs pos="50000">
                  <a:srgbClr val="ECECEC"/>
                </a:gs>
                <a:gs pos="51656">
                  <a:srgbClr val="E8E8E8"/>
                </a:gs>
                <a:gs pos="98000">
                  <a:srgbClr val="F9F9F9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What caused the problem?</a:t>
              </a:r>
              <a:endParaRPr lang="zh-CN" altLang="en-US"/>
            </a:p>
          </p:txBody>
        </p:sp>
      </p:grpSp>
      <p:grpSp>
        <p:nvGrpSpPr>
          <p:cNvPr id="6" name="文本2"/>
          <p:cNvGrpSpPr>
            <a:grpSpLocks/>
          </p:cNvGrpSpPr>
          <p:nvPr/>
        </p:nvGrpSpPr>
        <p:grpSpPr bwMode="auto">
          <a:xfrm>
            <a:off x="427038" y="4640263"/>
            <a:ext cx="4024312" cy="552450"/>
            <a:chOff x="0" y="0"/>
            <a:chExt cx="3901441" cy="445294"/>
          </a:xfrm>
        </p:grpSpPr>
        <p:sp>
          <p:nvSpPr>
            <p:cNvPr id="18453" name="任意多边形 43"/>
            <p:cNvSpPr>
              <a:spLocks noChangeArrowheads="1"/>
            </p:cNvSpPr>
            <p:nvPr/>
          </p:nvSpPr>
          <p:spPr bwMode="auto">
            <a:xfrm>
              <a:off x="0" y="0"/>
              <a:ext cx="3901441" cy="4452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50000">
                  <a:srgbClr val="F0F0F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54" name="任意多边形 47"/>
            <p:cNvSpPr>
              <a:spLocks noChangeArrowheads="1"/>
            </p:cNvSpPr>
            <p:nvPr/>
          </p:nvSpPr>
          <p:spPr bwMode="auto">
            <a:xfrm>
              <a:off x="25400" y="12700"/>
              <a:ext cx="3850641" cy="4198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7999">
                  <a:srgbClr val="F8F8F8"/>
                </a:gs>
                <a:gs pos="50000">
                  <a:srgbClr val="ECECEC"/>
                </a:gs>
                <a:gs pos="51656">
                  <a:srgbClr val="E8E8E8"/>
                </a:gs>
                <a:gs pos="98000">
                  <a:srgbClr val="F9F9F9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How to solve the problem?</a:t>
              </a:r>
              <a:endParaRPr lang="zh-CN" altLang="en-US"/>
            </a:p>
          </p:txBody>
        </p:sp>
      </p:grpSp>
      <p:grpSp>
        <p:nvGrpSpPr>
          <p:cNvPr id="7" name="文本2"/>
          <p:cNvGrpSpPr>
            <a:grpSpLocks/>
          </p:cNvGrpSpPr>
          <p:nvPr/>
        </p:nvGrpSpPr>
        <p:grpSpPr bwMode="auto">
          <a:xfrm>
            <a:off x="457200" y="1550988"/>
            <a:ext cx="4024313" cy="552450"/>
            <a:chOff x="0" y="0"/>
            <a:chExt cx="3901441" cy="445294"/>
          </a:xfrm>
        </p:grpSpPr>
        <p:sp>
          <p:nvSpPr>
            <p:cNvPr id="18451" name="任意多边形 49"/>
            <p:cNvSpPr>
              <a:spLocks noChangeArrowheads="1"/>
            </p:cNvSpPr>
            <p:nvPr/>
          </p:nvSpPr>
          <p:spPr bwMode="auto">
            <a:xfrm>
              <a:off x="0" y="0"/>
              <a:ext cx="3901441" cy="4452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50000">
                  <a:srgbClr val="F0F0F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  <a:p>
              <a:pPr marL="0" lvl="1"/>
              <a:endParaRPr lang="zh-CN" altLang="en-US" sz="1600" b="1" i="1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52" name="任意多边形 50"/>
            <p:cNvSpPr>
              <a:spLocks noChangeArrowheads="1"/>
            </p:cNvSpPr>
            <p:nvPr/>
          </p:nvSpPr>
          <p:spPr bwMode="auto">
            <a:xfrm>
              <a:off x="25400" y="12700"/>
              <a:ext cx="3850641" cy="419894"/>
            </a:xfrm>
            <a:custGeom>
              <a:avLst/>
              <a:gdLst>
                <a:gd name="T0" fmla="*/ 2147483647 w 445293"/>
                <a:gd name="T1" fmla="*/ 0 h 3901440"/>
                <a:gd name="T2" fmla="*/ 2147483647 w 445293"/>
                <a:gd name="T3" fmla="*/ 0 h 3901440"/>
                <a:gd name="T4" fmla="*/ 2147483647 w 445293"/>
                <a:gd name="T5" fmla="*/ 0 h 3901440"/>
                <a:gd name="T6" fmla="*/ 2147483647 w 445293"/>
                <a:gd name="T7" fmla="*/ 0 h 3901440"/>
                <a:gd name="T8" fmla="*/ 2147483647 w 445293"/>
                <a:gd name="T9" fmla="*/ 0 h 3901440"/>
                <a:gd name="T10" fmla="*/ 0 w 445293"/>
                <a:gd name="T11" fmla="*/ 0 h 3901440"/>
                <a:gd name="T12" fmla="*/ 0 w 445293"/>
                <a:gd name="T13" fmla="*/ 0 h 3901440"/>
                <a:gd name="T14" fmla="*/ 0 w 445293"/>
                <a:gd name="T15" fmla="*/ 0 h 3901440"/>
                <a:gd name="T16" fmla="*/ 2147483647 w 445293"/>
                <a:gd name="T17" fmla="*/ 0 h 39014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293"/>
                <a:gd name="T28" fmla="*/ 0 h 3901440"/>
                <a:gd name="T29" fmla="*/ 445293 w 445293"/>
                <a:gd name="T30" fmla="*/ 3901440 h 39014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293" h="3901440">
                  <a:moveTo>
                    <a:pt x="445293" y="650256"/>
                  </a:moveTo>
                  <a:lnTo>
                    <a:pt x="445293" y="3251184"/>
                  </a:lnTo>
                  <a:cubicBezTo>
                    <a:pt x="445293" y="3610309"/>
                    <a:pt x="441500" y="3901436"/>
                    <a:pt x="436822" y="3901436"/>
                  </a:cubicBezTo>
                  <a:lnTo>
                    <a:pt x="0" y="3901436"/>
                  </a:lnTo>
                  <a:lnTo>
                    <a:pt x="0" y="4"/>
                  </a:lnTo>
                  <a:lnTo>
                    <a:pt x="436822" y="4"/>
                  </a:lnTo>
                  <a:cubicBezTo>
                    <a:pt x="441500" y="4"/>
                    <a:pt x="445293" y="291131"/>
                    <a:pt x="445293" y="650256"/>
                  </a:cubicBez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7999">
                  <a:srgbClr val="F8F8F8"/>
                </a:gs>
                <a:gs pos="50000">
                  <a:srgbClr val="ECECEC"/>
                </a:gs>
                <a:gs pos="51656">
                  <a:srgbClr val="E8E8E8"/>
                </a:gs>
                <a:gs pos="98000">
                  <a:srgbClr val="F9F9F9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What is the problem?</a:t>
              </a:r>
              <a:endParaRPr lang="zh-CN" altLang="en-US"/>
            </a:p>
          </p:txBody>
        </p:sp>
      </p:grpSp>
      <p:sp>
        <p:nvSpPr>
          <p:cNvPr id="25627" name="燕尾形 51"/>
          <p:cNvSpPr>
            <a:spLocks noChangeArrowheads="1"/>
          </p:cNvSpPr>
          <p:nvPr/>
        </p:nvSpPr>
        <p:spPr bwMode="auto">
          <a:xfrm>
            <a:off x="4845050" y="1654175"/>
            <a:ext cx="2044700" cy="279400"/>
          </a:xfrm>
          <a:prstGeom prst="chevron">
            <a:avLst>
              <a:gd name="adj" fmla="val 38082"/>
            </a:avLst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5628" name="燕尾形 52"/>
          <p:cNvSpPr>
            <a:spLocks noChangeArrowheads="1"/>
          </p:cNvSpPr>
          <p:nvPr/>
        </p:nvSpPr>
        <p:spPr bwMode="auto">
          <a:xfrm>
            <a:off x="4881563" y="3216275"/>
            <a:ext cx="2044700" cy="279400"/>
          </a:xfrm>
          <a:prstGeom prst="chevron">
            <a:avLst>
              <a:gd name="adj" fmla="val 38082"/>
            </a:avLst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5629" name="燕尾形 53"/>
          <p:cNvSpPr>
            <a:spLocks noChangeArrowheads="1"/>
          </p:cNvSpPr>
          <p:nvPr/>
        </p:nvSpPr>
        <p:spPr bwMode="auto">
          <a:xfrm>
            <a:off x="4854575" y="4800600"/>
            <a:ext cx="2044700" cy="279400"/>
          </a:xfrm>
          <a:prstGeom prst="chevron">
            <a:avLst>
              <a:gd name="adj" fmla="val 38082"/>
            </a:avLst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5630" name="矩形 29"/>
          <p:cNvSpPr>
            <a:spLocks noChangeArrowheads="1"/>
          </p:cNvSpPr>
          <p:nvPr/>
        </p:nvSpPr>
        <p:spPr bwMode="auto">
          <a:xfrm>
            <a:off x="6908800" y="2227263"/>
            <a:ext cx="5000625" cy="701675"/>
          </a:xfrm>
          <a:prstGeom prst="rect">
            <a:avLst/>
          </a:prstGeom>
          <a:solidFill>
            <a:schemeClr val="bg1"/>
          </a:solidFill>
          <a:ln w="25400">
            <a:solidFill>
              <a:srgbClr val="B5CBE7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b="1">
                <a:solidFill>
                  <a:srgbClr val="32619C"/>
                </a:solidFill>
                <a:latin typeface="Calibri" pitchFamily="34" charset="0"/>
                <a:sym typeface="Calibri" pitchFamily="34" charset="0"/>
              </a:rPr>
              <a:t>Tips: point to/lie in/not because … but because …</a:t>
            </a:r>
            <a:endParaRPr lang="zh-CN" altLang="en-US">
              <a:solidFill>
                <a:srgbClr val="32619C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zh-CN" b="1">
                <a:solidFill>
                  <a:srgbClr val="32619C"/>
                </a:solidFill>
                <a:latin typeface="Calibri" pitchFamily="34" charset="0"/>
                <a:sym typeface="Calibri" pitchFamily="34" charset="0"/>
              </a:rPr>
              <a:t>          lead to/result in</a:t>
            </a:r>
            <a:endParaRPr lang="zh-CN" altLang="en-US">
              <a:solidFill>
                <a:srgbClr val="32619C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4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4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4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4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2" grpId="0" bldLvl="0" autoUpdateAnimBg="0"/>
      <p:bldP spid="25613" grpId="0" bldLvl="0" autoUpdateAnimBg="0"/>
      <p:bldP spid="25614" grpId="0" bldLvl="0" autoUpdateAnimBg="0"/>
      <p:bldP spid="25615" grpId="0" bldLvl="0" autoUpdateAnimBg="0"/>
      <p:bldP spid="25616" grpId="0" bldLvl="0" autoUpdateAnimBg="0"/>
      <p:bldP spid="25617" grpId="0" bldLvl="0" autoUpdateAnimBg="0"/>
      <p:bldP spid="25627" grpId="0" bldLvl="0" animBg="1" autoUpdateAnimBg="0"/>
      <p:bldP spid="25628" grpId="0" bldLvl="0" animBg="1" autoUpdateAnimBg="0"/>
      <p:bldP spid="25629" grpId="0" bldLvl="0" animBg="1" autoUpdateAnimBg="0"/>
      <p:bldP spid="25630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3"/>
          <p:cNvSpPr>
            <a:spLocks noChangeAspect="1" noChangeArrowheads="1"/>
          </p:cNvSpPr>
          <p:nvPr/>
        </p:nvSpPr>
        <p:spPr bwMode="auto">
          <a:xfrm>
            <a:off x="1589088" y="1481138"/>
            <a:ext cx="9294812" cy="4779962"/>
          </a:xfrm>
          <a:prstGeom prst="rect">
            <a:avLst/>
          </a:prstGeom>
          <a:solidFill>
            <a:srgbClr val="F2F2F2"/>
          </a:solidFill>
          <a:ln w="6350">
            <a:solidFill>
              <a:srgbClr val="92D050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27" name="Text Box 44"/>
          <p:cNvSpPr>
            <a:spLocks noChangeArrowheads="1"/>
          </p:cNvSpPr>
          <p:nvPr/>
        </p:nvSpPr>
        <p:spPr bwMode="auto">
          <a:xfrm>
            <a:off x="1939925" y="2212975"/>
            <a:ext cx="86233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200000"/>
              </a:lnSpc>
              <a:buClr>
                <a:srgbClr val="FFC000"/>
              </a:buClr>
              <a:buFont typeface="Wingdings" pitchFamily="2" charset="2"/>
              <a:buChar char="n"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2009 (2014)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200000"/>
              </a:lnSpc>
              <a:buClr>
                <a:srgbClr val="FFC000"/>
              </a:buClr>
              <a:buFont typeface="Wingdings" pitchFamily="2" charset="2"/>
              <a:buChar char="n"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$73,000 (USD730,000, euro, pound)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200000"/>
              </a:lnSpc>
              <a:buClr>
                <a:srgbClr val="FFC000"/>
              </a:buClr>
              <a:buFont typeface="Wingdings" pitchFamily="2" charset="2"/>
              <a:buChar char="n"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expanded by 70/50 (expanded to…)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200000"/>
              </a:lnSpc>
              <a:buClr>
                <a:srgbClr val="FFC000"/>
              </a:buClr>
              <a:buFont typeface="Wingdings" pitchFamily="2" charset="2"/>
              <a:buChar char="n"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above the average (below the average)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200000"/>
              </a:lnSpc>
              <a:buClr>
                <a:srgbClr val="FFC000"/>
              </a:buClr>
              <a:buFont typeface="Wingdings" pitchFamily="2" charset="2"/>
              <a:buChar char="n"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3 times as much as (3 times more than)</a:t>
            </a:r>
            <a:endParaRPr lang="zh-CN" altLang="en-US"/>
          </a:p>
        </p:txBody>
      </p:sp>
      <p:pic>
        <p:nvPicPr>
          <p:cNvPr id="19460" name="Picture 10" descr="D:\Teliss_Tong\Copy\定期备份\工作备份\！PPT图片及版面资源\06-PPT精选插图\12-标签\绿色上角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0538" y="1355725"/>
            <a:ext cx="50958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370388" y="1428750"/>
            <a:ext cx="2841625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altLang="zh-CN" sz="28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Give it a Try!</a:t>
            </a:r>
            <a:endParaRPr lang="zh-CN" altLang="en-US" sz="2800" b="1" smtClean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2" name="Rectangle 2"/>
          <p:cNvSpPr txBox="1">
            <a:spLocks noChangeArrowheads="1"/>
          </p:cNvSpPr>
          <p:nvPr/>
        </p:nvSpPr>
        <p:spPr bwMode="auto">
          <a:xfrm>
            <a:off x="1273175" y="400050"/>
            <a:ext cx="78073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36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Expressing Figures</a:t>
            </a:r>
            <a:endParaRPr lang="zh-CN" altLang="en-US" sz="3600" b="1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384300" y="458788"/>
            <a:ext cx="9051925" cy="757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Blue-Collar </a:t>
            </a:r>
            <a:r>
              <a:rPr lang="en-US" altLang="zh-CN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Jobs 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for 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the Modern 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Economy</a:t>
            </a:r>
            <a:endParaRPr lang="zh-CN" altLang="en-US" dirty="0"/>
          </a:p>
        </p:txBody>
      </p:sp>
      <p:pic>
        <p:nvPicPr>
          <p:cNvPr id="17411" name="Picture 3" descr="建筑工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0375" y="1181100"/>
            <a:ext cx="33845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onstruction-Workers-409x2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5325" y="1136650"/>
            <a:ext cx="3419475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图片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263" y="1217613"/>
            <a:ext cx="3170237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动车组技工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61363" y="3860800"/>
            <a:ext cx="3357562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t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2438" y="3929063"/>
            <a:ext cx="3170237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汽车线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5613" y="1203325"/>
            <a:ext cx="31813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动车组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16413" y="3868738"/>
            <a:ext cx="3328987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7" descr="空客总装线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178800" y="1162050"/>
            <a:ext cx="3711575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1" descr="wanted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13" b="4526"/>
          <a:stretch>
            <a:fillRect/>
          </a:stretch>
        </p:blipFill>
        <p:spPr bwMode="auto">
          <a:xfrm rot="21267715">
            <a:off x="4129088" y="1000125"/>
            <a:ext cx="3605212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390650" y="422275"/>
            <a:ext cx="9774238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sz="3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Top 3 Best Paying Blue-Collar Jobs </a:t>
            </a:r>
            <a:r>
              <a:rPr lang="zh-CN" altLang="en-US" sz="3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lang="zh-CN" altLang="en-US" sz="3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sz="3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in the U. S.</a:t>
            </a:r>
            <a:r>
              <a:rPr lang="zh-CN" altLang="en-US" sz="3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(2013)</a:t>
            </a:r>
            <a:endParaRPr lang="zh-CN" altLang="en-US" sz="3400"/>
          </a:p>
        </p:txBody>
      </p:sp>
      <p:pic>
        <p:nvPicPr>
          <p:cNvPr id="18435" name="Picture 6" descr="运输设备安检员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82025" y="2009775"/>
            <a:ext cx="27844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电梯安装修理工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4463" y="2022475"/>
            <a:ext cx="2792412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电工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7300" y="2019300"/>
            <a:ext cx="27622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8502650" y="4318000"/>
            <a:ext cx="3028950" cy="1746250"/>
            <a:chOff x="0" y="0"/>
            <a:chExt cx="3330370" cy="1998222"/>
          </a:xfrm>
        </p:grpSpPr>
        <p:sp>
          <p:nvSpPr>
            <p:cNvPr id="18439" name="任意多边形 11"/>
            <p:cNvSpPr>
              <a:spLocks noChangeArrowheads="1"/>
            </p:cNvSpPr>
            <p:nvPr/>
          </p:nvSpPr>
          <p:spPr bwMode="auto">
            <a:xfrm>
              <a:off x="0" y="0"/>
              <a:ext cx="3330369" cy="1998222"/>
            </a:xfrm>
            <a:custGeom>
              <a:avLst/>
              <a:gdLst>
                <a:gd name="T0" fmla="*/ 0 w 3330369"/>
                <a:gd name="T1" fmla="*/ 0 h 1998222"/>
                <a:gd name="T2" fmla="*/ 3330369 w 3330369"/>
                <a:gd name="T3" fmla="*/ 0 h 1998222"/>
                <a:gd name="T4" fmla="*/ 3330369 w 3330369"/>
                <a:gd name="T5" fmla="*/ 1998222 h 1998222"/>
                <a:gd name="T6" fmla="*/ 0 w 3330369"/>
                <a:gd name="T7" fmla="*/ 1998222 h 1998222"/>
                <a:gd name="T8" fmla="*/ 0 w 3330369"/>
                <a:gd name="T9" fmla="*/ 0 h 1998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30369"/>
                <a:gd name="T16" fmla="*/ 0 h 1998222"/>
                <a:gd name="T17" fmla="*/ 3330369 w 3330369"/>
                <a:gd name="T18" fmla="*/ 1998222 h 1998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B081"/>
            </a:solidFill>
            <a:ln w="9525">
              <a:noFill/>
              <a:miter lim="800000"/>
              <a:headEnd/>
              <a:tailEnd/>
            </a:ln>
          </p:spPr>
          <p:txBody>
            <a:bodyPr lIns="121920" tIns="121920" rIns="121920" bIns="12192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200">
                  <a:solidFill>
                    <a:srgbClr val="FFFFFF"/>
                  </a:solidFill>
                  <a:latin typeface="Segoe UI" pitchFamily="34" charset="0"/>
                  <a:sym typeface="Calibri" pitchFamily="34" charset="0"/>
                </a:rPr>
                <a:t>  </a:t>
              </a:r>
              <a:endParaRPr lang="zh-CN" altLang="en-US"/>
            </a:p>
          </p:txBody>
        </p:sp>
        <p:grpSp>
          <p:nvGrpSpPr>
            <p:cNvPr id="3" name="组合 12"/>
            <p:cNvGrpSpPr>
              <a:grpSpLocks/>
            </p:cNvGrpSpPr>
            <p:nvPr/>
          </p:nvGrpSpPr>
          <p:grpSpPr bwMode="auto">
            <a:xfrm>
              <a:off x="0" y="112513"/>
              <a:ext cx="3330370" cy="432048"/>
              <a:chOff x="0" y="0"/>
              <a:chExt cx="3330370" cy="432048"/>
            </a:xfrm>
          </p:grpSpPr>
          <p:sp>
            <p:nvSpPr>
              <p:cNvPr id="18441" name="矩形 14"/>
              <p:cNvSpPr>
                <a:spLocks noChangeArrowheads="1"/>
              </p:cNvSpPr>
              <p:nvPr/>
            </p:nvSpPr>
            <p:spPr bwMode="auto">
              <a:xfrm>
                <a:off x="1" y="0"/>
                <a:ext cx="3330369" cy="432048"/>
              </a:xfrm>
              <a:prstGeom prst="rect">
                <a:avLst/>
              </a:prstGeom>
              <a:solidFill>
                <a:srgbClr val="F2F2F2">
                  <a:alpha val="81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8442" name="TextBox 6"/>
              <p:cNvSpPr>
                <a:spLocks noChangeArrowheads="1"/>
              </p:cNvSpPr>
              <p:nvPr/>
            </p:nvSpPr>
            <p:spPr bwMode="auto">
              <a:xfrm>
                <a:off x="0" y="9814"/>
                <a:ext cx="333037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000000"/>
                    </a:solidFill>
                    <a:latin typeface="Calibri" pitchFamily="34" charset="0"/>
                    <a:sym typeface="Calibri" pitchFamily="34" charset="0"/>
                  </a:rPr>
                  <a:t>$66,470 p</a:t>
                </a:r>
                <a:r>
                  <a:rPr lang="zh-CN" altLang="en-US" b="1">
                    <a:solidFill>
                      <a:srgbClr val="000000"/>
                    </a:solidFill>
                    <a:latin typeface="Calibri" pitchFamily="34" charset="0"/>
                    <a:sym typeface="Calibri" pitchFamily="34" charset="0"/>
                  </a:rPr>
                  <a:t>er year</a:t>
                </a:r>
                <a:r>
                  <a:rPr lang="en-US" b="1">
                    <a:solidFill>
                      <a:srgbClr val="000000"/>
                    </a:solidFill>
                    <a:latin typeface="Calibri" pitchFamily="34" charset="0"/>
                    <a:sym typeface="Calibri" pitchFamily="34" charset="0"/>
                  </a:rPr>
                  <a:t> </a:t>
                </a:r>
                <a:endParaRPr lang="zh-CN" altLang="en-US">
                  <a:solidFill>
                    <a:srgbClr val="000000"/>
                  </a:solidFill>
                  <a:sym typeface="Calibri" pitchFamily="34" charset="0"/>
                </a:endParaRPr>
              </a:p>
            </p:txBody>
          </p:sp>
        </p:grpSp>
        <p:sp>
          <p:nvSpPr>
            <p:cNvPr id="18443" name="TextBox 13"/>
            <p:cNvSpPr>
              <a:spLocks noChangeArrowheads="1"/>
            </p:cNvSpPr>
            <p:nvPr/>
          </p:nvSpPr>
          <p:spPr bwMode="auto">
            <a:xfrm>
              <a:off x="72009" y="593444"/>
              <a:ext cx="3186352" cy="44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7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#3 - Transportation Inspectors</a:t>
              </a:r>
              <a:endParaRPr lang="zh-CN" altLang="en-US"/>
            </a:p>
          </p:txBody>
        </p:sp>
      </p:grpSp>
      <p:grpSp>
        <p:nvGrpSpPr>
          <p:cNvPr id="4" name="组合 16"/>
          <p:cNvGrpSpPr>
            <a:grpSpLocks/>
          </p:cNvGrpSpPr>
          <p:nvPr/>
        </p:nvGrpSpPr>
        <p:grpSpPr bwMode="auto">
          <a:xfrm>
            <a:off x="1268413" y="4295775"/>
            <a:ext cx="3130550" cy="1746250"/>
            <a:chOff x="0" y="0"/>
            <a:chExt cx="3442287" cy="1998222"/>
          </a:xfrm>
        </p:grpSpPr>
        <p:sp>
          <p:nvSpPr>
            <p:cNvPr id="18445" name="任意多边形 17"/>
            <p:cNvSpPr>
              <a:spLocks noChangeArrowheads="1"/>
            </p:cNvSpPr>
            <p:nvPr/>
          </p:nvSpPr>
          <p:spPr bwMode="auto">
            <a:xfrm>
              <a:off x="0" y="0"/>
              <a:ext cx="3330369" cy="1998222"/>
            </a:xfrm>
            <a:custGeom>
              <a:avLst/>
              <a:gdLst>
                <a:gd name="T0" fmla="*/ 0 w 3330369"/>
                <a:gd name="T1" fmla="*/ 0 h 1998222"/>
                <a:gd name="T2" fmla="*/ 3330369 w 3330369"/>
                <a:gd name="T3" fmla="*/ 0 h 1998222"/>
                <a:gd name="T4" fmla="*/ 3330369 w 3330369"/>
                <a:gd name="T5" fmla="*/ 1998222 h 1998222"/>
                <a:gd name="T6" fmla="*/ 0 w 3330369"/>
                <a:gd name="T7" fmla="*/ 1998222 h 1998222"/>
                <a:gd name="T8" fmla="*/ 0 w 3330369"/>
                <a:gd name="T9" fmla="*/ 0 h 1998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30369"/>
                <a:gd name="T16" fmla="*/ 0 h 1998222"/>
                <a:gd name="T17" fmla="*/ 3330369 w 3330369"/>
                <a:gd name="T18" fmla="*/ 1998222 h 1998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5A11"/>
            </a:solidFill>
            <a:ln w="9525">
              <a:noFill/>
              <a:miter lim="800000"/>
              <a:headEnd/>
              <a:tailEnd/>
            </a:ln>
          </p:spPr>
          <p:txBody>
            <a:bodyPr lIns="121920" tIns="121920" rIns="121920" bIns="12192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3200">
                <a:solidFill>
                  <a:srgbClr val="FFFFFF"/>
                </a:solidFill>
                <a:latin typeface="Segoe UI" pitchFamily="34" charset="0"/>
                <a:sym typeface="Calibri" pitchFamily="34" charset="0"/>
              </a:endParaRPr>
            </a:p>
          </p:txBody>
        </p:sp>
        <p:grpSp>
          <p:nvGrpSpPr>
            <p:cNvPr id="5" name="组合 18"/>
            <p:cNvGrpSpPr>
              <a:grpSpLocks/>
            </p:cNvGrpSpPr>
            <p:nvPr/>
          </p:nvGrpSpPr>
          <p:grpSpPr bwMode="auto">
            <a:xfrm>
              <a:off x="0" y="112513"/>
              <a:ext cx="3330370" cy="432048"/>
              <a:chOff x="0" y="0"/>
              <a:chExt cx="3330370" cy="432048"/>
            </a:xfrm>
          </p:grpSpPr>
          <p:sp>
            <p:nvSpPr>
              <p:cNvPr id="18447" name="矩形 20"/>
              <p:cNvSpPr>
                <a:spLocks noChangeArrowheads="1"/>
              </p:cNvSpPr>
              <p:nvPr/>
            </p:nvSpPr>
            <p:spPr bwMode="auto">
              <a:xfrm>
                <a:off x="1" y="0"/>
                <a:ext cx="3330369" cy="432048"/>
              </a:xfrm>
              <a:prstGeom prst="rect">
                <a:avLst/>
              </a:prstGeom>
              <a:solidFill>
                <a:srgbClr val="F2F2F2">
                  <a:alpha val="81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8448" name="TextBox 6"/>
              <p:cNvSpPr>
                <a:spLocks noChangeArrowheads="1"/>
              </p:cNvSpPr>
              <p:nvPr/>
            </p:nvSpPr>
            <p:spPr bwMode="auto">
              <a:xfrm>
                <a:off x="0" y="9814"/>
                <a:ext cx="3330370" cy="387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000000"/>
                    </a:solidFill>
                    <a:latin typeface="Calibri" pitchFamily="34" charset="0"/>
                    <a:sym typeface="Calibri" pitchFamily="34" charset="0"/>
                  </a:rPr>
                  <a:t>$74,140 p</a:t>
                </a:r>
                <a:r>
                  <a:rPr lang="zh-CN" altLang="en-US" b="1">
                    <a:solidFill>
                      <a:srgbClr val="000000"/>
                    </a:solidFill>
                    <a:latin typeface="Calibri" pitchFamily="34" charset="0"/>
                    <a:sym typeface="Calibri" pitchFamily="34" charset="0"/>
                  </a:rPr>
                  <a:t>er year</a:t>
                </a:r>
                <a:endParaRPr lang="en-US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  <p:sp>
          <p:nvSpPr>
            <p:cNvPr id="18449" name="TextBox 19"/>
            <p:cNvSpPr>
              <a:spLocks noChangeArrowheads="1"/>
            </p:cNvSpPr>
            <p:nvPr/>
          </p:nvSpPr>
          <p:spPr bwMode="auto">
            <a:xfrm>
              <a:off x="72009" y="593444"/>
              <a:ext cx="3370278" cy="838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7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# 1 - Elevator Installers and Repairers </a:t>
              </a:r>
              <a:endParaRPr lang="zh-CN" altLang="en-US" sz="1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6" name="组合 22"/>
          <p:cNvGrpSpPr>
            <a:grpSpLocks/>
          </p:cNvGrpSpPr>
          <p:nvPr/>
        </p:nvGrpSpPr>
        <p:grpSpPr bwMode="auto">
          <a:xfrm>
            <a:off x="4951413" y="4311650"/>
            <a:ext cx="3130550" cy="1746250"/>
            <a:chOff x="0" y="0"/>
            <a:chExt cx="3442287" cy="1998222"/>
          </a:xfrm>
        </p:grpSpPr>
        <p:sp>
          <p:nvSpPr>
            <p:cNvPr id="18451" name="任意多边形 23"/>
            <p:cNvSpPr>
              <a:spLocks noChangeArrowheads="1"/>
            </p:cNvSpPr>
            <p:nvPr/>
          </p:nvSpPr>
          <p:spPr bwMode="auto">
            <a:xfrm>
              <a:off x="0" y="0"/>
              <a:ext cx="3330369" cy="1998222"/>
            </a:xfrm>
            <a:custGeom>
              <a:avLst/>
              <a:gdLst>
                <a:gd name="T0" fmla="*/ 0 w 3330369"/>
                <a:gd name="T1" fmla="*/ 0 h 1998222"/>
                <a:gd name="T2" fmla="*/ 3330369 w 3330369"/>
                <a:gd name="T3" fmla="*/ 0 h 1998222"/>
                <a:gd name="T4" fmla="*/ 3330369 w 3330369"/>
                <a:gd name="T5" fmla="*/ 1998222 h 1998222"/>
                <a:gd name="T6" fmla="*/ 0 w 3330369"/>
                <a:gd name="T7" fmla="*/ 1998222 h 1998222"/>
                <a:gd name="T8" fmla="*/ 0 w 3330369"/>
                <a:gd name="T9" fmla="*/ 0 h 1998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30369"/>
                <a:gd name="T16" fmla="*/ 0 h 1998222"/>
                <a:gd name="T17" fmla="*/ 3330369 w 3330369"/>
                <a:gd name="T18" fmla="*/ 1998222 h 1998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7A2A"/>
            </a:solidFill>
            <a:ln w="9525">
              <a:noFill/>
              <a:miter lim="800000"/>
              <a:headEnd/>
              <a:tailEnd/>
            </a:ln>
          </p:spPr>
          <p:txBody>
            <a:bodyPr lIns="121920" tIns="121920" rIns="121920" bIns="12192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3200">
                <a:solidFill>
                  <a:srgbClr val="FFFFFF"/>
                </a:solidFill>
                <a:latin typeface="Segoe UI" pitchFamily="34" charset="0"/>
                <a:sym typeface="Calibri" pitchFamily="34" charset="0"/>
              </a:endParaRPr>
            </a:p>
          </p:txBody>
        </p:sp>
        <p:grpSp>
          <p:nvGrpSpPr>
            <p:cNvPr id="7" name="组合 24"/>
            <p:cNvGrpSpPr>
              <a:grpSpLocks/>
            </p:cNvGrpSpPr>
            <p:nvPr/>
          </p:nvGrpSpPr>
          <p:grpSpPr bwMode="auto">
            <a:xfrm>
              <a:off x="0" y="112513"/>
              <a:ext cx="3330370" cy="432048"/>
              <a:chOff x="0" y="0"/>
              <a:chExt cx="3330370" cy="432048"/>
            </a:xfrm>
          </p:grpSpPr>
          <p:sp>
            <p:nvSpPr>
              <p:cNvPr id="18453" name="矩形 26"/>
              <p:cNvSpPr>
                <a:spLocks noChangeArrowheads="1"/>
              </p:cNvSpPr>
              <p:nvPr/>
            </p:nvSpPr>
            <p:spPr bwMode="auto">
              <a:xfrm>
                <a:off x="1" y="0"/>
                <a:ext cx="3330369" cy="432048"/>
              </a:xfrm>
              <a:prstGeom prst="rect">
                <a:avLst/>
              </a:prstGeom>
              <a:solidFill>
                <a:srgbClr val="F2F2F2">
                  <a:alpha val="81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8454" name="TextBox 6"/>
              <p:cNvSpPr>
                <a:spLocks noChangeArrowheads="1"/>
              </p:cNvSpPr>
              <p:nvPr/>
            </p:nvSpPr>
            <p:spPr bwMode="auto">
              <a:xfrm>
                <a:off x="0" y="9814"/>
                <a:ext cx="3330370" cy="3874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000000"/>
                    </a:solidFill>
                    <a:latin typeface="Calibri" pitchFamily="34" charset="0"/>
                    <a:sym typeface="Calibri" pitchFamily="34" charset="0"/>
                  </a:rPr>
                  <a:t>$67,380 p</a:t>
                </a:r>
                <a:r>
                  <a:rPr lang="zh-CN" altLang="en-US" b="1">
                    <a:solidFill>
                      <a:srgbClr val="000000"/>
                    </a:solidFill>
                    <a:latin typeface="Calibri" pitchFamily="34" charset="0"/>
                    <a:sym typeface="Calibri" pitchFamily="34" charset="0"/>
                  </a:rPr>
                  <a:t>er year</a:t>
                </a:r>
                <a:endParaRPr lang="zh-CN" altLang="en-US">
                  <a:solidFill>
                    <a:srgbClr val="000000"/>
                  </a:solidFill>
                  <a:sym typeface="Calibri" pitchFamily="34" charset="0"/>
                </a:endParaRPr>
              </a:p>
            </p:txBody>
          </p:sp>
        </p:grpSp>
        <p:sp>
          <p:nvSpPr>
            <p:cNvPr id="18455" name="TextBox 25"/>
            <p:cNvSpPr>
              <a:spLocks noChangeArrowheads="1"/>
            </p:cNvSpPr>
            <p:nvPr/>
          </p:nvSpPr>
          <p:spPr bwMode="auto">
            <a:xfrm>
              <a:off x="72009" y="593444"/>
              <a:ext cx="3370278" cy="838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700" b="1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rPr>
                <a:t># 2 - Electrical Repairers &amp; Public Utilities Workers </a:t>
              </a:r>
              <a:endParaRPr lang="zh-CN" altLang="en-US" sz="1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8"/>
          <p:cNvSpPr>
            <a:spLocks noChangeArrowheads="1"/>
          </p:cNvSpPr>
          <p:nvPr/>
        </p:nvSpPr>
        <p:spPr bwMode="auto">
          <a:xfrm>
            <a:off x="8402638" y="2200275"/>
            <a:ext cx="3548062" cy="4248150"/>
          </a:xfrm>
          <a:prstGeom prst="rect">
            <a:avLst/>
          </a:prstGeom>
          <a:solidFill>
            <a:srgbClr val="EBEBEB"/>
          </a:solidFill>
          <a:ln w="9525">
            <a:noFill/>
            <a:miter lim="800000"/>
            <a:headEnd/>
            <a:tailEnd/>
          </a:ln>
        </p:spPr>
        <p:txBody>
          <a:bodyPr lIns="90170" tIns="46990" rIns="90170" bIns="469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59" name="矩形 8"/>
          <p:cNvSpPr>
            <a:spLocks noChangeArrowheads="1"/>
          </p:cNvSpPr>
          <p:nvPr/>
        </p:nvSpPr>
        <p:spPr bwMode="auto">
          <a:xfrm>
            <a:off x="4670425" y="2195513"/>
            <a:ext cx="3554413" cy="4248150"/>
          </a:xfrm>
          <a:prstGeom prst="rect">
            <a:avLst/>
          </a:prstGeom>
          <a:solidFill>
            <a:srgbClr val="EBEBEB"/>
          </a:solidFill>
          <a:ln w="9525">
            <a:noFill/>
            <a:miter lim="800000"/>
            <a:headEnd/>
            <a:tailEnd/>
          </a:ln>
        </p:spPr>
        <p:txBody>
          <a:bodyPr lIns="90170" tIns="46990" rIns="90170" bIns="469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0" name="Triangle rectangle 10"/>
          <p:cNvSpPr>
            <a:spLocks noChangeArrowheads="1"/>
          </p:cNvSpPr>
          <p:nvPr/>
        </p:nvSpPr>
        <p:spPr bwMode="auto">
          <a:xfrm rot="16200000" flipH="1">
            <a:off x="672306" y="2848769"/>
            <a:ext cx="309563" cy="301625"/>
          </a:xfrm>
          <a:prstGeom prst="rtTriangle">
            <a:avLst/>
          </a:prstGeom>
          <a:gradFill rotWithShape="1">
            <a:gsLst>
              <a:gs pos="0">
                <a:srgbClr val="2F4E1A"/>
              </a:gs>
              <a:gs pos="50000">
                <a:srgbClr val="456F27"/>
              </a:gs>
              <a:gs pos="100000">
                <a:srgbClr val="52862F"/>
              </a:gs>
            </a:gsLst>
            <a:path path="rect">
              <a:fillToRect t="100000" r="10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9461" name="矩形 8"/>
          <p:cNvSpPr>
            <a:spLocks noChangeArrowheads="1"/>
          </p:cNvSpPr>
          <p:nvPr/>
        </p:nvSpPr>
        <p:spPr bwMode="auto">
          <a:xfrm>
            <a:off x="909638" y="2201863"/>
            <a:ext cx="3589337" cy="4267200"/>
          </a:xfrm>
          <a:prstGeom prst="rect">
            <a:avLst/>
          </a:prstGeom>
          <a:solidFill>
            <a:srgbClr val="EBEBEB"/>
          </a:solidFill>
          <a:ln w="9525">
            <a:noFill/>
            <a:miter lim="800000"/>
            <a:headEnd/>
            <a:tailEnd/>
          </a:ln>
        </p:spPr>
        <p:txBody>
          <a:bodyPr lIns="90170" tIns="46990" rIns="90170" bIns="469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2" name="TextBox 1"/>
          <p:cNvSpPr>
            <a:spLocks noChangeArrowheads="1"/>
          </p:cNvSpPr>
          <p:nvPr/>
        </p:nvSpPr>
        <p:spPr bwMode="auto">
          <a:xfrm>
            <a:off x="4657725" y="3054350"/>
            <a:ext cx="36417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Char char="p"/>
            </a:pPr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increased No. </a:t>
            </a:r>
            <a:r>
              <a:rPr 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of </a:t>
            </a:r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vocational </a:t>
            </a:r>
            <a:r>
              <a:rPr 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students  </a:t>
            </a:r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(</a:t>
            </a:r>
            <a:r>
              <a:rPr 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by 2020</a:t>
            </a:r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)</a:t>
            </a:r>
          </a:p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None/>
            </a:pPr>
            <a:endParaRPr lang="zh-CN" altLang="en-US" sz="2000" b="1">
              <a:solidFill>
                <a:srgbClr val="FF66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3" name="矩形 10"/>
          <p:cNvSpPr>
            <a:spLocks noChangeArrowheads="1"/>
          </p:cNvSpPr>
          <p:nvPr/>
        </p:nvSpPr>
        <p:spPr bwMode="auto">
          <a:xfrm>
            <a:off x="690563" y="2460625"/>
            <a:ext cx="11355387" cy="431800"/>
          </a:xfrm>
          <a:prstGeom prst="rect">
            <a:avLst/>
          </a:prstGeom>
          <a:solidFill>
            <a:srgbClr val="FF6600">
              <a:alpha val="9399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347788" y="461963"/>
            <a:ext cx="9982200" cy="1074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zh-CN" altLang="en-US" sz="3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Vocational Education in </a:t>
            </a:r>
            <a:r>
              <a:rPr lang="en-US" sz="3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China</a:t>
            </a:r>
            <a:endParaRPr lang="zh-CN" altLang="en-US" sz="3400"/>
          </a:p>
        </p:txBody>
      </p:sp>
      <p:sp>
        <p:nvSpPr>
          <p:cNvPr id="19465" name="Text Box 9"/>
          <p:cNvSpPr>
            <a:spLocks noChangeArrowheads="1"/>
          </p:cNvSpPr>
          <p:nvPr/>
        </p:nvSpPr>
        <p:spPr bwMode="auto">
          <a:xfrm>
            <a:off x="1916113" y="1322388"/>
            <a:ext cx="72929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2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China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need</a:t>
            </a:r>
            <a:r>
              <a:rPr lang="zh-CN" altLang="en-US" sz="22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s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a massive skilled labor force.</a:t>
            </a:r>
            <a:endParaRPr lang="zh-CN" altLang="en-US" sz="220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r>
              <a:rPr lang="zh-CN" altLang="en-US" sz="22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                                                                       -- Premier Li Keqiang</a:t>
            </a:r>
            <a:r>
              <a:rPr lang="en-US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19466" name="TextBox 1"/>
          <p:cNvSpPr>
            <a:spLocks noChangeArrowheads="1"/>
          </p:cNvSpPr>
          <p:nvPr/>
        </p:nvSpPr>
        <p:spPr bwMode="auto">
          <a:xfrm>
            <a:off x="895350" y="3044825"/>
            <a:ext cx="36036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Char char="p"/>
            </a:pPr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more vocational colleges</a:t>
            </a:r>
          </a:p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Char char="p"/>
            </a:pPr>
            <a:endParaRPr lang="zh-CN" altLang="en-US" sz="2000" b="1">
              <a:solidFill>
                <a:srgbClr val="FF66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7" name="TextBox 1"/>
          <p:cNvSpPr>
            <a:spLocks noChangeArrowheads="1"/>
          </p:cNvSpPr>
          <p:nvPr/>
        </p:nvSpPr>
        <p:spPr bwMode="auto">
          <a:xfrm>
            <a:off x="8397875" y="3065463"/>
            <a:ext cx="3603625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Char char="p"/>
            </a:pPr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top 3 best-paid majors for vocational graduates (2013)</a:t>
            </a:r>
          </a:p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None/>
            </a:pPr>
            <a:endParaRPr lang="zh-CN" altLang="en-US" sz="80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  </a:t>
            </a:r>
            <a:r>
              <a:rPr lang="zh-CN" altLang="en-US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# 1 - </a:t>
            </a:r>
            <a:r>
              <a:rPr lang="en-US" i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Finance and Securities</a:t>
            </a:r>
            <a:r>
              <a:rPr lang="en-US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endParaRPr lang="zh-CN" altLang="en-US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  # 2 - </a:t>
            </a:r>
            <a:r>
              <a:rPr lang="zh-CN" altLang="en-US" i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Urban Rail Transit Control &amp; Software Technology</a:t>
            </a:r>
          </a:p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  # 3 - </a:t>
            </a:r>
            <a:r>
              <a:rPr lang="zh-CN" altLang="en-US" i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Software Technology</a:t>
            </a:r>
          </a:p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 </a:t>
            </a:r>
          </a:p>
          <a:p>
            <a:pPr marL="285750" indent="-28575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Char char="p"/>
            </a:pPr>
            <a:endParaRPr lang="zh-CN" altLang="en-US" sz="2000">
              <a:solidFill>
                <a:srgbClr val="FF66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8" name="Text Box 12"/>
          <p:cNvSpPr>
            <a:spLocks noChangeArrowheads="1"/>
          </p:cNvSpPr>
          <p:nvPr/>
        </p:nvSpPr>
        <p:spPr bwMode="auto">
          <a:xfrm>
            <a:off x="4972050" y="4216400"/>
            <a:ext cx="1509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29.34 million</a:t>
            </a:r>
            <a:endParaRPr lang="zh-CN" altLang="en-US"/>
          </a:p>
        </p:txBody>
      </p:sp>
      <p:sp>
        <p:nvSpPr>
          <p:cNvPr id="19469" name="Text Box 13"/>
          <p:cNvSpPr>
            <a:spLocks noChangeArrowheads="1"/>
          </p:cNvSpPr>
          <p:nvPr/>
        </p:nvSpPr>
        <p:spPr bwMode="auto">
          <a:xfrm>
            <a:off x="6989763" y="4232275"/>
            <a:ext cx="1343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38.3 million</a:t>
            </a:r>
            <a:endParaRPr lang="zh-CN" altLang="en-US"/>
          </a:p>
        </p:txBody>
      </p:sp>
      <p:sp>
        <p:nvSpPr>
          <p:cNvPr id="19470" name="箭头 547"/>
          <p:cNvSpPr>
            <a:spLocks noChangeShapeType="1"/>
          </p:cNvSpPr>
          <p:nvPr/>
        </p:nvSpPr>
        <p:spPr bwMode="auto">
          <a:xfrm>
            <a:off x="5892800" y="4568825"/>
            <a:ext cx="1008063" cy="0"/>
          </a:xfrm>
          <a:prstGeom prst="line">
            <a:avLst/>
          </a:prstGeom>
          <a:noFill/>
          <a:ln w="19050" cap="flat" cmpd="sng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19471" name="Text Box 15"/>
          <p:cNvSpPr>
            <a:spLocks noChangeArrowheads="1"/>
          </p:cNvSpPr>
          <p:nvPr/>
        </p:nvSpPr>
        <p:spPr bwMode="auto">
          <a:xfrm>
            <a:off x="1041400" y="4030663"/>
            <a:ext cx="15113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1,300 existing colleges</a:t>
            </a:r>
            <a:endParaRPr lang="zh-CN" altLang="en-US"/>
          </a:p>
        </p:txBody>
      </p:sp>
      <p:sp>
        <p:nvSpPr>
          <p:cNvPr id="19472" name="Text Box 16"/>
          <p:cNvSpPr>
            <a:spLocks noChangeArrowheads="1"/>
          </p:cNvSpPr>
          <p:nvPr/>
        </p:nvSpPr>
        <p:spPr bwMode="auto">
          <a:xfrm>
            <a:off x="2713038" y="4032250"/>
            <a:ext cx="164941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600 universities to be converted</a:t>
            </a:r>
            <a:endParaRPr lang="zh-CN" altLang="en-US"/>
          </a:p>
        </p:txBody>
      </p:sp>
      <p:sp>
        <p:nvSpPr>
          <p:cNvPr id="19473" name="Text Box 17"/>
          <p:cNvSpPr>
            <a:spLocks noChangeArrowheads="1"/>
          </p:cNvSpPr>
          <p:nvPr/>
        </p:nvSpPr>
        <p:spPr bwMode="auto">
          <a:xfrm>
            <a:off x="2197100" y="4359275"/>
            <a:ext cx="4127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sym typeface="Calibri" pitchFamily="34" charset="0"/>
              </a:rPr>
              <a:t>＋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3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3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ldLvl="0" autoUpdateAnimBg="0"/>
      <p:bldP spid="19466" grpId="0" bldLvl="0" autoUpdateAnimBg="0"/>
      <p:bldP spid="19467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riangle rectangle 10"/>
          <p:cNvSpPr>
            <a:spLocks noChangeArrowheads="1"/>
          </p:cNvSpPr>
          <p:nvPr/>
        </p:nvSpPr>
        <p:spPr bwMode="auto">
          <a:xfrm rot="16200000" flipH="1">
            <a:off x="513557" y="1821656"/>
            <a:ext cx="309562" cy="301625"/>
          </a:xfrm>
          <a:prstGeom prst="rtTriangle">
            <a:avLst/>
          </a:prstGeom>
          <a:gradFill rotWithShape="1">
            <a:gsLst>
              <a:gs pos="0">
                <a:srgbClr val="2F4E1A"/>
              </a:gs>
              <a:gs pos="50000">
                <a:srgbClr val="456F27"/>
              </a:gs>
              <a:gs pos="100000">
                <a:srgbClr val="52862F"/>
              </a:gs>
            </a:gsLst>
            <a:path path="rect">
              <a:fillToRect t="100000" r="10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3555" name="矩形 35"/>
          <p:cNvSpPr>
            <a:spLocks noChangeArrowheads="1"/>
          </p:cNvSpPr>
          <p:nvPr/>
        </p:nvSpPr>
        <p:spPr bwMode="auto">
          <a:xfrm>
            <a:off x="739775" y="1311275"/>
            <a:ext cx="5041900" cy="294005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latin typeface="Calibri" pitchFamily="34" charset="0"/>
              <a:sym typeface="Calibri" pitchFamily="34" charset="0"/>
            </a:endParaRPr>
          </a:p>
          <a:p>
            <a:r>
              <a:rPr lang="en-US" altLang="zh-CN">
                <a:latin typeface="Calibri" pitchFamily="34" charset="0"/>
                <a:sym typeface="Calibri" pitchFamily="34" charset="0"/>
              </a:rPr>
              <a:t>Method:   face-to-face interview </a:t>
            </a:r>
            <a:endParaRPr lang="zh-CN" altLang="en-US">
              <a:latin typeface="Calibri" pitchFamily="34" charset="0"/>
              <a:sym typeface="Calibri" pitchFamily="34" charset="0"/>
            </a:endParaRPr>
          </a:p>
          <a:p>
            <a:r>
              <a:rPr lang="en-US" altLang="zh-CN">
                <a:latin typeface="Calibri" pitchFamily="34" charset="0"/>
                <a:sym typeface="Calibri" pitchFamily="34" charset="0"/>
              </a:rPr>
              <a:t>                  </a:t>
            </a:r>
            <a:endParaRPr lang="zh-CN" altLang="en-US">
              <a:latin typeface="Calibri" pitchFamily="34" charset="0"/>
              <a:sym typeface="Calibri" pitchFamily="34" charset="0"/>
            </a:endParaRPr>
          </a:p>
          <a:p>
            <a:r>
              <a:rPr lang="en-US" altLang="zh-CN">
                <a:latin typeface="Calibri" pitchFamily="34" charset="0"/>
                <a:sym typeface="Calibri" pitchFamily="34" charset="0"/>
              </a:rPr>
              <a:t>                  telephone interview</a:t>
            </a:r>
            <a:endParaRPr lang="zh-CN" altLang="en-US">
              <a:latin typeface="Calibri" pitchFamily="34" charset="0"/>
              <a:sym typeface="Calibri" pitchFamily="34" charset="0"/>
            </a:endParaRPr>
          </a:p>
          <a:p>
            <a:r>
              <a:rPr lang="en-US" altLang="zh-CN">
                <a:latin typeface="Calibri" pitchFamily="34" charset="0"/>
                <a:sym typeface="Calibri" pitchFamily="34" charset="0"/>
              </a:rPr>
              <a:t>                  </a:t>
            </a:r>
            <a:endParaRPr lang="zh-CN" altLang="en-US">
              <a:latin typeface="Calibri" pitchFamily="34" charset="0"/>
              <a:sym typeface="Calibri" pitchFamily="34" charset="0"/>
            </a:endParaRPr>
          </a:p>
          <a:p>
            <a:r>
              <a:rPr lang="en-US" altLang="zh-CN">
                <a:latin typeface="Calibri" pitchFamily="34" charset="0"/>
                <a:sym typeface="Calibri" pitchFamily="34" charset="0"/>
              </a:rPr>
              <a:t>                  via email, SMS, WeChat, QQ, etc. </a:t>
            </a:r>
            <a:endParaRPr lang="zh-CN" altLang="en-US">
              <a:latin typeface="Calibri" pitchFamily="34" charset="0"/>
              <a:sym typeface="Calibri" pitchFamily="34" charset="0"/>
            </a:endParaRPr>
          </a:p>
          <a:p>
            <a:pPr algn="ctr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6" name="矩形 37"/>
          <p:cNvSpPr>
            <a:spLocks noChangeArrowheads="1"/>
          </p:cNvSpPr>
          <p:nvPr/>
        </p:nvSpPr>
        <p:spPr bwMode="auto">
          <a:xfrm>
            <a:off x="517525" y="1387475"/>
            <a:ext cx="9356725" cy="431800"/>
          </a:xfrm>
          <a:prstGeom prst="rect">
            <a:avLst/>
          </a:prstGeom>
          <a:solidFill>
            <a:srgbClr val="FF6600">
              <a:alpha val="96077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     In a group of 3-4, conduct a mini </a:t>
            </a:r>
            <a:r>
              <a:rPr lang="en-US" altLang="zh-CN" b="1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SURVEY</a:t>
            </a:r>
            <a:r>
              <a:rPr lang="en-US" altLang="zh-CN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 and create a simple </a:t>
            </a:r>
            <a:r>
              <a:rPr lang="en-US" altLang="zh-CN" b="1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REPORT</a:t>
            </a:r>
            <a:r>
              <a:rPr lang="en-US" altLang="zh-CN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. </a:t>
            </a:r>
            <a:endParaRPr lang="zh-CN" altLang="en-US"/>
          </a:p>
        </p:txBody>
      </p:sp>
      <p:pic>
        <p:nvPicPr>
          <p:cNvPr id="32773" name="Picture 5" descr="D:\Business pictures 商业图片\商卡通\272912_i_l_srgb_s_gl_0488_0275_rl_00_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0838" y="4824413"/>
            <a:ext cx="111125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4" descr="电子邮件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6938" y="4938713"/>
            <a:ext cx="12255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1" descr="微信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28050" y="4924425"/>
            <a:ext cx="106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3" descr="电话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9050" y="4794250"/>
            <a:ext cx="14874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6" descr="面谈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1975" y="4806950"/>
            <a:ext cx="14922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2" descr="C:\Documents and Settings\t11318\桌面\未标题-2 拷贝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69500" y="4959350"/>
            <a:ext cx="73977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92225" y="484188"/>
            <a:ext cx="4708525" cy="757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altLang="zh-CN" sz="40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Assignment</a:t>
            </a:r>
          </a:p>
        </p:txBody>
      </p:sp>
      <p:pic>
        <p:nvPicPr>
          <p:cNvPr id="23564" name="Picture 5" descr="banner-调查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74263" y="558800"/>
            <a:ext cx="1927225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10"/>
          <p:cNvSpPr>
            <a:spLocks noChangeArrowheads="1"/>
          </p:cNvSpPr>
          <p:nvPr/>
        </p:nvSpPr>
        <p:spPr bwMode="auto">
          <a:xfrm>
            <a:off x="517525" y="884238"/>
            <a:ext cx="11282363" cy="2317750"/>
          </a:xfrm>
          <a:prstGeom prst="flowChartAlternateProcess">
            <a:avLst/>
          </a:prstGeom>
          <a:solidFill>
            <a:srgbClr val="FFFFFF"/>
          </a:solidFill>
          <a:ln w="25400" cap="flat" cmpd="sng">
            <a:solidFill>
              <a:srgbClr val="D7712B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dist"/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1507" name="燕尾形 37"/>
          <p:cNvSpPr>
            <a:spLocks noChangeArrowheads="1"/>
          </p:cNvSpPr>
          <p:nvPr/>
        </p:nvSpPr>
        <p:spPr bwMode="auto">
          <a:xfrm>
            <a:off x="398463" y="635000"/>
            <a:ext cx="5353050" cy="485775"/>
          </a:xfrm>
          <a:prstGeom prst="chevron">
            <a:avLst>
              <a:gd name="adj" fmla="val 49996"/>
            </a:avLst>
          </a:prstGeom>
          <a:gradFill rotWithShape="1">
            <a:gsLst>
              <a:gs pos="0">
                <a:srgbClr val="98C2F5"/>
              </a:gs>
              <a:gs pos="50000">
                <a:srgbClr val="C0D8F8"/>
              </a:gs>
              <a:gs pos="100000">
                <a:srgbClr val="E1ECFA"/>
              </a:gs>
            </a:gsLst>
            <a:path path="rect">
              <a:fillToRect l="100000" t="100000"/>
            </a:path>
          </a:gradFill>
          <a:ln w="9525" cap="flat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pic>
        <p:nvPicPr>
          <p:cNvPr id="21508" name="Picture 3" descr="调查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298113" y="490538"/>
            <a:ext cx="15748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矩形 14"/>
          <p:cNvSpPr>
            <a:spLocks noChangeArrowheads="1"/>
          </p:cNvSpPr>
          <p:nvPr/>
        </p:nvSpPr>
        <p:spPr bwMode="auto">
          <a:xfrm>
            <a:off x="1209675" y="652463"/>
            <a:ext cx="3659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sym typeface="Calibri" pitchFamily="34" charset="0"/>
              </a:rPr>
              <a:t>Ask the following questions.</a:t>
            </a:r>
            <a:endParaRPr lang="zh-CN" altLang="en-US" sz="2000" b="1">
              <a:solidFill>
                <a:srgbClr val="548135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10" name="Text Box 8"/>
          <p:cNvSpPr>
            <a:spLocks noChangeArrowheads="1"/>
          </p:cNvSpPr>
          <p:nvPr/>
        </p:nvSpPr>
        <p:spPr bwMode="auto">
          <a:xfrm>
            <a:off x="1589088" y="1501775"/>
            <a:ext cx="814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sym typeface="Calibri" pitchFamily="34" charset="0"/>
              </a:rPr>
              <a:t>1</a:t>
            </a:r>
            <a:endParaRPr lang="zh-CN" altLang="en-US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1511" name="矩形 86"/>
          <p:cNvSpPr>
            <a:spLocks noChangeArrowheads="1"/>
          </p:cNvSpPr>
          <p:nvPr/>
        </p:nvSpPr>
        <p:spPr bwMode="auto">
          <a:xfrm>
            <a:off x="1101725" y="1371600"/>
            <a:ext cx="1053147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buFont typeface="Arial" pitchFamily="34" charset="0"/>
              <a:buAutoNum type="arabicPeriod"/>
              <a:tabLst>
                <a:tab pos="228600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Given different options, do you want your child(ren) to go to vocational college </a:t>
            </a:r>
            <a:r>
              <a:rPr lang="zh-CN" alt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f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or</a:t>
            </a:r>
            <a:r>
              <a:rPr lang="zh-CN" alt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education? </a:t>
            </a:r>
            <a:endParaRPr lang="zh-CN" altLang="en-US" sz="2000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1512" name="矩形 87"/>
          <p:cNvSpPr>
            <a:spLocks noChangeArrowheads="1"/>
          </p:cNvSpPr>
          <p:nvPr/>
        </p:nvSpPr>
        <p:spPr bwMode="auto">
          <a:xfrm>
            <a:off x="1085850" y="1911350"/>
            <a:ext cx="1068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2.   List a number of reasons why you would OPPOSE your child(ren) going to vocational college.</a:t>
            </a:r>
            <a:endParaRPr lang="zh-CN" altLang="en-US" sz="2000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1513" name="矩形 88"/>
          <p:cNvSpPr>
            <a:spLocks noChangeArrowheads="1"/>
          </p:cNvSpPr>
          <p:nvPr/>
        </p:nvSpPr>
        <p:spPr bwMode="auto">
          <a:xfrm>
            <a:off x="1101725" y="2314575"/>
            <a:ext cx="108156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tabLst>
                <a:tab pos="228600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3.   List a number of reasons why you would SUPPORT your child(ren) going to vocational college.</a:t>
            </a:r>
            <a:endParaRPr lang="zh-CN" altLang="en-US" sz="2000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1514" name="AutoShape 13"/>
          <p:cNvSpPr>
            <a:spLocks noChangeArrowheads="1"/>
          </p:cNvSpPr>
          <p:nvPr/>
        </p:nvSpPr>
        <p:spPr bwMode="auto">
          <a:xfrm>
            <a:off x="1843088" y="3952875"/>
            <a:ext cx="9807575" cy="1636713"/>
          </a:xfrm>
          <a:prstGeom prst="roundRect">
            <a:avLst>
              <a:gd name="adj" fmla="val 2667"/>
            </a:avLst>
          </a:prstGeom>
          <a:solidFill>
            <a:srgbClr val="FFFFFF"/>
          </a:solidFill>
          <a:ln w="25400" cap="flat" cmpd="sng">
            <a:solidFill>
              <a:srgbClr val="D7712B"/>
            </a:solidFill>
            <a:round/>
            <a:headEnd/>
            <a:tailEnd/>
          </a:ln>
        </p:spPr>
        <p:txBody>
          <a:bodyPr wrap="none" anchor="ctr"/>
          <a:lstStyle/>
          <a:p>
            <a:pPr algn="dist"/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1515" name="矩形 90"/>
          <p:cNvSpPr>
            <a:spLocks noChangeArrowheads="1"/>
          </p:cNvSpPr>
          <p:nvPr/>
        </p:nvSpPr>
        <p:spPr bwMode="auto">
          <a:xfrm>
            <a:off x="2568575" y="3962400"/>
            <a:ext cx="46053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tabLst>
                <a:tab pos="228600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the number of people interviewed </a:t>
            </a:r>
            <a:endParaRPr lang="zh-CN" altLang="en-US" sz="2000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>
              <a:lnSpc>
                <a:spcPct val="150000"/>
              </a:lnSpc>
              <a:tabLst>
                <a:tab pos="228600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your findings (pie chart and/or bar chart)</a:t>
            </a:r>
            <a:endParaRPr lang="zh-CN" altLang="en-US" sz="2000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>
              <a:lnSpc>
                <a:spcPct val="150000"/>
              </a:lnSpc>
              <a:tabLst>
                <a:tab pos="228600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implications/suggestions </a:t>
            </a:r>
            <a:endParaRPr lang="zh-CN" altLang="en-US" sz="2000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1516" name="矩形 91"/>
          <p:cNvSpPr>
            <a:spLocks noChangeArrowheads="1"/>
          </p:cNvSpPr>
          <p:nvPr/>
        </p:nvSpPr>
        <p:spPr bwMode="auto">
          <a:xfrm>
            <a:off x="7751763" y="4102100"/>
            <a:ext cx="3521075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FC000"/>
              </a:buClr>
              <a:buFont typeface="Wingdings" pitchFamily="2" charset="2"/>
              <a:buChar char="p"/>
            </a:pPr>
            <a:r>
              <a:rPr lang="zh-CN" altLang="en-US" sz="2000" b="1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Identify problems/opinions </a:t>
            </a:r>
            <a:endParaRPr lang="zh-CN" altLang="en-US" sz="2000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285750" indent="-285750">
              <a:lnSpc>
                <a:spcPct val="130000"/>
              </a:lnSpc>
              <a:buClr>
                <a:srgbClr val="FFC000"/>
              </a:buClr>
              <a:buFont typeface="Wingdings" pitchFamily="2" charset="2"/>
              <a:buChar char="p"/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Analyze possible reasons </a:t>
            </a:r>
            <a:endParaRPr lang="zh-CN" altLang="en-US" sz="2000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285750" indent="-285750">
              <a:lnSpc>
                <a:spcPct val="130000"/>
              </a:lnSpc>
              <a:buClr>
                <a:srgbClr val="FFC000"/>
              </a:buClr>
              <a:buFont typeface="Wingdings" pitchFamily="2" charset="2"/>
              <a:buChar char="p"/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Address the issue </a:t>
            </a:r>
            <a:endParaRPr lang="zh-CN" altLang="en-US" sz="2000" b="1">
              <a:solidFill>
                <a:srgbClr val="EBE9E9"/>
              </a:solidFill>
              <a:sym typeface="Calibri" pitchFamily="34" charset="0"/>
            </a:endParaRPr>
          </a:p>
        </p:txBody>
      </p:sp>
      <p:sp>
        <p:nvSpPr>
          <p:cNvPr id="21517" name="TextBox 47"/>
          <p:cNvSpPr>
            <a:spLocks noChangeArrowheads="1"/>
          </p:cNvSpPr>
          <p:nvPr/>
        </p:nvSpPr>
        <p:spPr bwMode="auto">
          <a:xfrm>
            <a:off x="2139950" y="4073525"/>
            <a:ext cx="396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C000"/>
                </a:solidFill>
                <a:latin typeface="Impact" pitchFamily="34" charset="0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01</a:t>
            </a:r>
            <a:endParaRPr lang="zh-CN" altLang="en-US">
              <a:solidFill>
                <a:srgbClr val="FFC000"/>
              </a:solidFill>
              <a:latin typeface="Impact" pitchFamily="34" charset="0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21518" name="TextBox 81"/>
          <p:cNvSpPr>
            <a:spLocks noChangeArrowheads="1"/>
          </p:cNvSpPr>
          <p:nvPr/>
        </p:nvSpPr>
        <p:spPr bwMode="auto">
          <a:xfrm>
            <a:off x="2139950" y="4567238"/>
            <a:ext cx="4238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C000"/>
                </a:solidFill>
                <a:latin typeface="Impact" pitchFamily="34" charset="0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02</a:t>
            </a:r>
            <a:endParaRPr lang="zh-CN" altLang="en-US">
              <a:solidFill>
                <a:srgbClr val="FFC000"/>
              </a:solidFill>
              <a:latin typeface="Impact" pitchFamily="34" charset="0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21519" name="TextBox 84"/>
          <p:cNvSpPr>
            <a:spLocks noChangeArrowheads="1"/>
          </p:cNvSpPr>
          <p:nvPr/>
        </p:nvSpPr>
        <p:spPr bwMode="auto">
          <a:xfrm>
            <a:off x="2139950" y="5041900"/>
            <a:ext cx="430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C000"/>
                </a:solidFill>
                <a:latin typeface="Impact" pitchFamily="34" charset="0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03</a:t>
            </a:r>
            <a:endParaRPr lang="zh-CN" altLang="en-US">
              <a:solidFill>
                <a:srgbClr val="FFC000"/>
              </a:solidFill>
              <a:latin typeface="Impact" pitchFamily="34" charset="0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21520" name="燕尾形 95"/>
          <p:cNvSpPr>
            <a:spLocks noChangeArrowheads="1"/>
          </p:cNvSpPr>
          <p:nvPr/>
        </p:nvSpPr>
        <p:spPr bwMode="auto">
          <a:xfrm>
            <a:off x="447675" y="3470275"/>
            <a:ext cx="5353050" cy="487363"/>
          </a:xfrm>
          <a:prstGeom prst="chevron">
            <a:avLst>
              <a:gd name="adj" fmla="val 49884"/>
            </a:avLst>
          </a:prstGeom>
          <a:gradFill rotWithShape="1">
            <a:gsLst>
              <a:gs pos="0">
                <a:srgbClr val="98C2F5"/>
              </a:gs>
              <a:gs pos="50000">
                <a:srgbClr val="C0D8F8"/>
              </a:gs>
              <a:gs pos="100000">
                <a:srgbClr val="E1ECFA"/>
              </a:gs>
            </a:gsLst>
            <a:path path="rect">
              <a:fillToRect l="100000" t="100000"/>
            </a:path>
          </a:gradFill>
          <a:ln w="9525" cap="flat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1521" name="矩形 96"/>
          <p:cNvSpPr>
            <a:spLocks noChangeArrowheads="1"/>
          </p:cNvSpPr>
          <p:nvPr/>
        </p:nvSpPr>
        <p:spPr bwMode="auto">
          <a:xfrm>
            <a:off x="885825" y="3498850"/>
            <a:ext cx="4638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ea typeface="微软雅黑" pitchFamily="34" charset="-122"/>
                <a:sym typeface="Arial" pitchFamily="34" charset="0"/>
              </a:rPr>
              <a:t>Your REPORT is expected to include</a:t>
            </a:r>
            <a:endParaRPr lang="zh-CN" altLang="en-US" sz="2000" b="1">
              <a:solidFill>
                <a:srgbClr val="000000"/>
              </a:solidFill>
              <a:sym typeface="Arial" pitchFamily="34" charset="0"/>
            </a:endParaRPr>
          </a:p>
        </p:txBody>
      </p:sp>
      <p:pic>
        <p:nvPicPr>
          <p:cNvPr id="21522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475" y="4233863"/>
            <a:ext cx="114617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Picture 2" descr="D:\Business pictures 商业图片\小图片\sign_0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55350" y="3505200"/>
            <a:ext cx="785813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Picture 2" descr="C:\Users\lenovo\Desktop\图片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72825" y="3613150"/>
            <a:ext cx="390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 animBg="1" autoUpdateAnimBg="0"/>
      <p:bldP spid="21509" grpId="0" bldLvl="0" autoUpdateAnimBg="0"/>
      <p:bldP spid="21511" grpId="0" bldLvl="0" autoUpdateAnimBg="0"/>
      <p:bldP spid="21512" grpId="0" bldLvl="0" autoUpdateAnimBg="0"/>
      <p:bldP spid="21513" grpId="0" bldLvl="0" autoUpdateAnimBg="0"/>
      <p:bldP spid="21514" grpId="0" bldLvl="0" animBg="1" autoUpdateAnimBg="0"/>
      <p:bldP spid="21515" grpId="0" bldLvl="0" autoUpdateAnimBg="0"/>
      <p:bldP spid="21517" grpId="0" bldLvl="0" autoUpdateAnimBg="0"/>
      <p:bldP spid="21518" grpId="0" bldLvl="0" autoUpdateAnimBg="0"/>
      <p:bldP spid="21519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椭圆 3"/>
          <p:cNvSpPr>
            <a:spLocks noChangeAspect="1" noChangeArrowheads="1"/>
          </p:cNvSpPr>
          <p:nvPr/>
        </p:nvSpPr>
        <p:spPr bwMode="auto">
          <a:xfrm>
            <a:off x="6391275" y="2062163"/>
            <a:ext cx="3492500" cy="3494087"/>
          </a:xfrm>
          <a:prstGeom prst="ellipse">
            <a:avLst/>
          </a:prstGeom>
          <a:noFill/>
          <a:ln w="76200">
            <a:solidFill>
              <a:srgbClr val="6DAA2D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36867" name="椭圆 4"/>
          <p:cNvSpPr>
            <a:spLocks noChangeAspect="1" noChangeArrowheads="1"/>
          </p:cNvSpPr>
          <p:nvPr/>
        </p:nvSpPr>
        <p:spPr bwMode="auto">
          <a:xfrm>
            <a:off x="2033588" y="2062163"/>
            <a:ext cx="3494087" cy="3494087"/>
          </a:xfrm>
          <a:prstGeom prst="ellipse">
            <a:avLst/>
          </a:prstGeom>
          <a:noFill/>
          <a:ln w="76200">
            <a:solidFill>
              <a:srgbClr val="6DAA2D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36868" name="Oval 76"/>
          <p:cNvSpPr>
            <a:spLocks noChangeArrowheads="1"/>
          </p:cNvSpPr>
          <p:nvPr/>
        </p:nvSpPr>
        <p:spPr bwMode="auto">
          <a:xfrm>
            <a:off x="1789113" y="2062163"/>
            <a:ext cx="1368425" cy="1397000"/>
          </a:xfrm>
          <a:prstGeom prst="ellipse">
            <a:avLst/>
          </a:prstGeom>
          <a:gradFill rotWithShape="1">
            <a:gsLst>
              <a:gs pos="0">
                <a:srgbClr val="A7DA71"/>
              </a:gs>
              <a:gs pos="100000">
                <a:srgbClr val="6DAA2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Educators</a:t>
            </a:r>
            <a:endParaRPr lang="zh-CN" altLang="en-US"/>
          </a:p>
        </p:txBody>
      </p:sp>
      <p:sp>
        <p:nvSpPr>
          <p:cNvPr id="36869" name="AutoShape 60"/>
          <p:cNvSpPr>
            <a:spLocks noChangeArrowheads="1"/>
          </p:cNvSpPr>
          <p:nvPr/>
        </p:nvSpPr>
        <p:spPr bwMode="auto">
          <a:xfrm>
            <a:off x="4864100" y="2714625"/>
            <a:ext cx="2286000" cy="2263775"/>
          </a:xfrm>
          <a:prstGeom prst="ellipse">
            <a:avLst/>
          </a:prstGeom>
          <a:solidFill>
            <a:srgbClr val="FFC000"/>
          </a:solidFill>
          <a:ln w="3175">
            <a:solidFill>
              <a:srgbClr val="EAEAEA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US" altLang="zh-CN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Improvement of vocational education</a:t>
            </a:r>
            <a:endParaRPr lang="en-US" altLang="zh-CN" sz="2800" b="1" i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870" name="Oval 76"/>
          <p:cNvSpPr>
            <a:spLocks noChangeArrowheads="1"/>
          </p:cNvSpPr>
          <p:nvPr/>
        </p:nvSpPr>
        <p:spPr bwMode="auto">
          <a:xfrm>
            <a:off x="3606800" y="1701800"/>
            <a:ext cx="1341438" cy="1390650"/>
          </a:xfrm>
          <a:prstGeom prst="ellipse">
            <a:avLst/>
          </a:prstGeom>
          <a:gradFill rotWithShape="1">
            <a:gsLst>
              <a:gs pos="0">
                <a:srgbClr val="A7DA71"/>
              </a:gs>
              <a:gs pos="100000">
                <a:srgbClr val="6DAA2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Students</a:t>
            </a:r>
            <a:endParaRPr lang="zh-CN" altLang="en-US" sz="2000"/>
          </a:p>
        </p:txBody>
      </p:sp>
      <p:sp>
        <p:nvSpPr>
          <p:cNvPr id="36871" name="Oval 76"/>
          <p:cNvSpPr>
            <a:spLocks noChangeArrowheads="1"/>
          </p:cNvSpPr>
          <p:nvPr/>
        </p:nvSpPr>
        <p:spPr bwMode="auto">
          <a:xfrm>
            <a:off x="1627188" y="3810000"/>
            <a:ext cx="1368425" cy="1397000"/>
          </a:xfrm>
          <a:prstGeom prst="ellipse">
            <a:avLst/>
          </a:prstGeom>
          <a:gradFill rotWithShape="1">
            <a:gsLst>
              <a:gs pos="0">
                <a:srgbClr val="A7DA71"/>
              </a:gs>
              <a:gs pos="100000">
                <a:srgbClr val="6DAA2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Parents</a:t>
            </a:r>
            <a:endParaRPr lang="zh-CN" altLang="en-US"/>
          </a:p>
        </p:txBody>
      </p:sp>
      <p:sp>
        <p:nvSpPr>
          <p:cNvPr id="36872" name="Oval 76"/>
          <p:cNvSpPr>
            <a:spLocks noChangeArrowheads="1"/>
          </p:cNvSpPr>
          <p:nvPr/>
        </p:nvSpPr>
        <p:spPr bwMode="auto">
          <a:xfrm>
            <a:off x="8682038" y="3962400"/>
            <a:ext cx="1368425" cy="1397000"/>
          </a:xfrm>
          <a:prstGeom prst="ellipse">
            <a:avLst/>
          </a:prstGeom>
          <a:gradFill rotWithShape="1">
            <a:gsLst>
              <a:gs pos="0">
                <a:srgbClr val="A7DA71"/>
              </a:gs>
              <a:gs pos="100000">
                <a:srgbClr val="6DAA2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Policy </a:t>
            </a:r>
            <a:endParaRPr lang="zh-CN" altLang="en-US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makers</a:t>
            </a:r>
            <a:endParaRPr lang="zh-CN" altLang="en-US"/>
          </a:p>
        </p:txBody>
      </p:sp>
      <p:sp>
        <p:nvSpPr>
          <p:cNvPr id="36873" name="Oval 76"/>
          <p:cNvSpPr>
            <a:spLocks noChangeArrowheads="1"/>
          </p:cNvSpPr>
          <p:nvPr/>
        </p:nvSpPr>
        <p:spPr bwMode="auto">
          <a:xfrm>
            <a:off x="6937375" y="1571625"/>
            <a:ext cx="1368425" cy="1395413"/>
          </a:xfrm>
          <a:prstGeom prst="ellipse">
            <a:avLst/>
          </a:prstGeom>
          <a:gradFill rotWithShape="1">
            <a:gsLst>
              <a:gs pos="0">
                <a:srgbClr val="A7DA71"/>
              </a:gs>
              <a:gs pos="100000">
                <a:srgbClr val="6DAA2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Specialists</a:t>
            </a:r>
            <a:endParaRPr lang="zh-CN" altLang="en-US"/>
          </a:p>
        </p:txBody>
      </p:sp>
      <p:sp>
        <p:nvSpPr>
          <p:cNvPr id="36874" name="Oval 76"/>
          <p:cNvSpPr>
            <a:spLocks noChangeArrowheads="1"/>
          </p:cNvSpPr>
          <p:nvPr/>
        </p:nvSpPr>
        <p:spPr bwMode="auto">
          <a:xfrm>
            <a:off x="8834438" y="2062163"/>
            <a:ext cx="1368425" cy="1397000"/>
          </a:xfrm>
          <a:prstGeom prst="ellipse">
            <a:avLst/>
          </a:prstGeom>
          <a:gradFill rotWithShape="1">
            <a:gsLst>
              <a:gs pos="0">
                <a:srgbClr val="A7DA71"/>
              </a:gs>
              <a:gs pos="100000">
                <a:srgbClr val="6DAA2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Industries</a:t>
            </a:r>
            <a:endParaRPr lang="zh-CN" altLang="en-US"/>
          </a:p>
        </p:txBody>
      </p:sp>
      <p:sp>
        <p:nvSpPr>
          <p:cNvPr id="256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66850" y="430213"/>
            <a:ext cx="4708525" cy="757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zh-CN" altLang="en-US" sz="40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Stakeholders </a:t>
            </a:r>
          </a:p>
        </p:txBody>
      </p:sp>
      <p:sp>
        <p:nvSpPr>
          <p:cNvPr id="36876" name="Oval 76"/>
          <p:cNvSpPr>
            <a:spLocks noChangeArrowheads="1"/>
          </p:cNvSpPr>
          <p:nvPr/>
        </p:nvSpPr>
        <p:spPr bwMode="auto">
          <a:xfrm>
            <a:off x="3495675" y="4660900"/>
            <a:ext cx="1368425" cy="1397000"/>
          </a:xfrm>
          <a:prstGeom prst="ellipse">
            <a:avLst/>
          </a:prstGeom>
          <a:gradFill rotWithShape="1">
            <a:gsLst>
              <a:gs pos="0">
                <a:srgbClr val="A7DA71"/>
              </a:gs>
              <a:gs pos="100000">
                <a:srgbClr val="6DAA2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</a:p>
        </p:txBody>
      </p:sp>
      <p:sp>
        <p:nvSpPr>
          <p:cNvPr id="36877" name="Oval 76"/>
          <p:cNvSpPr>
            <a:spLocks noChangeArrowheads="1"/>
          </p:cNvSpPr>
          <p:nvPr/>
        </p:nvSpPr>
        <p:spPr bwMode="auto">
          <a:xfrm>
            <a:off x="6945313" y="4622800"/>
            <a:ext cx="1368425" cy="1397000"/>
          </a:xfrm>
          <a:prstGeom prst="ellipse">
            <a:avLst/>
          </a:prstGeom>
          <a:gradFill rotWithShape="1">
            <a:gsLst>
              <a:gs pos="0">
                <a:srgbClr val="A7DA71"/>
              </a:gs>
              <a:gs pos="100000">
                <a:srgbClr val="6DAA2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1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3686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3686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368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3686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1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3686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3686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3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368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3686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1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7" dur="100" fill="hold"/>
                                        <p:tgtEl>
                                          <p:spTgt spid="368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39" dur="200" fill="hold"/>
                                        <p:tgtEl>
                                          <p:spTgt spid="3686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3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41" dur="100" fill="hold"/>
                                        <p:tgtEl>
                                          <p:spTgt spid="368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3" dur="200" fill="hold"/>
                                        <p:tgtEl>
                                          <p:spTgt spid="3686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ldLvl="0" animBg="1" autoUpdateAnimBg="0"/>
      <p:bldP spid="36866" grpId="1" bldLvl="0" animBg="1" autoUpdateAnimBg="0"/>
      <p:bldP spid="36866" grpId="2" bldLvl="0" animBg="1" autoUpdateAnimBg="0"/>
      <p:bldP spid="36866" grpId="3" bldLvl="0" animBg="1" autoUpdateAnimBg="0"/>
      <p:bldP spid="36866" grpId="4" bldLvl="0" animBg="1" autoUpdateAnimBg="0"/>
      <p:bldP spid="36867" grpId="0" bldLvl="0" animBg="1" autoUpdateAnimBg="0"/>
      <p:bldP spid="36867" grpId="1" bldLvl="0" animBg="1" autoUpdateAnimBg="0"/>
      <p:bldP spid="36867" grpId="2" bldLvl="0" animBg="1" autoUpdateAnimBg="0"/>
      <p:bldP spid="36867" grpId="3" bldLvl="0" animBg="1" autoUpdateAnimBg="0"/>
      <p:bldP spid="36867" grpId="4" bldLvl="0" animBg="1" autoUpdateAnimBg="0"/>
      <p:bldP spid="36868" grpId="0" bldLvl="0" animBg="1" autoUpdateAnimBg="0"/>
      <p:bldP spid="36869" grpId="0" bldLvl="0" animBg="1" autoUpdateAnimBg="0"/>
      <p:bldP spid="36869" grpId="1" bldLvl="0" animBg="1" autoUpdateAnimBg="0"/>
      <p:bldP spid="36869" grpId="2" bldLvl="0" animBg="1" autoUpdateAnimBg="0"/>
      <p:bldP spid="36869" grpId="3" bldLvl="0" animBg="1" autoUpdateAnimBg="0"/>
      <p:bldP spid="36869" grpId="4" bldLvl="0" animBg="1" autoUpdateAnimBg="0"/>
      <p:bldP spid="36870" grpId="0" bldLvl="0" animBg="1" autoUpdateAnimBg="0"/>
      <p:bldP spid="36871" grpId="0" bldLvl="0" animBg="1" autoUpdateAnimBg="0"/>
      <p:bldP spid="36872" grpId="0" bldLvl="0" animBg="1" autoUpdateAnimBg="0"/>
      <p:bldP spid="36873" grpId="0" bldLvl="0" animBg="1" autoUpdateAnimBg="0"/>
      <p:bldP spid="36874" grpId="0" bldLvl="0" animBg="1" autoUpdateAnimBg="0"/>
      <p:bldP spid="36876" grpId="0" bldLvl="0" animBg="1" autoUpdateAnimBg="0"/>
      <p:bldP spid="36877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1828800" y="4700588"/>
            <a:ext cx="7858125" cy="12652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>
                  <a:alpha val="89999"/>
                </a:srgbClr>
              </a:gs>
              <a:gs pos="100000">
                <a:srgbClr val="EAEAEA"/>
              </a:gs>
            </a:gsLst>
            <a:lin ang="5400000" scaled="1"/>
          </a:gradFill>
          <a:ln w="9525" cmpd="sng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lIns="90170" tIns="46990" rIns="90170" bIns="469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1835150" y="3140075"/>
            <a:ext cx="7820025" cy="10810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>
                  <a:alpha val="89999"/>
                </a:srgbClr>
              </a:gs>
              <a:gs pos="100000">
                <a:srgbClr val="EAEAEA"/>
              </a:gs>
            </a:gsLst>
            <a:lin ang="5400000" scaled="1"/>
          </a:gradFill>
          <a:ln w="9525" cmpd="sng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lIns="90170" tIns="46990" rIns="90170" bIns="469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1860550" y="1444625"/>
            <a:ext cx="7772400" cy="11858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>
                  <a:alpha val="89999"/>
                </a:srgbClr>
              </a:gs>
              <a:gs pos="100000">
                <a:srgbClr val="EAEAEA"/>
              </a:gs>
            </a:gsLst>
            <a:lin ang="5400000" scaled="1"/>
          </a:gradFill>
          <a:ln w="9525" cmpd="sng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lIns="90170" tIns="46990" rIns="90170" bIns="469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66850" y="388938"/>
            <a:ext cx="3124200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zh-CN" b="1" smtClean="0">
                <a:latin typeface="微软雅黑" pitchFamily="34" charset="-122"/>
                <a:ea typeface="微软雅黑" pitchFamily="34" charset="-122"/>
              </a:rPr>
              <a:t>Objectives</a:t>
            </a:r>
          </a:p>
        </p:txBody>
      </p:sp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2092325" y="2908300"/>
            <a:ext cx="6397625" cy="512763"/>
            <a:chOff x="0" y="0"/>
            <a:chExt cx="4058" cy="480"/>
          </a:xfrm>
        </p:grpSpPr>
        <p:sp>
          <p:nvSpPr>
            <p:cNvPr id="3095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096" name="Group 8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3097" name="AutoShape 9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rgbClr val="FCE6D7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98" name="AutoShape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CEBDF"/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079" name="Group 11"/>
          <p:cNvGrpSpPr>
            <a:grpSpLocks/>
          </p:cNvGrpSpPr>
          <p:nvPr/>
        </p:nvGrpSpPr>
        <p:grpSpPr bwMode="auto">
          <a:xfrm>
            <a:off x="2036763" y="4495800"/>
            <a:ext cx="6413500" cy="504825"/>
            <a:chOff x="0" y="0"/>
            <a:chExt cx="4058" cy="480"/>
          </a:xfrm>
        </p:grpSpPr>
        <p:sp>
          <p:nvSpPr>
            <p:cNvPr id="3091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092" name="Group 13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3093" name="AutoShape 14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rgbClr val="BFD7E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94" name="AutoShape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FE1F3"/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080" name="Group 16"/>
          <p:cNvGrpSpPr>
            <a:grpSpLocks/>
          </p:cNvGrpSpPr>
          <p:nvPr/>
        </p:nvGrpSpPr>
        <p:grpSpPr bwMode="auto">
          <a:xfrm>
            <a:off x="2128838" y="1217613"/>
            <a:ext cx="6256337" cy="501650"/>
            <a:chOff x="0" y="0"/>
            <a:chExt cx="2952" cy="228"/>
          </a:xfrm>
        </p:grpSpPr>
        <p:sp>
          <p:nvSpPr>
            <p:cNvPr id="4113" name="AutoShape 17"/>
            <p:cNvSpPr>
              <a:spLocks noChangeArrowheads="1"/>
            </p:cNvSpPr>
            <p:nvPr/>
          </p:nvSpPr>
          <p:spPr bwMode="auto">
            <a:xfrm>
              <a:off x="0" y="0"/>
              <a:ext cx="2952" cy="228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548FC4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3088" name="Group 18"/>
            <p:cNvGrpSpPr>
              <a:grpSpLocks/>
            </p:cNvGrpSpPr>
            <p:nvPr/>
          </p:nvGrpSpPr>
          <p:grpSpPr bwMode="auto">
            <a:xfrm>
              <a:off x="7" y="7"/>
              <a:ext cx="2941" cy="211"/>
              <a:chOff x="0" y="0"/>
              <a:chExt cx="2941" cy="211"/>
            </a:xfrm>
          </p:grpSpPr>
          <p:sp>
            <p:nvSpPr>
              <p:cNvPr id="3089" name="AutoShape 19"/>
              <p:cNvSpPr>
                <a:spLocks noChangeArrowheads="1"/>
              </p:cNvSpPr>
              <p:nvPr/>
            </p:nvSpPr>
            <p:spPr bwMode="auto">
              <a:xfrm>
                <a:off x="0" y="156"/>
                <a:ext cx="2941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rgbClr val="DEEBF7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90" name="AutoShape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41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AE9F6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081" name="Rectangle 25"/>
          <p:cNvSpPr>
            <a:spLocks noChangeArrowheads="1"/>
          </p:cNvSpPr>
          <p:nvPr/>
        </p:nvSpPr>
        <p:spPr bwMode="auto">
          <a:xfrm>
            <a:off x="2022475" y="3455988"/>
            <a:ext cx="71786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eaLnBrk="0" hangingPunct="0">
              <a:lnSpc>
                <a:spcPct val="110000"/>
              </a:lnSpc>
              <a:buClr>
                <a:schemeClr val="accent2"/>
              </a:buClr>
              <a:buFont typeface="Arial" pitchFamily="34" charset="0"/>
              <a:buChar char="•"/>
            </a:pPr>
            <a:r>
              <a:rPr lang="zh-CN" altLang="en-US" sz="2200">
                <a:latin typeface="Calibri" pitchFamily="34" charset="0"/>
                <a:sym typeface="Arial" pitchFamily="34" charset="0"/>
              </a:rPr>
              <a:t>Understand </a:t>
            </a:r>
            <a:r>
              <a:rPr lang="en-US" altLang="zh-CN" sz="2200">
                <a:latin typeface="Calibri" pitchFamily="34" charset="0"/>
                <a:sym typeface="Arial" pitchFamily="34" charset="0"/>
              </a:rPr>
              <a:t>cause </a:t>
            </a:r>
            <a:r>
              <a:rPr lang="zh-CN" altLang="en-US" sz="2200">
                <a:latin typeface="Calibri" pitchFamily="34" charset="0"/>
                <a:sym typeface="Arial" pitchFamily="34" charset="0"/>
              </a:rPr>
              <a:t>&amp;</a:t>
            </a:r>
            <a:r>
              <a:rPr lang="en-US" altLang="zh-CN" sz="2200">
                <a:latin typeface="Calibri" pitchFamily="34" charset="0"/>
                <a:sym typeface="Arial" pitchFamily="34" charset="0"/>
              </a:rPr>
              <a:t> effect</a:t>
            </a:r>
            <a:r>
              <a:rPr lang="zh-CN" altLang="en-US" sz="2200">
                <a:latin typeface="Calibri" pitchFamily="34" charset="0"/>
                <a:sym typeface="Arial" pitchFamily="34" charset="0"/>
              </a:rPr>
              <a:t> relation</a:t>
            </a:r>
            <a:r>
              <a:rPr lang="en-US" altLang="zh-CN" sz="2200">
                <a:latin typeface="Calibri" pitchFamily="34" charset="0"/>
                <a:sym typeface="Arial" pitchFamily="34" charset="0"/>
              </a:rPr>
              <a:t>ship</a:t>
            </a:r>
            <a:endParaRPr lang="zh-CN" altLang="en-US" sz="2200">
              <a:latin typeface="Calibri" pitchFamily="34" charset="0"/>
              <a:sym typeface="Arial" pitchFamily="34" charset="0"/>
            </a:endParaRPr>
          </a:p>
          <a:p>
            <a:pPr marL="285750" indent="-285750" eaLnBrk="0" hangingPunct="0">
              <a:lnSpc>
                <a:spcPct val="110000"/>
              </a:lnSpc>
              <a:buClr>
                <a:schemeClr val="accent2"/>
              </a:buClr>
              <a:buFont typeface="Arial" pitchFamily="34" charset="0"/>
              <a:buChar char="•"/>
            </a:pPr>
            <a:r>
              <a:rPr lang="en-US" altLang="zh-CN" sz="2200">
                <a:latin typeface="Calibri" pitchFamily="34" charset="0"/>
                <a:sym typeface="Arial" pitchFamily="34" charset="0"/>
              </a:rPr>
              <a:t>Use logic to </a:t>
            </a:r>
            <a:r>
              <a:rPr lang="zh-CN" altLang="en-US" sz="2200">
                <a:latin typeface="Calibri" pitchFamily="34" charset="0"/>
                <a:sym typeface="Arial" pitchFamily="34" charset="0"/>
              </a:rPr>
              <a:t>identify</a:t>
            </a:r>
            <a:r>
              <a:rPr lang="en-US" altLang="zh-CN" sz="2200">
                <a:latin typeface="Calibri" pitchFamily="34" charset="0"/>
                <a:sym typeface="Arial" pitchFamily="34" charset="0"/>
              </a:rPr>
              <a:t>, </a:t>
            </a:r>
            <a:r>
              <a:rPr lang="zh-CN" altLang="en-US" sz="2200">
                <a:latin typeface="Calibri" pitchFamily="34" charset="0"/>
                <a:sym typeface="Arial" pitchFamily="34" charset="0"/>
              </a:rPr>
              <a:t>analyze</a:t>
            </a:r>
            <a:r>
              <a:rPr lang="en-US" altLang="zh-CN" sz="2200">
                <a:latin typeface="Calibri" pitchFamily="34" charset="0"/>
                <a:sym typeface="Arial" pitchFamily="34" charset="0"/>
              </a:rPr>
              <a:t>, and </a:t>
            </a:r>
            <a:r>
              <a:rPr lang="zh-CN" altLang="en-US" sz="2200">
                <a:latin typeface="Calibri" pitchFamily="34" charset="0"/>
                <a:sym typeface="Arial" pitchFamily="34" charset="0"/>
              </a:rPr>
              <a:t>address </a:t>
            </a:r>
            <a:r>
              <a:rPr lang="en-US" altLang="zh-CN" sz="2200">
                <a:latin typeface="Calibri" pitchFamily="34" charset="0"/>
                <a:sym typeface="Arial" pitchFamily="34" charset="0"/>
              </a:rPr>
              <a:t>a problem</a:t>
            </a:r>
          </a:p>
        </p:txBody>
      </p:sp>
      <p:sp>
        <p:nvSpPr>
          <p:cNvPr id="3082" name="Rectangle 26"/>
          <p:cNvSpPr>
            <a:spLocks noChangeArrowheads="1"/>
          </p:cNvSpPr>
          <p:nvPr/>
        </p:nvSpPr>
        <p:spPr bwMode="auto">
          <a:xfrm>
            <a:off x="2036763" y="1819275"/>
            <a:ext cx="71739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Clr>
                <a:schemeClr val="accent2"/>
              </a:buClr>
              <a:buFont typeface="Arial" pitchFamily="34" charset="0"/>
              <a:buChar char="•"/>
            </a:pPr>
            <a:r>
              <a:rPr lang="en-US" altLang="zh-CN" sz="2200" dirty="0">
                <a:latin typeface="Calibri" pitchFamily="34" charset="0"/>
                <a:sym typeface="Arial" pitchFamily="34" charset="0"/>
              </a:rPr>
              <a:t>Review industry </a:t>
            </a:r>
            <a:r>
              <a:rPr lang="zh-CN" altLang="en-US" sz="2200" dirty="0">
                <a:latin typeface="Calibri" pitchFamily="34" charset="0"/>
                <a:sym typeface="Arial" pitchFamily="34" charset="0"/>
              </a:rPr>
              <a:t>and</a:t>
            </a:r>
            <a:r>
              <a:rPr lang="en-US" altLang="zh-CN" sz="2200" dirty="0">
                <a:latin typeface="Calibri" pitchFamily="34" charset="0"/>
                <a:sym typeface="Arial" pitchFamily="34" charset="0"/>
              </a:rPr>
              <a:t> job-related words </a:t>
            </a:r>
          </a:p>
          <a:p>
            <a:pPr marL="285750" indent="-285750">
              <a:buClr>
                <a:schemeClr val="accent2"/>
              </a:buClr>
              <a:buFont typeface="Arial" pitchFamily="34" charset="0"/>
              <a:buChar char="•"/>
            </a:pPr>
            <a:r>
              <a:rPr lang="zh-CN" altLang="en-US" sz="2200" dirty="0">
                <a:latin typeface="Calibri" pitchFamily="34" charset="0"/>
                <a:sym typeface="Arial" pitchFamily="34" charset="0"/>
              </a:rPr>
              <a:t>Practice </a:t>
            </a:r>
            <a:r>
              <a:rPr lang="en-US" altLang="zh-CN" sz="2200" dirty="0" smtClean="0">
                <a:latin typeface="Calibri" pitchFamily="34" charset="0"/>
                <a:sym typeface="Arial" pitchFamily="34" charset="0"/>
              </a:rPr>
              <a:t>expressing cause </a:t>
            </a:r>
            <a:r>
              <a:rPr lang="en-US" altLang="zh-CN" sz="2200" dirty="0">
                <a:latin typeface="Calibri" pitchFamily="34" charset="0"/>
                <a:sym typeface="Arial" pitchFamily="34" charset="0"/>
              </a:rPr>
              <a:t>and effect</a:t>
            </a:r>
          </a:p>
        </p:txBody>
      </p:sp>
      <p:sp>
        <p:nvSpPr>
          <p:cNvPr id="3083" name="矩形 1"/>
          <p:cNvSpPr>
            <a:spLocks noChangeArrowheads="1"/>
          </p:cNvSpPr>
          <p:nvPr/>
        </p:nvSpPr>
        <p:spPr bwMode="auto">
          <a:xfrm>
            <a:off x="2233613" y="1268413"/>
            <a:ext cx="3295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200" b="1"/>
              <a:t>Knowledge Objectives:</a:t>
            </a:r>
          </a:p>
        </p:txBody>
      </p:sp>
      <p:sp>
        <p:nvSpPr>
          <p:cNvPr id="3084" name="矩形 29"/>
          <p:cNvSpPr>
            <a:spLocks noChangeArrowheads="1"/>
          </p:cNvSpPr>
          <p:nvPr/>
        </p:nvSpPr>
        <p:spPr bwMode="auto">
          <a:xfrm>
            <a:off x="2200275" y="2967038"/>
            <a:ext cx="2651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200" b="1"/>
              <a:t>Ability Objectives:</a:t>
            </a:r>
          </a:p>
        </p:txBody>
      </p:sp>
      <p:sp>
        <p:nvSpPr>
          <p:cNvPr id="3085" name="矩形 2"/>
          <p:cNvSpPr>
            <a:spLocks noChangeArrowheads="1"/>
          </p:cNvSpPr>
          <p:nvPr/>
        </p:nvSpPr>
        <p:spPr bwMode="auto">
          <a:xfrm>
            <a:off x="2116138" y="4578350"/>
            <a:ext cx="629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200" b="1"/>
              <a:t>Cultural Awareness &amp; Emotional Objectives:</a:t>
            </a:r>
          </a:p>
        </p:txBody>
      </p:sp>
      <p:sp>
        <p:nvSpPr>
          <p:cNvPr id="3086" name="矩形 3"/>
          <p:cNvSpPr>
            <a:spLocks noChangeArrowheads="1"/>
          </p:cNvSpPr>
          <p:nvPr/>
        </p:nvSpPr>
        <p:spPr bwMode="auto">
          <a:xfrm>
            <a:off x="1946275" y="5126038"/>
            <a:ext cx="8105775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eaLnBrk="0" hangingPunct="0">
              <a:lnSpc>
                <a:spcPct val="110000"/>
              </a:lnSpc>
              <a:buClr>
                <a:schemeClr val="accent2"/>
              </a:buClr>
              <a:buFont typeface="Arial" pitchFamily="34" charset="0"/>
              <a:buChar char="•"/>
            </a:pPr>
            <a:r>
              <a:rPr lang="en-US" altLang="zh-CN" sz="2200">
                <a:latin typeface="Calibri" pitchFamily="34" charset="0"/>
              </a:rPr>
              <a:t>Learn about the demand for skilled workers in the U.S. </a:t>
            </a:r>
          </a:p>
          <a:p>
            <a:pPr marL="285750" indent="-285750" eaLnBrk="0" hangingPunct="0">
              <a:lnSpc>
                <a:spcPct val="110000"/>
              </a:lnSpc>
              <a:buClr>
                <a:schemeClr val="accent2"/>
              </a:buClr>
              <a:buFont typeface="Arial" pitchFamily="34" charset="0"/>
              <a:buChar char="•"/>
            </a:pPr>
            <a:r>
              <a:rPr lang="en-US" altLang="zh-CN" sz="2200">
                <a:latin typeface="Calibri" pitchFamily="34" charset="0"/>
              </a:rPr>
              <a:t>Practice critical thinking: blue-collar jobs &amp; vocational education </a:t>
            </a:r>
            <a:endParaRPr lang="zh-CN" altLang="en-US" sz="2200"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12"/>
          <p:cNvSpPr>
            <a:spLocks noChangeArrowheads="1"/>
          </p:cNvSpPr>
          <p:nvPr/>
        </p:nvSpPr>
        <p:spPr bwMode="auto">
          <a:xfrm>
            <a:off x="0" y="2997200"/>
            <a:ext cx="2927350" cy="2663825"/>
          </a:xfrm>
          <a:custGeom>
            <a:avLst/>
            <a:gdLst>
              <a:gd name="T0" fmla="*/ 0 w 1406"/>
              <a:gd name="T1" fmla="*/ 2147483647 h 1678"/>
              <a:gd name="T2" fmla="*/ 0 w 1406"/>
              <a:gd name="T3" fmla="*/ 2147483647 h 1678"/>
              <a:gd name="T4" fmla="*/ 2147483647 w 1406"/>
              <a:gd name="T5" fmla="*/ 0 h 1678"/>
              <a:gd name="T6" fmla="*/ 2147483647 w 1406"/>
              <a:gd name="T7" fmla="*/ 2147483647 h 1678"/>
              <a:gd name="T8" fmla="*/ 0 w 1406"/>
              <a:gd name="T9" fmla="*/ 2147483647 h 1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06"/>
              <a:gd name="T16" fmla="*/ 0 h 1678"/>
              <a:gd name="T17" fmla="*/ 1406 w 1406"/>
              <a:gd name="T18" fmla="*/ 1678 h 16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55" name="Freeform 8"/>
          <p:cNvSpPr>
            <a:spLocks noChangeArrowheads="1"/>
          </p:cNvSpPr>
          <p:nvPr/>
        </p:nvSpPr>
        <p:spPr bwMode="auto">
          <a:xfrm>
            <a:off x="757238" y="0"/>
            <a:ext cx="2379662" cy="6867525"/>
          </a:xfrm>
          <a:custGeom>
            <a:avLst/>
            <a:gdLst>
              <a:gd name="T0" fmla="*/ 0 w 1124"/>
              <a:gd name="T1" fmla="*/ 0 h 4343"/>
              <a:gd name="T2" fmla="*/ 2147483647 w 1124"/>
              <a:gd name="T3" fmla="*/ 2147483647 h 4343"/>
              <a:gd name="T4" fmla="*/ 2147483647 w 1124"/>
              <a:gd name="T5" fmla="*/ 2147483647 h 4343"/>
              <a:gd name="T6" fmla="*/ 2147483647 w 1124"/>
              <a:gd name="T7" fmla="*/ 2147483647 h 4343"/>
              <a:gd name="T8" fmla="*/ 2147483647 w 1124"/>
              <a:gd name="T9" fmla="*/ 2147483647 h 4343"/>
              <a:gd name="T10" fmla="*/ 2147483647 w 1124"/>
              <a:gd name="T11" fmla="*/ 2147483647 h 4343"/>
              <a:gd name="T12" fmla="*/ 2147483647 w 1124"/>
              <a:gd name="T13" fmla="*/ 2147483647 h 4343"/>
              <a:gd name="T14" fmla="*/ 2147483647 w 1124"/>
              <a:gd name="T15" fmla="*/ 2147483647 h 4343"/>
              <a:gd name="T16" fmla="*/ 0 w 1124"/>
              <a:gd name="T17" fmla="*/ 0 h 43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24"/>
              <a:gd name="T28" fmla="*/ 0 h 4343"/>
              <a:gd name="T29" fmla="*/ 1124 w 1124"/>
              <a:gd name="T30" fmla="*/ 4343 h 434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56" name="Freeform 9"/>
          <p:cNvSpPr>
            <a:spLocks noChangeArrowheads="1"/>
          </p:cNvSpPr>
          <p:nvPr/>
        </p:nvSpPr>
        <p:spPr bwMode="auto">
          <a:xfrm>
            <a:off x="0" y="0"/>
            <a:ext cx="3171825" cy="6870700"/>
          </a:xfrm>
          <a:custGeom>
            <a:avLst/>
            <a:gdLst>
              <a:gd name="T0" fmla="*/ 2147483647 w 1507"/>
              <a:gd name="T1" fmla="*/ 0 h 4334"/>
              <a:gd name="T2" fmla="*/ 2147483647 w 1507"/>
              <a:gd name="T3" fmla="*/ 2147483647 h 4334"/>
              <a:gd name="T4" fmla="*/ 2147483647 w 1507"/>
              <a:gd name="T5" fmla="*/ 2147483647 h 4334"/>
              <a:gd name="T6" fmla="*/ 2147483647 w 1507"/>
              <a:gd name="T7" fmla="*/ 2147483647 h 4334"/>
              <a:gd name="T8" fmla="*/ 2147483647 w 1507"/>
              <a:gd name="T9" fmla="*/ 2147483647 h 4334"/>
              <a:gd name="T10" fmla="*/ 2147483647 w 1507"/>
              <a:gd name="T11" fmla="*/ 2147483647 h 4334"/>
              <a:gd name="T12" fmla="*/ 2147483647 w 1507"/>
              <a:gd name="T13" fmla="*/ 2147483647 h 4334"/>
              <a:gd name="T14" fmla="*/ 2147483647 w 1507"/>
              <a:gd name="T15" fmla="*/ 2147483647 h 4334"/>
              <a:gd name="T16" fmla="*/ 2147483647 w 1507"/>
              <a:gd name="T17" fmla="*/ 2147483647 h 4334"/>
              <a:gd name="T18" fmla="*/ 0 w 1507"/>
              <a:gd name="T19" fmla="*/ 2147483647 h 4334"/>
              <a:gd name="T20" fmla="*/ 2147483647 w 1507"/>
              <a:gd name="T21" fmla="*/ 0 h 433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07"/>
              <a:gd name="T34" fmla="*/ 0 h 4334"/>
              <a:gd name="T35" fmla="*/ 1507 w 1507"/>
              <a:gd name="T36" fmla="*/ 4334 h 433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57" name="Freeform 14"/>
          <p:cNvSpPr>
            <a:spLocks noChangeArrowheads="1"/>
          </p:cNvSpPr>
          <p:nvPr/>
        </p:nvSpPr>
        <p:spPr bwMode="auto">
          <a:xfrm>
            <a:off x="0" y="185738"/>
            <a:ext cx="2982913" cy="5984875"/>
          </a:xfrm>
          <a:custGeom>
            <a:avLst/>
            <a:gdLst>
              <a:gd name="T0" fmla="*/ 0 w 1415"/>
              <a:gd name="T1" fmla="*/ 0 h 3770"/>
              <a:gd name="T2" fmla="*/ 2147483647 w 1415"/>
              <a:gd name="T3" fmla="*/ 2147483647 h 3770"/>
              <a:gd name="T4" fmla="*/ 2147483647 w 1415"/>
              <a:gd name="T5" fmla="*/ 2147483647 h 3770"/>
              <a:gd name="T6" fmla="*/ 0 w 1415"/>
              <a:gd name="T7" fmla="*/ 2147483647 h 3770"/>
              <a:gd name="T8" fmla="*/ 0 w 1415"/>
              <a:gd name="T9" fmla="*/ 2147483647 h 3770"/>
              <a:gd name="T10" fmla="*/ 2147483647 w 1415"/>
              <a:gd name="T11" fmla="*/ 2147483647 h 3770"/>
              <a:gd name="T12" fmla="*/ 2147483647 w 1415"/>
              <a:gd name="T13" fmla="*/ 2147483647 h 3770"/>
              <a:gd name="T14" fmla="*/ 2147483647 w 1415"/>
              <a:gd name="T15" fmla="*/ 2147483647 h 3770"/>
              <a:gd name="T16" fmla="*/ 0 w 1415"/>
              <a:gd name="T17" fmla="*/ 0 h 377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15"/>
              <a:gd name="T28" fmla="*/ 0 h 3770"/>
              <a:gd name="T29" fmla="*/ 1415 w 1415"/>
              <a:gd name="T30" fmla="*/ 3770 h 377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58" name="Freeform 24"/>
          <p:cNvSpPr>
            <a:spLocks noChangeArrowheads="1"/>
          </p:cNvSpPr>
          <p:nvPr/>
        </p:nvSpPr>
        <p:spPr bwMode="auto">
          <a:xfrm>
            <a:off x="0" y="180975"/>
            <a:ext cx="2990850" cy="1914525"/>
          </a:xfrm>
          <a:custGeom>
            <a:avLst/>
            <a:gdLst>
              <a:gd name="T0" fmla="*/ 2147483647 w 1425"/>
              <a:gd name="T1" fmla="*/ 2147483647 h 1206"/>
              <a:gd name="T2" fmla="*/ 0 w 1425"/>
              <a:gd name="T3" fmla="*/ 0 h 1206"/>
              <a:gd name="T4" fmla="*/ 0 w 1425"/>
              <a:gd name="T5" fmla="*/ 2147483647 h 1206"/>
              <a:gd name="T6" fmla="*/ 2147483647 w 1425"/>
              <a:gd name="T7" fmla="*/ 2147483647 h 1206"/>
              <a:gd name="T8" fmla="*/ 0 60000 65536"/>
              <a:gd name="T9" fmla="*/ 0 60000 65536"/>
              <a:gd name="T10" fmla="*/ 0 60000 65536"/>
              <a:gd name="T11" fmla="*/ 0 60000 65536"/>
              <a:gd name="T12" fmla="*/ 0 w 1425"/>
              <a:gd name="T13" fmla="*/ 0 h 1206"/>
              <a:gd name="T14" fmla="*/ 1425 w 1425"/>
              <a:gd name="T15" fmla="*/ 1206 h 12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5999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59" name="Freeform 25"/>
          <p:cNvSpPr>
            <a:spLocks noChangeArrowheads="1"/>
          </p:cNvSpPr>
          <p:nvPr/>
        </p:nvSpPr>
        <p:spPr bwMode="auto">
          <a:xfrm>
            <a:off x="0" y="3105150"/>
            <a:ext cx="3086100" cy="3762375"/>
          </a:xfrm>
          <a:custGeom>
            <a:avLst/>
            <a:gdLst>
              <a:gd name="T0" fmla="*/ 0 w 1466"/>
              <a:gd name="T1" fmla="*/ 2147483647 h 2370"/>
              <a:gd name="T2" fmla="*/ 2147483647 w 1466"/>
              <a:gd name="T3" fmla="*/ 0 h 2370"/>
              <a:gd name="T4" fmla="*/ 2147483647 w 1466"/>
              <a:gd name="T5" fmla="*/ 2147483647 h 2370"/>
              <a:gd name="T6" fmla="*/ 2147483647 w 1466"/>
              <a:gd name="T7" fmla="*/ 2147483647 h 2370"/>
              <a:gd name="T8" fmla="*/ 0 w 1466"/>
              <a:gd name="T9" fmla="*/ 2147483647 h 2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6"/>
              <a:gd name="T16" fmla="*/ 0 h 2370"/>
              <a:gd name="T17" fmla="*/ 1466 w 1466"/>
              <a:gd name="T18" fmla="*/ 2370 h 23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0" name="Freeform 26"/>
          <p:cNvSpPr>
            <a:spLocks noChangeArrowheads="1"/>
          </p:cNvSpPr>
          <p:nvPr/>
        </p:nvSpPr>
        <p:spPr bwMode="auto">
          <a:xfrm>
            <a:off x="0" y="1403350"/>
            <a:ext cx="3078163" cy="5265738"/>
          </a:xfrm>
          <a:custGeom>
            <a:avLst/>
            <a:gdLst>
              <a:gd name="T0" fmla="*/ 2147483647 w 1460"/>
              <a:gd name="T1" fmla="*/ 0 h 3317"/>
              <a:gd name="T2" fmla="*/ 2147483647 w 1460"/>
              <a:gd name="T3" fmla="*/ 2147483647 h 3317"/>
              <a:gd name="T4" fmla="*/ 2147483647 w 1460"/>
              <a:gd name="T5" fmla="*/ 2147483647 h 3317"/>
              <a:gd name="T6" fmla="*/ 2147483647 w 1460"/>
              <a:gd name="T7" fmla="*/ 2147483647 h 3317"/>
              <a:gd name="T8" fmla="*/ 0 w 1460"/>
              <a:gd name="T9" fmla="*/ 2147483647 h 3317"/>
              <a:gd name="T10" fmla="*/ 0 w 1460"/>
              <a:gd name="T11" fmla="*/ 2147483647 h 3317"/>
              <a:gd name="T12" fmla="*/ 2147483647 w 1460"/>
              <a:gd name="T13" fmla="*/ 2147483647 h 3317"/>
              <a:gd name="T14" fmla="*/ 2147483647 w 1460"/>
              <a:gd name="T15" fmla="*/ 2147483647 h 3317"/>
              <a:gd name="T16" fmla="*/ 2147483647 w 1460"/>
              <a:gd name="T17" fmla="*/ 0 h 33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60"/>
              <a:gd name="T28" fmla="*/ 0 h 3317"/>
              <a:gd name="T29" fmla="*/ 1460 w 1460"/>
              <a:gd name="T30" fmla="*/ 3317 h 33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BBD6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1" name="Freeform 10"/>
          <p:cNvSpPr>
            <a:spLocks noChangeArrowheads="1"/>
          </p:cNvSpPr>
          <p:nvPr/>
        </p:nvSpPr>
        <p:spPr bwMode="auto">
          <a:xfrm>
            <a:off x="3409950" y="0"/>
            <a:ext cx="4030663" cy="6858000"/>
          </a:xfrm>
          <a:custGeom>
            <a:avLst/>
            <a:gdLst>
              <a:gd name="T0" fmla="*/ 2147483647 w 1904"/>
              <a:gd name="T1" fmla="*/ 0 h 4354"/>
              <a:gd name="T2" fmla="*/ 2147483647 w 1904"/>
              <a:gd name="T3" fmla="*/ 0 h 4354"/>
              <a:gd name="T4" fmla="*/ 0 w 1904"/>
              <a:gd name="T5" fmla="*/ 2147483647 h 4354"/>
              <a:gd name="T6" fmla="*/ 0 w 1904"/>
              <a:gd name="T7" fmla="*/ 2147483647 h 4354"/>
              <a:gd name="T8" fmla="*/ 2147483647 w 1904"/>
              <a:gd name="T9" fmla="*/ 2147483647 h 4354"/>
              <a:gd name="T10" fmla="*/ 2147483647 w 1904"/>
              <a:gd name="T11" fmla="*/ 2147483647 h 4354"/>
              <a:gd name="T12" fmla="*/ 2147483647 w 1904"/>
              <a:gd name="T13" fmla="*/ 2147483647 h 4354"/>
              <a:gd name="T14" fmla="*/ 2147483647 w 1904"/>
              <a:gd name="T15" fmla="*/ 2147483647 h 4354"/>
              <a:gd name="T16" fmla="*/ 2147483647 w 1904"/>
              <a:gd name="T17" fmla="*/ 0 h 43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04"/>
              <a:gd name="T28" fmla="*/ 0 h 4354"/>
              <a:gd name="T29" fmla="*/ 1904 w 1904"/>
              <a:gd name="T30" fmla="*/ 4354 h 43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2" name="Freeform 11"/>
          <p:cNvSpPr>
            <a:spLocks noChangeArrowheads="1"/>
          </p:cNvSpPr>
          <p:nvPr/>
        </p:nvSpPr>
        <p:spPr bwMode="auto">
          <a:xfrm>
            <a:off x="3944938" y="0"/>
            <a:ext cx="3614737" cy="1873250"/>
          </a:xfrm>
          <a:custGeom>
            <a:avLst/>
            <a:gdLst>
              <a:gd name="T0" fmla="*/ 2147483647 w 1708"/>
              <a:gd name="T1" fmla="*/ 2147483647 h 1189"/>
              <a:gd name="T2" fmla="*/ 2147483647 w 1708"/>
              <a:gd name="T3" fmla="*/ 0 h 1189"/>
              <a:gd name="T4" fmla="*/ 0 w 1708"/>
              <a:gd name="T5" fmla="*/ 2147483647 h 1189"/>
              <a:gd name="T6" fmla="*/ 2147483647 w 1708"/>
              <a:gd name="T7" fmla="*/ 2147483647 h 1189"/>
              <a:gd name="T8" fmla="*/ 0 60000 65536"/>
              <a:gd name="T9" fmla="*/ 0 60000 65536"/>
              <a:gd name="T10" fmla="*/ 0 60000 65536"/>
              <a:gd name="T11" fmla="*/ 0 60000 65536"/>
              <a:gd name="T12" fmla="*/ 0 w 1708"/>
              <a:gd name="T13" fmla="*/ 0 h 1189"/>
              <a:gd name="T14" fmla="*/ 1708 w 1708"/>
              <a:gd name="T15" fmla="*/ 1189 h 11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3" name="Freeform 13"/>
          <p:cNvSpPr>
            <a:spLocks noChangeArrowheads="1"/>
          </p:cNvSpPr>
          <p:nvPr/>
        </p:nvSpPr>
        <p:spPr bwMode="auto">
          <a:xfrm>
            <a:off x="3332163" y="0"/>
            <a:ext cx="8140700" cy="6858000"/>
          </a:xfrm>
          <a:custGeom>
            <a:avLst/>
            <a:gdLst>
              <a:gd name="T0" fmla="*/ 2147483647 w 3846"/>
              <a:gd name="T1" fmla="*/ 0 h 4354"/>
              <a:gd name="T2" fmla="*/ 2147483647 w 3846"/>
              <a:gd name="T3" fmla="*/ 0 h 4354"/>
              <a:gd name="T4" fmla="*/ 0 w 3846"/>
              <a:gd name="T5" fmla="*/ 2147483647 h 4354"/>
              <a:gd name="T6" fmla="*/ 0 w 3846"/>
              <a:gd name="T7" fmla="*/ 2147483647 h 4354"/>
              <a:gd name="T8" fmla="*/ 2147483647 w 3846"/>
              <a:gd name="T9" fmla="*/ 2147483647 h 4354"/>
              <a:gd name="T10" fmla="*/ 2147483647 w 3846"/>
              <a:gd name="T11" fmla="*/ 2147483647 h 4354"/>
              <a:gd name="T12" fmla="*/ 2147483647 w 3846"/>
              <a:gd name="T13" fmla="*/ 2147483647 h 4354"/>
              <a:gd name="T14" fmla="*/ 2147483647 w 3846"/>
              <a:gd name="T15" fmla="*/ 2147483647 h 4354"/>
              <a:gd name="T16" fmla="*/ 2147483647 w 3846"/>
              <a:gd name="T17" fmla="*/ 0 h 4354"/>
              <a:gd name="T18" fmla="*/ 2147483647 w 3846"/>
              <a:gd name="T19" fmla="*/ 0 h 435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846"/>
              <a:gd name="T31" fmla="*/ 0 h 4354"/>
              <a:gd name="T32" fmla="*/ 3846 w 3846"/>
              <a:gd name="T33" fmla="*/ 4354 h 435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gradFill rotWithShape="1">
            <a:gsLst>
              <a:gs pos="0">
                <a:srgbClr val="FF6600"/>
              </a:gs>
              <a:gs pos="18999">
                <a:srgbClr val="FF6600"/>
              </a:gs>
              <a:gs pos="48996">
                <a:srgbClr val="FF3300"/>
              </a:gs>
              <a:gs pos="100000">
                <a:srgbClr val="FF33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4" name="Freeform 15"/>
          <p:cNvSpPr>
            <a:spLocks noChangeArrowheads="1"/>
          </p:cNvSpPr>
          <p:nvPr/>
        </p:nvSpPr>
        <p:spPr bwMode="auto">
          <a:xfrm>
            <a:off x="3478213" y="642938"/>
            <a:ext cx="8720137" cy="6215062"/>
          </a:xfrm>
          <a:custGeom>
            <a:avLst/>
            <a:gdLst>
              <a:gd name="T0" fmla="*/ 2147483647 w 4120"/>
              <a:gd name="T1" fmla="*/ 0 h 3915"/>
              <a:gd name="T2" fmla="*/ 2147483647 w 4120"/>
              <a:gd name="T3" fmla="*/ 2147483647 h 3915"/>
              <a:gd name="T4" fmla="*/ 2147483647 w 4120"/>
              <a:gd name="T5" fmla="*/ 2147483647 h 3915"/>
              <a:gd name="T6" fmla="*/ 2147483647 w 4120"/>
              <a:gd name="T7" fmla="*/ 2147483647 h 3915"/>
              <a:gd name="T8" fmla="*/ 2147483647 w 4120"/>
              <a:gd name="T9" fmla="*/ 2147483647 h 3915"/>
              <a:gd name="T10" fmla="*/ 2147483647 w 4120"/>
              <a:gd name="T11" fmla="*/ 2147483647 h 3915"/>
              <a:gd name="T12" fmla="*/ 0 w 4120"/>
              <a:gd name="T13" fmla="*/ 2147483647 h 3915"/>
              <a:gd name="T14" fmla="*/ 0 w 4120"/>
              <a:gd name="T15" fmla="*/ 2147483647 h 3915"/>
              <a:gd name="T16" fmla="*/ 2147483647 w 4120"/>
              <a:gd name="T17" fmla="*/ 0 h 39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120"/>
              <a:gd name="T28" fmla="*/ 0 h 3915"/>
              <a:gd name="T29" fmla="*/ 4120 w 4120"/>
              <a:gd name="T30" fmla="*/ 3915 h 39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5" name="Freeform 16"/>
          <p:cNvSpPr>
            <a:spLocks noChangeArrowheads="1"/>
          </p:cNvSpPr>
          <p:nvPr/>
        </p:nvSpPr>
        <p:spPr bwMode="auto">
          <a:xfrm>
            <a:off x="3448050" y="0"/>
            <a:ext cx="8743950" cy="6858000"/>
          </a:xfrm>
          <a:custGeom>
            <a:avLst/>
            <a:gdLst>
              <a:gd name="T0" fmla="*/ 2147483647 w 4131"/>
              <a:gd name="T1" fmla="*/ 0 h 4348"/>
              <a:gd name="T2" fmla="*/ 2147483647 w 4131"/>
              <a:gd name="T3" fmla="*/ 2147483647 h 4348"/>
              <a:gd name="T4" fmla="*/ 2147483647 w 4131"/>
              <a:gd name="T5" fmla="*/ 2147483647 h 4348"/>
              <a:gd name="T6" fmla="*/ 2147483647 w 4131"/>
              <a:gd name="T7" fmla="*/ 2147483647 h 4348"/>
              <a:gd name="T8" fmla="*/ 2147483647 w 4131"/>
              <a:gd name="T9" fmla="*/ 2147483647 h 4348"/>
              <a:gd name="T10" fmla="*/ 2147483647 w 4131"/>
              <a:gd name="T11" fmla="*/ 2147483647 h 4348"/>
              <a:gd name="T12" fmla="*/ 0 w 4131"/>
              <a:gd name="T13" fmla="*/ 2147483647 h 4348"/>
              <a:gd name="T14" fmla="*/ 0 w 4131"/>
              <a:gd name="T15" fmla="*/ 2147483647 h 4348"/>
              <a:gd name="T16" fmla="*/ 2147483647 w 4131"/>
              <a:gd name="T17" fmla="*/ 0 h 4348"/>
              <a:gd name="T18" fmla="*/ 2147483647 w 4131"/>
              <a:gd name="T19" fmla="*/ 0 h 43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131"/>
              <a:gd name="T31" fmla="*/ 0 h 4348"/>
              <a:gd name="T32" fmla="*/ 4131 w 4131"/>
              <a:gd name="T33" fmla="*/ 4348 h 43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E1EFD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6" name="Freeform 17"/>
          <p:cNvSpPr>
            <a:spLocks noChangeArrowheads="1"/>
          </p:cNvSpPr>
          <p:nvPr/>
        </p:nvSpPr>
        <p:spPr bwMode="auto">
          <a:xfrm>
            <a:off x="3695700" y="0"/>
            <a:ext cx="7681913" cy="2060575"/>
          </a:xfrm>
          <a:custGeom>
            <a:avLst/>
            <a:gdLst>
              <a:gd name="T0" fmla="*/ 0 w 3629"/>
              <a:gd name="T1" fmla="*/ 2147483647 h 1315"/>
              <a:gd name="T2" fmla="*/ 2147483647 w 3629"/>
              <a:gd name="T3" fmla="*/ 0 h 1315"/>
              <a:gd name="T4" fmla="*/ 2147483647 w 3629"/>
              <a:gd name="T5" fmla="*/ 0 h 1315"/>
              <a:gd name="T6" fmla="*/ 0 w 3629"/>
              <a:gd name="T7" fmla="*/ 2147483647 h 1315"/>
              <a:gd name="T8" fmla="*/ 0 60000 65536"/>
              <a:gd name="T9" fmla="*/ 0 60000 65536"/>
              <a:gd name="T10" fmla="*/ 0 60000 65536"/>
              <a:gd name="T11" fmla="*/ 0 60000 65536"/>
              <a:gd name="T12" fmla="*/ 0 w 3629"/>
              <a:gd name="T13" fmla="*/ 0 h 1315"/>
              <a:gd name="T14" fmla="*/ 3629 w 3629"/>
              <a:gd name="T15" fmla="*/ 1315 h 13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7" name="Freeform 18"/>
          <p:cNvSpPr>
            <a:spLocks noChangeArrowheads="1"/>
          </p:cNvSpPr>
          <p:nvPr/>
        </p:nvSpPr>
        <p:spPr bwMode="auto">
          <a:xfrm>
            <a:off x="3408363" y="2924175"/>
            <a:ext cx="4513262" cy="3944938"/>
          </a:xfrm>
          <a:custGeom>
            <a:avLst/>
            <a:gdLst>
              <a:gd name="T0" fmla="*/ 0 w 2132"/>
              <a:gd name="T1" fmla="*/ 0 h 2495"/>
              <a:gd name="T2" fmla="*/ 2147483647 w 2132"/>
              <a:gd name="T3" fmla="*/ 2147483647 h 2495"/>
              <a:gd name="T4" fmla="*/ 2147483647 w 2132"/>
              <a:gd name="T5" fmla="*/ 2147483647 h 2495"/>
              <a:gd name="T6" fmla="*/ 0 w 2132"/>
              <a:gd name="T7" fmla="*/ 0 h 2495"/>
              <a:gd name="T8" fmla="*/ 0 60000 65536"/>
              <a:gd name="T9" fmla="*/ 0 60000 65536"/>
              <a:gd name="T10" fmla="*/ 0 60000 65536"/>
              <a:gd name="T11" fmla="*/ 0 60000 65536"/>
              <a:gd name="T12" fmla="*/ 0 w 2132"/>
              <a:gd name="T13" fmla="*/ 0 h 2495"/>
              <a:gd name="T14" fmla="*/ 2132 w 2132"/>
              <a:gd name="T15" fmla="*/ 2495 h 24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4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8" name="Freeform 24"/>
          <p:cNvSpPr>
            <a:spLocks noChangeArrowheads="1"/>
          </p:cNvSpPr>
          <p:nvPr/>
        </p:nvSpPr>
        <p:spPr bwMode="auto">
          <a:xfrm>
            <a:off x="0" y="582613"/>
            <a:ext cx="2990850" cy="1512887"/>
          </a:xfrm>
          <a:custGeom>
            <a:avLst/>
            <a:gdLst>
              <a:gd name="T0" fmla="*/ 2147483647 w 1425"/>
              <a:gd name="T1" fmla="*/ 2147483647 h 1206"/>
              <a:gd name="T2" fmla="*/ 0 w 1425"/>
              <a:gd name="T3" fmla="*/ 0 h 1206"/>
              <a:gd name="T4" fmla="*/ 0 w 1425"/>
              <a:gd name="T5" fmla="*/ 2147483647 h 1206"/>
              <a:gd name="T6" fmla="*/ 2147483647 w 1425"/>
              <a:gd name="T7" fmla="*/ 2147483647 h 1206"/>
              <a:gd name="T8" fmla="*/ 0 60000 65536"/>
              <a:gd name="T9" fmla="*/ 0 60000 65536"/>
              <a:gd name="T10" fmla="*/ 0 60000 65536"/>
              <a:gd name="T11" fmla="*/ 0 60000 65536"/>
              <a:gd name="T12" fmla="*/ 0 w 1425"/>
              <a:gd name="T13" fmla="*/ 0 h 1206"/>
              <a:gd name="T14" fmla="*/ 1425 w 1425"/>
              <a:gd name="T15" fmla="*/ 1206 h 12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002060">
              <a:alpha val="35999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69" name="Freeform 15"/>
          <p:cNvSpPr>
            <a:spLocks noChangeArrowheads="1"/>
          </p:cNvSpPr>
          <p:nvPr/>
        </p:nvSpPr>
        <p:spPr bwMode="auto">
          <a:xfrm>
            <a:off x="3606800" y="1062038"/>
            <a:ext cx="8253413" cy="5084762"/>
          </a:xfrm>
          <a:custGeom>
            <a:avLst/>
            <a:gdLst>
              <a:gd name="T0" fmla="*/ 2147483647 w 4120"/>
              <a:gd name="T1" fmla="*/ 0 h 3915"/>
              <a:gd name="T2" fmla="*/ 2147483647 w 4120"/>
              <a:gd name="T3" fmla="*/ 2147483647 h 3915"/>
              <a:gd name="T4" fmla="*/ 2147483647 w 4120"/>
              <a:gd name="T5" fmla="*/ 2147483647 h 3915"/>
              <a:gd name="T6" fmla="*/ 2147483647 w 4120"/>
              <a:gd name="T7" fmla="*/ 2147483647 h 3915"/>
              <a:gd name="T8" fmla="*/ 2147483647 w 4120"/>
              <a:gd name="T9" fmla="*/ 2147483647 h 3915"/>
              <a:gd name="T10" fmla="*/ 2147483647 w 4120"/>
              <a:gd name="T11" fmla="*/ 2147483647 h 3915"/>
              <a:gd name="T12" fmla="*/ 0 w 4120"/>
              <a:gd name="T13" fmla="*/ 2147483647 h 3915"/>
              <a:gd name="T14" fmla="*/ 0 w 4120"/>
              <a:gd name="T15" fmla="*/ 2147483647 h 3915"/>
              <a:gd name="T16" fmla="*/ 2147483647 w 4120"/>
              <a:gd name="T17" fmla="*/ 0 h 39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120"/>
              <a:gd name="T28" fmla="*/ 0 h 3915"/>
              <a:gd name="T29" fmla="*/ 4120 w 4120"/>
              <a:gd name="T30" fmla="*/ 3915 h 39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sym typeface="Calibri" pitchFamily="34" charset="0"/>
            </a:endParaRPr>
          </a:p>
        </p:txBody>
      </p:sp>
      <p:sp>
        <p:nvSpPr>
          <p:cNvPr id="23570" name="矩形 45"/>
          <p:cNvSpPr>
            <a:spLocks noChangeArrowheads="1"/>
          </p:cNvSpPr>
          <p:nvPr/>
        </p:nvSpPr>
        <p:spPr bwMode="auto">
          <a:xfrm>
            <a:off x="-1770063" y="5432425"/>
            <a:ext cx="1346200" cy="796925"/>
          </a:xfrm>
          <a:prstGeom prst="rect">
            <a:avLst/>
          </a:prstGeom>
          <a:gradFill rotWithShape="1">
            <a:gsLst>
              <a:gs pos="0">
                <a:srgbClr val="A3D202"/>
              </a:gs>
              <a:gs pos="100000">
                <a:srgbClr val="86AA0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71" name="矩形 46"/>
          <p:cNvSpPr>
            <a:spLocks noChangeArrowheads="1"/>
          </p:cNvSpPr>
          <p:nvPr/>
        </p:nvSpPr>
        <p:spPr bwMode="auto">
          <a:xfrm>
            <a:off x="-3873500" y="5861050"/>
            <a:ext cx="1627187" cy="965200"/>
          </a:xfrm>
          <a:prstGeom prst="rect">
            <a:avLst/>
          </a:prstGeom>
          <a:gradFill rotWithShape="1">
            <a:gsLst>
              <a:gs pos="0">
                <a:srgbClr val="E79902"/>
              </a:gs>
              <a:gs pos="100000">
                <a:srgbClr val="C4830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72" name="矩形 47"/>
          <p:cNvSpPr>
            <a:spLocks noChangeArrowheads="1"/>
          </p:cNvSpPr>
          <p:nvPr/>
        </p:nvSpPr>
        <p:spPr bwMode="auto">
          <a:xfrm>
            <a:off x="-3475038" y="4845050"/>
            <a:ext cx="1257300" cy="746125"/>
          </a:xfrm>
          <a:prstGeom prst="rect">
            <a:avLst/>
          </a:prstGeom>
          <a:gradFill rotWithShape="1">
            <a:gsLst>
              <a:gs pos="0">
                <a:srgbClr val="F5BE00"/>
              </a:gs>
              <a:gs pos="100000">
                <a:srgbClr val="D2A5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73" name="矩形 48"/>
          <p:cNvSpPr>
            <a:spLocks noChangeArrowheads="1"/>
          </p:cNvSpPr>
          <p:nvPr/>
        </p:nvSpPr>
        <p:spPr bwMode="auto">
          <a:xfrm>
            <a:off x="-1198563" y="3248025"/>
            <a:ext cx="815975" cy="482600"/>
          </a:xfrm>
          <a:prstGeom prst="rect">
            <a:avLst/>
          </a:prstGeom>
          <a:gradFill rotWithShape="1">
            <a:gsLst>
              <a:gs pos="0">
                <a:srgbClr val="AE30C3"/>
              </a:gs>
              <a:gs pos="100000">
                <a:srgbClr val="9529A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74" name="矩形 49"/>
          <p:cNvSpPr>
            <a:spLocks noChangeArrowheads="1"/>
          </p:cNvSpPr>
          <p:nvPr/>
        </p:nvSpPr>
        <p:spPr bwMode="auto">
          <a:xfrm>
            <a:off x="-1198563" y="2590800"/>
            <a:ext cx="815975" cy="482600"/>
          </a:xfrm>
          <a:prstGeom prst="rect">
            <a:avLst/>
          </a:prstGeom>
          <a:gradFill rotWithShape="1">
            <a:gsLst>
              <a:gs pos="0">
                <a:srgbClr val="CC0000"/>
              </a:gs>
              <a:gs pos="100000">
                <a:srgbClr val="9C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75" name="矩形 51"/>
          <p:cNvSpPr>
            <a:spLocks noChangeArrowheads="1"/>
          </p:cNvSpPr>
          <p:nvPr/>
        </p:nvSpPr>
        <p:spPr bwMode="auto">
          <a:xfrm>
            <a:off x="4202113" y="2511425"/>
            <a:ext cx="998537" cy="41275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76" name="矩形 52"/>
          <p:cNvSpPr>
            <a:spLocks noChangeArrowheads="1"/>
          </p:cNvSpPr>
          <p:nvPr/>
        </p:nvSpPr>
        <p:spPr bwMode="auto">
          <a:xfrm>
            <a:off x="5664200" y="2511425"/>
            <a:ext cx="996950" cy="412750"/>
          </a:xfrm>
          <a:prstGeom prst="rect">
            <a:avLst/>
          </a:prstGeom>
          <a:gradFill rotWithShape="1">
            <a:gsLst>
              <a:gs pos="0">
                <a:srgbClr val="F5BE00"/>
              </a:gs>
              <a:gs pos="100000">
                <a:srgbClr val="D2A5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77" name="矩形 53"/>
          <p:cNvSpPr>
            <a:spLocks noChangeArrowheads="1"/>
          </p:cNvSpPr>
          <p:nvPr/>
        </p:nvSpPr>
        <p:spPr bwMode="auto">
          <a:xfrm>
            <a:off x="5662613" y="2511425"/>
            <a:ext cx="998537" cy="412750"/>
          </a:xfrm>
          <a:prstGeom prst="rect">
            <a:avLst/>
          </a:prstGeom>
          <a:gradFill rotWithShape="1">
            <a:gsLst>
              <a:gs pos="0">
                <a:srgbClr val="00C0EB"/>
              </a:gs>
              <a:gs pos="100000">
                <a:srgbClr val="00A2C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78" name="矩形 54"/>
          <p:cNvSpPr>
            <a:spLocks noChangeArrowheads="1"/>
          </p:cNvSpPr>
          <p:nvPr/>
        </p:nvSpPr>
        <p:spPr bwMode="auto">
          <a:xfrm>
            <a:off x="7192963" y="2511425"/>
            <a:ext cx="998537" cy="412750"/>
          </a:xfrm>
          <a:prstGeom prst="rect">
            <a:avLst/>
          </a:prstGeom>
          <a:gradFill rotWithShape="1">
            <a:gsLst>
              <a:gs pos="0">
                <a:srgbClr val="AE30C3"/>
              </a:gs>
              <a:gs pos="100000">
                <a:srgbClr val="9529A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79" name="矩形 55"/>
          <p:cNvSpPr>
            <a:spLocks noChangeArrowheads="1"/>
          </p:cNvSpPr>
          <p:nvPr/>
        </p:nvSpPr>
        <p:spPr bwMode="auto">
          <a:xfrm>
            <a:off x="8939213" y="2511425"/>
            <a:ext cx="998537" cy="412750"/>
          </a:xfrm>
          <a:prstGeom prst="rect">
            <a:avLst/>
          </a:prstGeom>
          <a:gradFill rotWithShape="1">
            <a:gsLst>
              <a:gs pos="0">
                <a:srgbClr val="D31C5B"/>
              </a:gs>
              <a:gs pos="100000">
                <a:srgbClr val="B4184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80" name="矩形 56"/>
          <p:cNvSpPr>
            <a:spLocks noChangeArrowheads="1"/>
          </p:cNvSpPr>
          <p:nvPr/>
        </p:nvSpPr>
        <p:spPr bwMode="auto">
          <a:xfrm>
            <a:off x="10685463" y="2511425"/>
            <a:ext cx="998537" cy="412750"/>
          </a:xfrm>
          <a:prstGeom prst="rect">
            <a:avLst/>
          </a:prstGeom>
          <a:gradFill rotWithShape="1">
            <a:gsLst>
              <a:gs pos="0">
                <a:srgbClr val="CC0000"/>
              </a:gs>
              <a:gs pos="100000">
                <a:srgbClr val="9C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" name="组合 57"/>
          <p:cNvGrpSpPr>
            <a:grpSpLocks/>
          </p:cNvGrpSpPr>
          <p:nvPr/>
        </p:nvGrpSpPr>
        <p:grpSpPr bwMode="auto">
          <a:xfrm>
            <a:off x="4678363" y="2876550"/>
            <a:ext cx="7405687" cy="930275"/>
            <a:chOff x="0" y="0"/>
            <a:chExt cx="5185974" cy="1316079"/>
          </a:xfrm>
        </p:grpSpPr>
        <p:sp>
          <p:nvSpPr>
            <p:cNvPr id="23582" name="TextBox 58"/>
            <p:cNvSpPr>
              <a:spLocks noChangeArrowheads="1"/>
            </p:cNvSpPr>
            <p:nvPr/>
          </p:nvSpPr>
          <p:spPr bwMode="auto">
            <a:xfrm>
              <a:off x="1284173" y="576317"/>
              <a:ext cx="3901801" cy="7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>
                  <a:solidFill>
                    <a:srgbClr val="FF99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Color</a:t>
              </a:r>
              <a:r>
                <a:rPr lang="en-US" sz="28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</a:t>
              </a:r>
              <a:r>
                <a:rPr lang="en-US" sz="28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Will</a:t>
              </a:r>
              <a:r>
                <a:rPr lang="en-US" sz="28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</a:t>
              </a:r>
              <a:r>
                <a:rPr lang="en-US" sz="2800" b="1">
                  <a:solidFill>
                    <a:srgbClr val="3399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Your</a:t>
              </a:r>
              <a:r>
                <a:rPr lang="en-US" sz="28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Future </a:t>
              </a:r>
              <a:r>
                <a:rPr lang="en-US" sz="2800" b="1">
                  <a:solidFill>
                    <a:srgbClr val="605EA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Job</a:t>
              </a:r>
              <a:r>
                <a:rPr lang="en-US" sz="2800" b="1">
                  <a:solidFill>
                    <a:srgbClr val="990099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Be</a:t>
              </a:r>
              <a:r>
                <a:rPr lang="en-US" sz="2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?</a:t>
              </a:r>
              <a:endParaRPr lang="zh-CN" altLang="en-US"/>
            </a:p>
          </p:txBody>
        </p:sp>
        <p:sp>
          <p:nvSpPr>
            <p:cNvPr id="23583" name="矩形 59"/>
            <p:cNvSpPr>
              <a:spLocks noChangeArrowheads="1"/>
            </p:cNvSpPr>
            <p:nvPr/>
          </p:nvSpPr>
          <p:spPr bwMode="auto">
            <a:xfrm>
              <a:off x="0" y="0"/>
              <a:ext cx="1107991" cy="1305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chemeClr val="accent2"/>
                  </a:solidFill>
                  <a:latin typeface="黑体" pitchFamily="49" charset="-122"/>
                  <a:ea typeface="黑体" pitchFamily="49" charset="-122"/>
                  <a:sym typeface="黑体" pitchFamily="49" charset="-122"/>
                </a:rPr>
                <a:t> </a:t>
              </a:r>
              <a:r>
                <a:rPr lang="en-US" sz="4400">
                  <a:solidFill>
                    <a:srgbClr val="FF0000"/>
                  </a:solidFill>
                  <a:latin typeface="Berlin Sans FB" pitchFamily="34" charset="0"/>
                  <a:ea typeface="黑体" pitchFamily="49" charset="-122"/>
                  <a:sym typeface="Berlin Sans FB" pitchFamily="34" charset="0"/>
                </a:rPr>
                <a:t>What</a:t>
              </a:r>
              <a:endParaRPr lang="zh-CN" altLang="en-US"/>
            </a:p>
          </p:txBody>
        </p:sp>
      </p:grpSp>
      <p:sp>
        <p:nvSpPr>
          <p:cNvPr id="23584" name="矩形 60"/>
          <p:cNvSpPr>
            <a:spLocks noChangeArrowheads="1"/>
          </p:cNvSpPr>
          <p:nvPr/>
        </p:nvSpPr>
        <p:spPr bwMode="auto">
          <a:xfrm>
            <a:off x="8939213" y="2511425"/>
            <a:ext cx="998537" cy="412750"/>
          </a:xfrm>
          <a:prstGeom prst="rect">
            <a:avLst/>
          </a:prstGeom>
          <a:gradFill rotWithShape="1">
            <a:gsLst>
              <a:gs pos="0">
                <a:srgbClr val="A3D202"/>
              </a:gs>
              <a:gs pos="100000">
                <a:srgbClr val="86AA0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2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75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25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75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25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099 -0.5625 C 1.25087 -1.01019 0.89479 -0.99931 0.55972 -0.92083 C 0.24045 -0.85208 0.20677 -0.45417 0.21615 -0.3 C 0.2474 -0.06667 0.38941 0.21019 0.68802 0.14167 C 0.96024 0.07546 0.96615 -0.25 0.86927 -0.44583 " pathEditMode="relative" rAng="0" ptsTypes="fffff">
                                      <p:cBhvr>
                                        <p:cTn id="75" dur="175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5515586" y="162500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>
                                      <p:cBhvr>
                                        <p:cTn id="77" dur="75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25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4497 -0.42917 C 1.44514 -0.42917 1.10434 -0.15417 0.94184 -0.15834 C 0.77934 -0.1625 0.61372 -0.21667 0.52153 -0.32917 " pathEditMode="relative" rAng="0" ptsTypes="fsf">
                                      <p:cBhvr>
                                        <p:cTn id="83" dur="125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616286" y="13750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125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87" dur="75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25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0174 -0.90764 C 1.20139 -0.90787 0.94583 -0.86667 0.8658 -0.60509 C 0.78611 -0.34352 0.85226 -0.31597 0.83698 -0.23426 " pathEditMode="relative" rAng="0" ptsTypes="fsf">
                                      <p:cBhvr>
                                        <p:cTn id="93" dur="125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197886" y="315970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5" dur="125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7" dur="75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25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239 -0.67384 C 1.02152 -0.67407 0.84948 -0.23727 1.00677 0.02893 C 1.1651 0.29352 1.24218 0.20046 1.29948 0.26852 " pathEditMode="relative" rAng="0" ptsTypes="fsf">
                                      <p:cBhvr>
                                        <p:cTn id="103" dur="125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906300" y="52060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125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07" dur="75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25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927 -0.72361 C 0.45295 -0.55579 0.48802 -0.45996 0.42656 -0.36528 C 0.36441 -0.2706 0.22864 -0.05255 -0.08507 -0.03542 " pathEditMode="relative" rAng="0" ptsTypes="fsf">
                                      <p:cBhvr>
                                        <p:cTn id="113" dur="125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678786" y="344210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125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17" dur="75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25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344 -0.71736 C 1.06754 -0.54653 0.32344 0.03241 -2.5E-6 -0.00047 " pathEditMode="relative" rAng="0" ptsTypes="ff">
                                      <p:cBhvr>
                                        <p:cTn id="123" dur="125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897586" y="374770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5" dur="125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25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7" presetClass="path" presetSubtype="0" accel="50000" decel="5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47448 0.7243 C 0.50781 0.66967 0.31354 -0.01713 -8.33333E-7 2.22222E-6 " pathEditMode="relative" rAng="0" ptsTypes="ss">
                                      <p:cBhvr>
                                        <p:cTn id="130" dur="1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206586" y="-3708286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3" dur="75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7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41042 -0.74931 C -0.42674 -0.58148 -0.45833 -0.37709 -0.33767 -0.31065 C -0.21684 -0.24375 -0.1125 -0.13264 0 2.22222E-6 " pathEditMode="relative" rAng="0" ptsTypes="fsf">
                                      <p:cBhvr>
                                        <p:cTn id="135" dur="125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12500" y="374540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8" presetClass="emph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37" dur="125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0" dur="25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69 -0.8132 C -1.02639 -0.91042 -0.27431 -0.08403 4.44444E-6 -0.00023 " pathEditMode="relative" rAng="0" ptsTypes="ff">
                                      <p:cBhvr>
                                        <p:cTn id="142" dur="125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6510386" y="357870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5" dur="25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205 0.3618 C 0.33681 0.4169 0.31372 -0.01713 -4.72222E-6 2.22222E-6 " pathEditMode="relative" rAng="0" ptsTypes="ss">
                                      <p:cBhvr>
                                        <p:cTn id="147" dur="125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111086" y="-1620386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9" dur="125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2" dur="250"/>
                                        <p:tgtEl>
                                          <p:spTgt spid="23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7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60451 0.45764 C -0.62083 0.62546 -0.57083 0.35555 -0.49323 0.2912 C -0.41562 0.22685 -0.05017 0.30717 -3.88889E-6 2.22222E-6 " pathEditMode="relative" rAng="0" ptsTypes="fsf">
                                      <p:cBhvr>
                                        <p:cTn id="154" dur="75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941000" y="-1449086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8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56" dur="75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9" dur="75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7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18229 0.86736 C 0.93629 0.25069 0.13472 0.23356 -1.66667E-6 2.22222E-6 " pathEditMode="relative" rAng="0" ptsTypes="ff">
                                      <p:cBhvr>
                                        <p:cTn id="161" dur="75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859400" y="-4337986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8" presetClass="emp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63" dur="75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 animBg="1" autoUpdateAnimBg="0"/>
      <p:bldP spid="23555" grpId="0" bldLvl="0" animBg="1" autoUpdateAnimBg="0"/>
      <p:bldP spid="23556" grpId="0" bldLvl="0" animBg="1" autoUpdateAnimBg="0"/>
      <p:bldP spid="23557" grpId="0" bldLvl="0" animBg="1" autoUpdateAnimBg="0"/>
      <p:bldP spid="23558" grpId="0" bldLvl="0" animBg="1" autoUpdateAnimBg="0"/>
      <p:bldP spid="23559" grpId="0" bldLvl="0" animBg="1" autoUpdateAnimBg="0"/>
      <p:bldP spid="23560" grpId="0" bldLvl="0" animBg="1" autoUpdateAnimBg="0"/>
      <p:bldP spid="23561" grpId="0" bldLvl="0" animBg="1" autoUpdateAnimBg="0"/>
      <p:bldP spid="23562" grpId="0" bldLvl="0" animBg="1" autoUpdateAnimBg="0"/>
      <p:bldP spid="23563" grpId="0" bldLvl="0" animBg="1" autoUpdateAnimBg="0"/>
      <p:bldP spid="23564" grpId="0" bldLvl="0" animBg="1" autoUpdateAnimBg="0"/>
      <p:bldP spid="23565" grpId="0" bldLvl="0" animBg="1" autoUpdateAnimBg="0"/>
      <p:bldP spid="23566" grpId="0" bldLvl="0" animBg="1" autoUpdateAnimBg="0"/>
      <p:bldP spid="23567" grpId="0" bldLvl="0" animBg="1" autoUpdateAnimBg="0"/>
      <p:bldP spid="23568" grpId="0" bldLvl="0" animBg="1" autoUpdateAnimBg="0"/>
      <p:bldP spid="23569" grpId="0" bldLvl="0" animBg="1" autoUpdateAnimBg="0"/>
      <p:bldP spid="23570" grpId="0" bldLvl="0" animBg="1" autoUpdateAnimBg="0"/>
      <p:bldP spid="23570" grpId="1" bldLvl="0" animBg="1" autoUpdateAnimBg="0"/>
      <p:bldP spid="23571" grpId="0" bldLvl="0" animBg="1" autoUpdateAnimBg="0"/>
      <p:bldP spid="23571" grpId="1" bldLvl="0" animBg="1" autoUpdateAnimBg="0"/>
      <p:bldP spid="23571" grpId="2" bldLvl="0" animBg="1" autoUpdateAnimBg="0"/>
      <p:bldP spid="23571" grpId="3" bldLvl="0" animBg="1" autoUpdateAnimBg="0"/>
      <p:bldP spid="23572" grpId="0" bldLvl="0" animBg="1" autoUpdateAnimBg="0"/>
      <p:bldP spid="23572" grpId="1" bldLvl="0" animBg="1" autoUpdateAnimBg="0"/>
      <p:bldP spid="23572" grpId="2" bldLvl="0" animBg="1" autoUpdateAnimBg="0"/>
      <p:bldP spid="23572" grpId="3" bldLvl="0" animBg="1" autoUpdateAnimBg="0"/>
      <p:bldP spid="23573" grpId="0" bldLvl="0" animBg="1" autoUpdateAnimBg="0"/>
      <p:bldP spid="23573" grpId="1" bldLvl="0" animBg="1" autoUpdateAnimBg="0"/>
      <p:bldP spid="23573" grpId="2" bldLvl="0" animBg="1" autoUpdateAnimBg="0"/>
      <p:bldP spid="23573" grpId="3" bldLvl="0" animBg="1" autoUpdateAnimBg="0"/>
      <p:bldP spid="23574" grpId="0" bldLvl="0" animBg="1" autoUpdateAnimBg="0"/>
      <p:bldP spid="23574" grpId="1" bldLvl="0" animBg="1" autoUpdateAnimBg="0"/>
      <p:bldP spid="23574" grpId="2" bldLvl="0" animBg="1" autoUpdateAnimBg="0"/>
      <p:bldP spid="23574" grpId="3" bldLvl="0" animBg="1" autoUpdateAnimBg="0"/>
      <p:bldP spid="23575" grpId="0" bldLvl="0" animBg="1" autoUpdateAnimBg="0"/>
      <p:bldP spid="23575" grpId="1" bldLvl="0" animBg="1" autoUpdateAnimBg="0"/>
      <p:bldP spid="23576" grpId="0" bldLvl="0" animBg="1" autoUpdateAnimBg="0"/>
      <p:bldP spid="23576" grpId="1" bldLvl="0" animBg="1" autoUpdateAnimBg="0"/>
      <p:bldP spid="23576" grpId="2" bldLvl="0" animBg="1" autoUpdateAnimBg="0"/>
      <p:bldP spid="23577" grpId="0" bldLvl="0" animBg="1" autoUpdateAnimBg="0"/>
      <p:bldP spid="23577" grpId="1" bldLvl="0" animBg="1" autoUpdateAnimBg="0"/>
      <p:bldP spid="23577" grpId="2" bldLvl="0" animBg="1" autoUpdateAnimBg="0"/>
      <p:bldP spid="23578" grpId="0" bldLvl="0" animBg="1" autoUpdateAnimBg="0"/>
      <p:bldP spid="23578" grpId="1" bldLvl="0" animBg="1" autoUpdateAnimBg="0"/>
      <p:bldP spid="23579" grpId="0" bldLvl="0" animBg="1" autoUpdateAnimBg="0"/>
      <p:bldP spid="23579" grpId="1" bldLvl="0" animBg="1" autoUpdateAnimBg="0"/>
      <p:bldP spid="23579" grpId="2" bldLvl="0" animBg="1" autoUpdateAnimBg="0"/>
      <p:bldP spid="23580" grpId="0" bldLvl="0" animBg="1" autoUpdateAnimBg="0"/>
      <p:bldP spid="23580" grpId="1" bldLvl="0" animBg="1" autoUpdateAnimBg="0"/>
      <p:bldP spid="23580" grpId="2" bldLvl="0" animBg="1" autoUpdateAnimBg="0"/>
      <p:bldP spid="23584" grpId="0" bldLvl="0" animBg="1" autoUpdateAnimBg="0"/>
      <p:bldP spid="23584" grpId="1" bldLvl="0" animBg="1" autoUpdateAnimBg="0"/>
      <p:bldP spid="23584" grpId="2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Information_Classification"/>
          <p:cNvSpPr>
            <a:spLocks noChangeArrowheads="1"/>
          </p:cNvSpPr>
          <p:nvPr/>
        </p:nvSpPr>
        <p:spPr bwMode="auto">
          <a:xfrm>
            <a:off x="10294938" y="6619875"/>
            <a:ext cx="25400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ts val="600"/>
              </a:spcBef>
              <a:buClr>
                <a:srgbClr val="F0AB00"/>
              </a:buClr>
              <a:buSzPct val="80000"/>
            </a:pPr>
            <a:r>
              <a:rPr lang="zh-CN" altLang="en-US" sz="1000" b="1" i="1">
                <a:solidFill>
                  <a:srgbClr val="FFFFFF"/>
                </a:solidFill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Public</a:t>
            </a:r>
            <a:endParaRPr lang="zh-CN" altLang="en-US"/>
          </a:p>
        </p:txBody>
      </p:sp>
      <p:sp>
        <p:nvSpPr>
          <p:cNvPr id="4099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58913" y="411163"/>
            <a:ext cx="8181975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altLang="zh-CN" sz="38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What </a:t>
            </a:r>
            <a:r>
              <a:rPr lang="zh-CN" altLang="en-US" sz="38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Are </a:t>
            </a:r>
            <a:r>
              <a:rPr lang="en-US" altLang="zh-CN" sz="38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We Doing Today?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616075" y="4719638"/>
            <a:ext cx="5759450" cy="504825"/>
            <a:chOff x="0" y="0"/>
            <a:chExt cx="2578139" cy="521890"/>
          </a:xfrm>
        </p:grpSpPr>
        <p:sp>
          <p:nvSpPr>
            <p:cNvPr id="4121" name="任意多边形 36"/>
            <p:cNvSpPr>
              <a:spLocks noChangeArrowheads="1"/>
            </p:cNvSpPr>
            <p:nvPr/>
          </p:nvSpPr>
          <p:spPr bwMode="auto">
            <a:xfrm>
              <a:off x="0" y="0"/>
              <a:ext cx="2578139" cy="52189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22" name="任意多边形 37"/>
            <p:cNvSpPr>
              <a:spLocks noChangeArrowheads="1"/>
            </p:cNvSpPr>
            <p:nvPr/>
          </p:nvSpPr>
          <p:spPr bwMode="auto">
            <a:xfrm>
              <a:off x="25400" y="5385"/>
              <a:ext cx="2527339" cy="49649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50000"/>
                </a:lnSpc>
              </a:pPr>
              <a:r>
                <a:rPr lang="zh-CN" altLang="en-US" sz="3400" b="1" dirty="0">
                  <a:solidFill>
                    <a:srgbClr val="000000"/>
                  </a:solidFill>
                  <a:ea typeface="微软雅黑" pitchFamily="34" charset="-122"/>
                </a:rPr>
                <a:t>Assignment</a:t>
              </a:r>
              <a:r>
                <a:rPr lang="zh-CN" altLang="en-US" sz="4000" b="1" dirty="0">
                  <a:solidFill>
                    <a:srgbClr val="000000"/>
                  </a:solidFill>
                  <a:ea typeface="微软雅黑" pitchFamily="34" charset="-122"/>
                </a:rPr>
                <a:t> </a:t>
              </a:r>
              <a:endParaRPr lang="zh-CN" altLang="en-US" sz="4000" b="1" dirty="0">
                <a:solidFill>
                  <a:srgbClr val="000000"/>
                </a:solidFill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674813" y="1668463"/>
            <a:ext cx="5759450" cy="503237"/>
            <a:chOff x="0" y="0"/>
            <a:chExt cx="2578139" cy="521890"/>
          </a:xfrm>
        </p:grpSpPr>
        <p:sp>
          <p:nvSpPr>
            <p:cNvPr id="4119" name="任意多边形 42"/>
            <p:cNvSpPr>
              <a:spLocks noChangeArrowheads="1"/>
            </p:cNvSpPr>
            <p:nvPr/>
          </p:nvSpPr>
          <p:spPr bwMode="auto">
            <a:xfrm>
              <a:off x="0" y="0"/>
              <a:ext cx="2578139" cy="52189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20" name="任意多边形 43"/>
            <p:cNvSpPr>
              <a:spLocks noChangeArrowheads="1"/>
            </p:cNvSpPr>
            <p:nvPr/>
          </p:nvSpPr>
          <p:spPr bwMode="auto">
            <a:xfrm>
              <a:off x="25400" y="9287"/>
              <a:ext cx="2527339" cy="49649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50000"/>
                </a:lnSpc>
              </a:pPr>
              <a:r>
                <a:rPr lang="en-US" altLang="zh-CN" sz="3400" b="1" dirty="0">
                  <a:solidFill>
                    <a:srgbClr val="000000"/>
                  </a:solidFill>
                  <a:ea typeface="微软雅黑" pitchFamily="34" charset="-122"/>
                </a:rPr>
                <a:t>Warm-up</a:t>
              </a:r>
              <a:endParaRPr lang="en-US" altLang="zh-CN" sz="3400" b="1" dirty="0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1585913" y="3130550"/>
            <a:ext cx="5759450" cy="501650"/>
            <a:chOff x="0" y="0"/>
            <a:chExt cx="2578139" cy="521890"/>
          </a:xfrm>
        </p:grpSpPr>
        <p:sp>
          <p:nvSpPr>
            <p:cNvPr id="4117" name="任意多边形 45"/>
            <p:cNvSpPr>
              <a:spLocks noChangeArrowheads="1"/>
            </p:cNvSpPr>
            <p:nvPr/>
          </p:nvSpPr>
          <p:spPr bwMode="auto">
            <a:xfrm>
              <a:off x="0" y="0"/>
              <a:ext cx="2578139" cy="52189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18" name="任意多边形 46"/>
            <p:cNvSpPr>
              <a:spLocks noChangeArrowheads="1"/>
            </p:cNvSpPr>
            <p:nvPr/>
          </p:nvSpPr>
          <p:spPr bwMode="auto">
            <a:xfrm>
              <a:off x="25400" y="16602"/>
              <a:ext cx="2527339" cy="49649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50000"/>
                </a:lnSpc>
              </a:pPr>
              <a:r>
                <a:rPr lang="zh-CN" altLang="en-US" sz="3400" b="1" dirty="0">
                  <a:solidFill>
                    <a:srgbClr val="000000"/>
                  </a:solidFill>
                  <a:ea typeface="微软雅黑" pitchFamily="34" charset="-122"/>
                </a:rPr>
                <a:t>Text </a:t>
              </a:r>
              <a:r>
                <a:rPr lang="en-US" altLang="zh-CN" sz="3400" b="1" dirty="0">
                  <a:solidFill>
                    <a:srgbClr val="000000"/>
                  </a:solidFill>
                  <a:ea typeface="微软雅黑" pitchFamily="34" charset="-122"/>
                </a:rPr>
                <a:t>Summary</a:t>
              </a:r>
              <a:r>
                <a:rPr lang="zh-CN" altLang="en-US" sz="4000" b="1" dirty="0">
                  <a:solidFill>
                    <a:srgbClr val="000000"/>
                  </a:solidFill>
                  <a:ea typeface="微软雅黑" pitchFamily="34" charset="-122"/>
                </a:rPr>
                <a:t> </a:t>
              </a:r>
              <a:endParaRPr lang="zh-CN" altLang="en-US" sz="4000" b="1" dirty="0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2090738" y="1235075"/>
            <a:ext cx="6815137" cy="504825"/>
            <a:chOff x="0" y="0"/>
            <a:chExt cx="3131343" cy="521890"/>
          </a:xfrm>
        </p:grpSpPr>
        <p:sp>
          <p:nvSpPr>
            <p:cNvPr id="4115" name="任意多边形 51"/>
            <p:cNvSpPr>
              <a:spLocks noChangeArrowheads="1"/>
            </p:cNvSpPr>
            <p:nvPr/>
          </p:nvSpPr>
          <p:spPr bwMode="auto">
            <a:xfrm>
              <a:off x="0" y="0"/>
              <a:ext cx="3131343" cy="52189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lIns="68626" tIns="50846" rIns="68626" bIns="50846" anchor="ctr"/>
            <a:lstStyle/>
            <a:p>
              <a:endParaRPr lang="zh-CN" altLang="en-US"/>
            </a:p>
          </p:txBody>
        </p:sp>
        <p:sp>
          <p:nvSpPr>
            <p:cNvPr id="4116" name="任意多边形 52"/>
            <p:cNvSpPr>
              <a:spLocks noChangeArrowheads="1"/>
            </p:cNvSpPr>
            <p:nvPr/>
          </p:nvSpPr>
          <p:spPr bwMode="auto">
            <a:xfrm>
              <a:off x="25400" y="12700"/>
              <a:ext cx="3080543" cy="49649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1036638" y="1697038"/>
            <a:ext cx="958850" cy="503237"/>
            <a:chOff x="0" y="0"/>
            <a:chExt cx="521890" cy="521890"/>
          </a:xfrm>
        </p:grpSpPr>
        <p:sp>
          <p:nvSpPr>
            <p:cNvPr id="4113" name="圆角矩形 54"/>
            <p:cNvSpPr>
              <a:spLocks noChangeArrowheads="1"/>
            </p:cNvSpPr>
            <p:nvPr/>
          </p:nvSpPr>
          <p:spPr bwMode="auto">
            <a:xfrm>
              <a:off x="0" y="0"/>
              <a:ext cx="521890" cy="5218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3E2FF"/>
                </a:gs>
                <a:gs pos="50000">
                  <a:srgbClr val="7BABFF"/>
                </a:gs>
                <a:gs pos="100000">
                  <a:srgbClr val="D3E2FF"/>
                </a:gs>
              </a:gsLst>
              <a:lin ang="5400000" scaled="1"/>
            </a:gradFill>
            <a:ln w="9525">
              <a:solidFill>
                <a:srgbClr val="7BAB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14" name="圆角矩形 55"/>
            <p:cNvSpPr>
              <a:spLocks noChangeArrowheads="1"/>
            </p:cNvSpPr>
            <p:nvPr/>
          </p:nvSpPr>
          <p:spPr bwMode="auto">
            <a:xfrm>
              <a:off x="25400" y="12700"/>
              <a:ext cx="471090" cy="4964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BABFF"/>
                </a:gs>
                <a:gs pos="7999">
                  <a:srgbClr val="7BABFF"/>
                </a:gs>
                <a:gs pos="50000">
                  <a:srgbClr val="2676FF"/>
                </a:gs>
                <a:gs pos="51656">
                  <a:srgbClr val="2676FF"/>
                </a:gs>
                <a:gs pos="98000">
                  <a:srgbClr val="7BABFF"/>
                </a:gs>
                <a:gs pos="100000">
                  <a:srgbClr val="A8C7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sz="3600" b="1" i="1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1</a:t>
              </a:r>
              <a:endParaRPr lang="zh-CN" altLang="en-US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1033463" y="3236913"/>
            <a:ext cx="960437" cy="501650"/>
            <a:chOff x="0" y="0"/>
            <a:chExt cx="521890" cy="521890"/>
          </a:xfrm>
        </p:grpSpPr>
        <p:sp>
          <p:nvSpPr>
            <p:cNvPr id="4111" name="圆角矩形 57"/>
            <p:cNvSpPr>
              <a:spLocks noChangeArrowheads="1"/>
            </p:cNvSpPr>
            <p:nvPr/>
          </p:nvSpPr>
          <p:spPr bwMode="auto">
            <a:xfrm>
              <a:off x="0" y="0"/>
              <a:ext cx="521890" cy="5218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3E2FF"/>
                </a:gs>
                <a:gs pos="50000">
                  <a:srgbClr val="7BABFF"/>
                </a:gs>
                <a:gs pos="100000">
                  <a:srgbClr val="D3E2FF"/>
                </a:gs>
              </a:gsLst>
              <a:lin ang="5400000" scaled="1"/>
            </a:gradFill>
            <a:ln w="9525">
              <a:solidFill>
                <a:srgbClr val="7BAB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12" name="圆角矩形 58"/>
            <p:cNvSpPr>
              <a:spLocks noChangeArrowheads="1"/>
            </p:cNvSpPr>
            <p:nvPr/>
          </p:nvSpPr>
          <p:spPr bwMode="auto">
            <a:xfrm>
              <a:off x="25400" y="12700"/>
              <a:ext cx="471090" cy="4964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BABFF"/>
                </a:gs>
                <a:gs pos="7999">
                  <a:srgbClr val="7BABFF"/>
                </a:gs>
                <a:gs pos="50000">
                  <a:srgbClr val="2676FF"/>
                </a:gs>
                <a:gs pos="51656">
                  <a:srgbClr val="2676FF"/>
                </a:gs>
                <a:gs pos="98000">
                  <a:srgbClr val="7BABFF"/>
                </a:gs>
                <a:gs pos="100000">
                  <a:srgbClr val="A8C7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sz="3600" b="1" i="1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2</a:t>
              </a:r>
              <a:endParaRPr lang="zh-CN" altLang="en-US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8" name="Group 43"/>
          <p:cNvGrpSpPr>
            <a:grpSpLocks/>
          </p:cNvGrpSpPr>
          <p:nvPr/>
        </p:nvGrpSpPr>
        <p:grpSpPr bwMode="auto">
          <a:xfrm>
            <a:off x="1068388" y="4789488"/>
            <a:ext cx="958850" cy="501650"/>
            <a:chOff x="0" y="0"/>
            <a:chExt cx="521890" cy="521890"/>
          </a:xfrm>
        </p:grpSpPr>
        <p:sp>
          <p:nvSpPr>
            <p:cNvPr id="4109" name="圆角矩形 60"/>
            <p:cNvSpPr>
              <a:spLocks noChangeArrowheads="1"/>
            </p:cNvSpPr>
            <p:nvPr/>
          </p:nvSpPr>
          <p:spPr bwMode="auto">
            <a:xfrm>
              <a:off x="0" y="0"/>
              <a:ext cx="521890" cy="5218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3E2FF"/>
                </a:gs>
                <a:gs pos="50000">
                  <a:srgbClr val="7BABFF"/>
                </a:gs>
                <a:gs pos="100000">
                  <a:srgbClr val="D3E2FF"/>
                </a:gs>
              </a:gsLst>
              <a:lin ang="5400000" scaled="1"/>
            </a:gradFill>
            <a:ln w="9525">
              <a:solidFill>
                <a:srgbClr val="7BAB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10" name="圆角矩形 61"/>
            <p:cNvSpPr>
              <a:spLocks noChangeArrowheads="1"/>
            </p:cNvSpPr>
            <p:nvPr/>
          </p:nvSpPr>
          <p:spPr bwMode="auto">
            <a:xfrm>
              <a:off x="25400" y="12699"/>
              <a:ext cx="471090" cy="4964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BABFF"/>
                </a:gs>
                <a:gs pos="7999">
                  <a:srgbClr val="7BABFF"/>
                </a:gs>
                <a:gs pos="50000">
                  <a:srgbClr val="2676FF"/>
                </a:gs>
                <a:gs pos="51656">
                  <a:srgbClr val="2676FF"/>
                </a:gs>
                <a:gs pos="98000">
                  <a:srgbClr val="7BABFF"/>
                </a:gs>
                <a:gs pos="100000">
                  <a:srgbClr val="A8C7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sz="3600" b="1" i="1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3</a:t>
              </a:r>
              <a:endParaRPr lang="zh-CN" altLang="en-US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4107" name="右箭头 2"/>
          <p:cNvSpPr>
            <a:spLocks noChangeArrowheads="1"/>
          </p:cNvSpPr>
          <p:nvPr/>
        </p:nvSpPr>
        <p:spPr bwMode="auto">
          <a:xfrm>
            <a:off x="5791200" y="3273425"/>
            <a:ext cx="727075" cy="517525"/>
          </a:xfrm>
          <a:prstGeom prst="rightArrow">
            <a:avLst>
              <a:gd name="adj1" fmla="val 50000"/>
              <a:gd name="adj2" fmla="val 4982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28" name="图示 27"/>
          <p:cNvGraphicFramePr/>
          <p:nvPr/>
        </p:nvGraphicFramePr>
        <p:xfrm>
          <a:off x="6297578" y="1799300"/>
          <a:ext cx="5117677" cy="3451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1" animBg="1"/>
      <p:bldGraphic spid="28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535113" y="441325"/>
            <a:ext cx="9648825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latin typeface="微软雅黑" pitchFamily="34" charset="-122"/>
                <a:ea typeface="微软雅黑" pitchFamily="34" charset="-122"/>
              </a:rPr>
              <a:t>What Colors Are Different Jobs?</a:t>
            </a:r>
          </a:p>
        </p:txBody>
      </p:sp>
      <p:pic>
        <p:nvPicPr>
          <p:cNvPr id="6147" name="Picture 4" descr="blue-worker-h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5088" y="1254125"/>
            <a:ext cx="658812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Figure-cartoon-image-psd-layered-material-462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35250" y="2260600"/>
            <a:ext cx="627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蓝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1213" y="1262063"/>
            <a:ext cx="157162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 descr="粉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1213" y="3492500"/>
            <a:ext cx="1450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8" descr="金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1213" y="5657850"/>
            <a:ext cx="1450975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9" descr="白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11213" y="2414588"/>
            <a:ext cx="145097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0" descr="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11213" y="4578350"/>
            <a:ext cx="145097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11"/>
          <p:cNvSpPr>
            <a:spLocks noChangeArrowheads="1"/>
          </p:cNvSpPr>
          <p:nvPr/>
        </p:nvSpPr>
        <p:spPr bwMode="auto">
          <a:xfrm>
            <a:off x="4321175" y="1174750"/>
            <a:ext cx="7351713" cy="1235075"/>
          </a:xfrm>
          <a:prstGeom prst="rect">
            <a:avLst/>
          </a:prstGeom>
          <a:solidFill>
            <a:srgbClr val="2B7ACB"/>
          </a:solidFill>
          <a:ln w="28575" cap="flat" cmpd="sng">
            <a:solidFill>
              <a:schemeClr val="accent2"/>
            </a:solidFill>
            <a:miter lim="800000"/>
            <a:headEnd/>
            <a:tailEnd/>
          </a:ln>
        </p:spPr>
        <p:txBody>
          <a:bodyPr lIns="90170" tIns="46990" rIns="90170" bIns="46990" anchor="ctr">
            <a:spAutoFit/>
          </a:bodyPr>
          <a:lstStyle/>
          <a:p>
            <a:pPr>
              <a:buSzPct val="80000"/>
              <a:buFont typeface="Wingdings" pitchFamily="2" charset="2"/>
              <a:buChar char="l"/>
            </a:pPr>
            <a:r>
              <a:rPr lang="en-US" sz="190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>manual or technical labor</a:t>
            </a:r>
          </a:p>
          <a:p>
            <a:pPr>
              <a:buSzPct val="80000"/>
              <a:buFont typeface="Wingdings" pitchFamily="2" charset="2"/>
              <a:buChar char="l"/>
            </a:pP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>skilled or unskilled  </a:t>
            </a:r>
          </a:p>
          <a:p>
            <a:pPr>
              <a:buSzPct val="80000"/>
              <a:buFont typeface="Wingdings" pitchFamily="2" charset="2"/>
              <a:buChar char="l"/>
            </a:pPr>
            <a:r>
              <a:rPr lang="en-US">
                <a:solidFill>
                  <a:schemeClr val="bg1"/>
                </a:solidFill>
              </a:rPr>
              <a:t> manufacturing, mining, construction, maintenance, warehousing, technical installation </a:t>
            </a:r>
          </a:p>
        </p:txBody>
      </p:sp>
      <p:sp>
        <p:nvSpPr>
          <p:cNvPr id="6155" name="Rectangle 12"/>
          <p:cNvSpPr>
            <a:spLocks noChangeArrowheads="1"/>
          </p:cNvSpPr>
          <p:nvPr/>
        </p:nvSpPr>
        <p:spPr bwMode="auto">
          <a:xfrm>
            <a:off x="4321175" y="2584450"/>
            <a:ext cx="7351713" cy="669925"/>
          </a:xfrm>
          <a:prstGeom prst="rect">
            <a:avLst/>
          </a:prstGeom>
          <a:solidFill>
            <a:srgbClr val="2B7ACB"/>
          </a:solidFill>
          <a:ln w="28575" cap="flat" cmpd="sng">
            <a:solidFill>
              <a:schemeClr val="accent2"/>
            </a:solidFill>
            <a:miter lim="800000"/>
            <a:headEnd/>
            <a:tailEnd/>
          </a:ln>
        </p:spPr>
        <p:txBody>
          <a:bodyPr lIns="90170" tIns="46990" rIns="90170" bIns="46990" anchor="ctr">
            <a:spAutoFit/>
          </a:bodyPr>
          <a:lstStyle/>
          <a:p>
            <a:pPr>
              <a:buSzPct val="80000"/>
              <a:buFont typeface="Wingdings" pitchFamily="2" charset="2"/>
              <a:buChar char="l"/>
            </a:pPr>
            <a:r>
              <a:rPr lang="en-US">
                <a:solidFill>
                  <a:schemeClr val="bg1"/>
                </a:solidFill>
              </a:rPr>
              <a:t> professional, managerial, or administrative work </a:t>
            </a:r>
          </a:p>
          <a:p>
            <a:pPr>
              <a:buSzPct val="80000"/>
              <a:buFont typeface="Wingdings" pitchFamily="2" charset="2"/>
              <a:buChar char="l"/>
            </a:pPr>
            <a:r>
              <a:rPr lang="en-US">
                <a:solidFill>
                  <a:schemeClr val="bg1"/>
                </a:solidFill>
              </a:rPr>
              <a:t> </a:t>
            </a:r>
            <a:r>
              <a:rPr lang="zh-CN" altLang="en-US">
                <a:solidFill>
                  <a:schemeClr val="bg1"/>
                </a:solidFill>
              </a:rPr>
              <a:t>working </a:t>
            </a:r>
            <a:r>
              <a:rPr lang="en-US">
                <a:solidFill>
                  <a:schemeClr val="bg1"/>
                </a:solidFill>
              </a:rPr>
              <a:t>in an office environment </a:t>
            </a:r>
          </a:p>
        </p:txBody>
      </p:sp>
      <p:sp>
        <p:nvSpPr>
          <p:cNvPr id="6156" name="Rectangle 13"/>
          <p:cNvSpPr>
            <a:spLocks noChangeArrowheads="1"/>
          </p:cNvSpPr>
          <p:nvPr/>
        </p:nvSpPr>
        <p:spPr bwMode="auto">
          <a:xfrm>
            <a:off x="4321175" y="3556000"/>
            <a:ext cx="7351713" cy="671513"/>
          </a:xfrm>
          <a:prstGeom prst="rect">
            <a:avLst/>
          </a:prstGeom>
          <a:solidFill>
            <a:srgbClr val="2B7ACB"/>
          </a:solidFill>
          <a:ln w="28575" cap="flat" cmpd="sng">
            <a:solidFill>
              <a:schemeClr val="accent2"/>
            </a:solidFill>
            <a:miter lim="800000"/>
            <a:headEnd/>
            <a:tailEnd/>
          </a:ln>
        </p:spPr>
        <p:txBody>
          <a:bodyPr lIns="90170" tIns="46990" rIns="90170" bIns="46990" anchor="ctr">
            <a:spAutoFit/>
          </a:bodyPr>
          <a:lstStyle/>
          <a:p>
            <a:pPr>
              <a:buClr>
                <a:schemeClr val="bg1"/>
              </a:buClr>
              <a:buSzPct val="80000"/>
              <a:buFont typeface="Wingdings" pitchFamily="2" charset="2"/>
              <a:buChar char="l"/>
            </a:pP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typically female jobs</a:t>
            </a:r>
          </a:p>
          <a:p>
            <a:pPr>
              <a:buClr>
                <a:schemeClr val="bg1"/>
              </a:buClr>
              <a:buSzPct val="80000"/>
              <a:buFont typeface="Wingdings" pitchFamily="2" charset="2"/>
              <a:buChar char="l"/>
            </a:pPr>
            <a:r>
              <a:rPr lang="en-US" dirty="0">
                <a:solidFill>
                  <a:schemeClr val="bg1"/>
                </a:solidFill>
              </a:rPr>
              <a:t> waitress, florist, nurse, secretary, receptionist, tutor, babysitter</a:t>
            </a:r>
            <a:endParaRPr lang="en-US" dirty="0"/>
          </a:p>
        </p:txBody>
      </p:sp>
      <p:sp>
        <p:nvSpPr>
          <p:cNvPr id="6157" name="Rectangle 14"/>
          <p:cNvSpPr>
            <a:spLocks noChangeArrowheads="1"/>
          </p:cNvSpPr>
          <p:nvPr/>
        </p:nvSpPr>
        <p:spPr bwMode="auto">
          <a:xfrm>
            <a:off x="4335463" y="4676775"/>
            <a:ext cx="7351712" cy="669925"/>
          </a:xfrm>
          <a:prstGeom prst="rect">
            <a:avLst/>
          </a:prstGeom>
          <a:solidFill>
            <a:srgbClr val="2B7ACB"/>
          </a:solidFill>
          <a:ln w="28575" cap="flat" cmpd="sng">
            <a:solidFill>
              <a:schemeClr val="accent2"/>
            </a:solidFill>
            <a:miter lim="800000"/>
            <a:headEnd/>
            <a:tailEnd/>
          </a:ln>
        </p:spPr>
        <p:txBody>
          <a:bodyPr lIns="90170" tIns="46990" rIns="90170" bIns="46990" anchor="ctr">
            <a:spAutoFit/>
          </a:bodyPr>
          <a:lstStyle/>
          <a:p>
            <a:pPr>
              <a:buSzPct val="80000"/>
              <a:buFont typeface="Wingdings" pitchFamily="2" charset="2"/>
              <a:buChar char="l"/>
            </a:pPr>
            <a:r>
              <a:rPr lang="en-US">
                <a:solidFill>
                  <a:schemeClr val="bg1"/>
                </a:solidFill>
              </a:rPr>
              <a:t> both desk job</a:t>
            </a:r>
            <a:r>
              <a:rPr lang="zh-CN" altLang="en-US">
                <a:solidFill>
                  <a:schemeClr val="bg1"/>
                </a:solidFill>
              </a:rPr>
              <a:t>s</a:t>
            </a:r>
            <a:r>
              <a:rPr lang="en-US">
                <a:solidFill>
                  <a:schemeClr val="bg1"/>
                </a:solidFill>
              </a:rPr>
              <a:t> and physical labor </a:t>
            </a:r>
          </a:p>
          <a:p>
            <a:pPr>
              <a:buSzPct val="80000"/>
              <a:buFont typeface="Wingdings" pitchFamily="2" charset="2"/>
              <a:buChar char="l"/>
            </a:pPr>
            <a:r>
              <a:rPr lang="en-US">
                <a:solidFill>
                  <a:schemeClr val="bg1"/>
                </a:solidFill>
              </a:rPr>
              <a:t> construction supervisors</a:t>
            </a:r>
            <a:r>
              <a:rPr lang="zh-CN" altLang="en-US">
                <a:solidFill>
                  <a:schemeClr val="bg1"/>
                </a:solidFill>
                <a:sym typeface="Arial" pitchFamily="34" charset="0"/>
              </a:rPr>
              <a:t>, electronic engineer</a:t>
            </a:r>
            <a:r>
              <a:rPr lang="en-US">
                <a:solidFill>
                  <a:schemeClr val="bg1"/>
                </a:solidFill>
                <a:sym typeface="Arial" pitchFamily="34" charset="0"/>
              </a:rPr>
              <a:t> </a:t>
            </a:r>
          </a:p>
        </p:txBody>
      </p:sp>
      <p:sp>
        <p:nvSpPr>
          <p:cNvPr id="6158" name="Rectangle 15"/>
          <p:cNvSpPr>
            <a:spLocks noChangeArrowheads="1"/>
          </p:cNvSpPr>
          <p:nvPr/>
        </p:nvSpPr>
        <p:spPr bwMode="auto">
          <a:xfrm>
            <a:off x="4321175" y="5645150"/>
            <a:ext cx="7350125" cy="669925"/>
          </a:xfrm>
          <a:prstGeom prst="rect">
            <a:avLst/>
          </a:prstGeom>
          <a:solidFill>
            <a:srgbClr val="2B7ACB"/>
          </a:solidFill>
          <a:ln w="28575" cap="flat" cmpd="sng">
            <a:solidFill>
              <a:schemeClr val="accent2"/>
            </a:solidFill>
            <a:miter lim="800000"/>
            <a:headEnd/>
            <a:tailEnd/>
          </a:ln>
        </p:spPr>
        <p:txBody>
          <a:bodyPr lIns="90170" tIns="46990" rIns="90170" bIns="46990" anchor="ctr">
            <a:spAutoFit/>
          </a:bodyPr>
          <a:lstStyle/>
          <a:p>
            <a:pPr>
              <a:buSzPct val="80000"/>
              <a:buFont typeface="Wingdings" pitchFamily="2" charset="2"/>
              <a:buChar char="l"/>
            </a:pPr>
            <a:r>
              <a:rPr lang="en-US">
                <a:solidFill>
                  <a:schemeClr val="bg1"/>
                </a:solidFill>
              </a:rPr>
              <a:t> </a:t>
            </a:r>
            <a:r>
              <a:rPr lang="zh-CN" altLang="en-US">
                <a:solidFill>
                  <a:schemeClr val="bg1"/>
                </a:solidFill>
              </a:rPr>
              <a:t>working </a:t>
            </a:r>
            <a:r>
              <a:rPr lang="en-US">
                <a:solidFill>
                  <a:schemeClr val="bg1"/>
                </a:solidFill>
              </a:rPr>
              <a:t>in specialized fields </a:t>
            </a:r>
          </a:p>
          <a:p>
            <a:pPr>
              <a:buSzPct val="80000"/>
              <a:buFont typeface="Wingdings" pitchFamily="2" charset="2"/>
              <a:buChar char="l"/>
            </a:pPr>
            <a:r>
              <a:rPr lang="en-US">
                <a:solidFill>
                  <a:schemeClr val="bg1"/>
                </a:solidFill>
              </a:rPr>
              <a:t> doctors, lawyers, investment bankers </a:t>
            </a:r>
          </a:p>
        </p:txBody>
      </p:sp>
      <p:pic>
        <p:nvPicPr>
          <p:cNvPr id="6159" name="Picture 17" descr="1012041013159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4288" y="5600700"/>
            <a:ext cx="71437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Picture 18" descr="88e58PICcWq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9700" y="3387725"/>
            <a:ext cx="7239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20" descr="201978-12062Q6261124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3625" y="4587875"/>
            <a:ext cx="11493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625850" y="4926013"/>
            <a:ext cx="530225" cy="254000"/>
            <a:chOff x="0" y="0"/>
            <a:chExt cx="833" cy="400"/>
          </a:xfrm>
        </p:grpSpPr>
        <p:sp>
          <p:nvSpPr>
            <p:cNvPr id="6163" name="燕尾形 35"/>
            <p:cNvSpPr>
              <a:spLocks noChangeArrowheads="1"/>
            </p:cNvSpPr>
            <p:nvPr/>
          </p:nvSpPr>
          <p:spPr bwMode="auto">
            <a:xfrm>
              <a:off x="435" y="0"/>
              <a:ext cx="398" cy="400"/>
            </a:xfrm>
            <a:prstGeom prst="chevron">
              <a:avLst>
                <a:gd name="adj" fmla="val 49866"/>
              </a:avLst>
            </a:prstGeom>
            <a:solidFill>
              <a:srgbClr val="7030A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  <p:sp>
          <p:nvSpPr>
            <p:cNvPr id="6164" name="燕尾形 36"/>
            <p:cNvSpPr>
              <a:spLocks noChangeArrowheads="1"/>
            </p:cNvSpPr>
            <p:nvPr/>
          </p:nvSpPr>
          <p:spPr bwMode="auto">
            <a:xfrm>
              <a:off x="0" y="0"/>
              <a:ext cx="398" cy="400"/>
            </a:xfrm>
            <a:prstGeom prst="chevron">
              <a:avLst>
                <a:gd name="adj" fmla="val 49866"/>
              </a:avLst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3657600" y="3789363"/>
            <a:ext cx="528638" cy="254000"/>
            <a:chOff x="0" y="0"/>
            <a:chExt cx="833" cy="400"/>
          </a:xfrm>
        </p:grpSpPr>
        <p:sp>
          <p:nvSpPr>
            <p:cNvPr id="6166" name="燕尾形 35"/>
            <p:cNvSpPr>
              <a:spLocks noChangeArrowheads="1"/>
            </p:cNvSpPr>
            <p:nvPr/>
          </p:nvSpPr>
          <p:spPr bwMode="auto">
            <a:xfrm>
              <a:off x="435" y="0"/>
              <a:ext cx="398" cy="400"/>
            </a:xfrm>
            <a:prstGeom prst="chevron">
              <a:avLst>
                <a:gd name="adj" fmla="val 49866"/>
              </a:avLst>
            </a:prstGeom>
            <a:solidFill>
              <a:srgbClr val="7030A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  <p:sp>
          <p:nvSpPr>
            <p:cNvPr id="6167" name="燕尾形 36"/>
            <p:cNvSpPr>
              <a:spLocks noChangeArrowheads="1"/>
            </p:cNvSpPr>
            <p:nvPr/>
          </p:nvSpPr>
          <p:spPr bwMode="auto">
            <a:xfrm>
              <a:off x="0" y="0"/>
              <a:ext cx="398" cy="400"/>
            </a:xfrm>
            <a:prstGeom prst="chevron">
              <a:avLst>
                <a:gd name="adj" fmla="val 49866"/>
              </a:avLst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3646488" y="2820988"/>
            <a:ext cx="528637" cy="252412"/>
            <a:chOff x="0" y="0"/>
            <a:chExt cx="833" cy="398"/>
          </a:xfrm>
        </p:grpSpPr>
        <p:sp>
          <p:nvSpPr>
            <p:cNvPr id="6169" name="燕尾形 35"/>
            <p:cNvSpPr>
              <a:spLocks noChangeArrowheads="1"/>
            </p:cNvSpPr>
            <p:nvPr/>
          </p:nvSpPr>
          <p:spPr bwMode="auto">
            <a:xfrm>
              <a:off x="435" y="0"/>
              <a:ext cx="398" cy="398"/>
            </a:xfrm>
            <a:prstGeom prst="chevron">
              <a:avLst>
                <a:gd name="adj" fmla="val 49866"/>
              </a:avLst>
            </a:prstGeom>
            <a:solidFill>
              <a:srgbClr val="7030A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  <p:sp>
          <p:nvSpPr>
            <p:cNvPr id="6170" name="燕尾形 36"/>
            <p:cNvSpPr>
              <a:spLocks noChangeArrowheads="1"/>
            </p:cNvSpPr>
            <p:nvPr/>
          </p:nvSpPr>
          <p:spPr bwMode="auto">
            <a:xfrm>
              <a:off x="0" y="0"/>
              <a:ext cx="398" cy="398"/>
            </a:xfrm>
            <a:prstGeom prst="chevron">
              <a:avLst>
                <a:gd name="adj" fmla="val 49866"/>
              </a:avLst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3638550" y="1720850"/>
            <a:ext cx="528638" cy="254000"/>
            <a:chOff x="0" y="0"/>
            <a:chExt cx="833" cy="398"/>
          </a:xfrm>
        </p:grpSpPr>
        <p:sp>
          <p:nvSpPr>
            <p:cNvPr id="6172" name="燕尾形 35"/>
            <p:cNvSpPr>
              <a:spLocks noChangeArrowheads="1"/>
            </p:cNvSpPr>
            <p:nvPr/>
          </p:nvSpPr>
          <p:spPr bwMode="auto">
            <a:xfrm>
              <a:off x="435" y="0"/>
              <a:ext cx="398" cy="398"/>
            </a:xfrm>
            <a:prstGeom prst="chevron">
              <a:avLst>
                <a:gd name="adj" fmla="val 49866"/>
              </a:avLst>
            </a:prstGeom>
            <a:solidFill>
              <a:srgbClr val="7030A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  <p:sp>
          <p:nvSpPr>
            <p:cNvPr id="6173" name="燕尾形 36"/>
            <p:cNvSpPr>
              <a:spLocks noChangeArrowheads="1"/>
            </p:cNvSpPr>
            <p:nvPr/>
          </p:nvSpPr>
          <p:spPr bwMode="auto">
            <a:xfrm>
              <a:off x="0" y="0"/>
              <a:ext cx="398" cy="398"/>
            </a:xfrm>
            <a:prstGeom prst="chevron">
              <a:avLst>
                <a:gd name="adj" fmla="val 49866"/>
              </a:avLst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3638550" y="5870575"/>
            <a:ext cx="528638" cy="252413"/>
            <a:chOff x="0" y="0"/>
            <a:chExt cx="833" cy="398"/>
          </a:xfrm>
        </p:grpSpPr>
        <p:sp>
          <p:nvSpPr>
            <p:cNvPr id="6175" name="燕尾形 35"/>
            <p:cNvSpPr>
              <a:spLocks noChangeArrowheads="1"/>
            </p:cNvSpPr>
            <p:nvPr/>
          </p:nvSpPr>
          <p:spPr bwMode="auto">
            <a:xfrm>
              <a:off x="435" y="0"/>
              <a:ext cx="398" cy="398"/>
            </a:xfrm>
            <a:prstGeom prst="chevron">
              <a:avLst>
                <a:gd name="adj" fmla="val 49866"/>
              </a:avLst>
            </a:prstGeom>
            <a:solidFill>
              <a:srgbClr val="7030A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  <p:sp>
          <p:nvSpPr>
            <p:cNvPr id="6176" name="燕尾形 36"/>
            <p:cNvSpPr>
              <a:spLocks noChangeArrowheads="1"/>
            </p:cNvSpPr>
            <p:nvPr/>
          </p:nvSpPr>
          <p:spPr bwMode="auto">
            <a:xfrm>
              <a:off x="0" y="0"/>
              <a:ext cx="398" cy="398"/>
            </a:xfrm>
            <a:prstGeom prst="chevron">
              <a:avLst>
                <a:gd name="adj" fmla="val 49866"/>
              </a:avLst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bldLvl="0" animBg="1" autoUpdateAnimBg="0"/>
      <p:bldP spid="6155" grpId="0" bldLvl="0" animBg="1" autoUpdateAnimBg="0"/>
      <p:bldP spid="6156" grpId="0" bldLvl="0" animBg="1" autoUpdateAnimBg="0"/>
      <p:bldP spid="6157" grpId="0" bldLvl="0" animBg="1" autoUpdateAnimBg="0"/>
      <p:bldP spid="6158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878013" y="508000"/>
            <a:ext cx="7424737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 sz="3400" b="1" smtClean="0">
                <a:latin typeface="微软雅黑" pitchFamily="34" charset="-122"/>
                <a:ea typeface="微软雅黑" pitchFamily="34" charset="-122"/>
              </a:rPr>
              <a:t>America's Industrial Heartland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3888" y="1628775"/>
            <a:ext cx="109728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888" y="1628775"/>
            <a:ext cx="1094422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9" descr="arielcorp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39300" y="508000"/>
            <a:ext cx="22574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AutoShape 11"/>
          <p:cNvSpPr>
            <a:spLocks noChangeArrowheads="1"/>
          </p:cNvSpPr>
          <p:nvPr/>
        </p:nvSpPr>
        <p:spPr bwMode="auto">
          <a:xfrm rot="1828968">
            <a:off x="9105900" y="995363"/>
            <a:ext cx="300038" cy="2682875"/>
          </a:xfrm>
          <a:prstGeom prst="downArrow">
            <a:avLst>
              <a:gd name="adj1" fmla="val 50000"/>
              <a:gd name="adj2" fmla="val 223545"/>
            </a:avLst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4343" name="任意多边形 1"/>
          <p:cNvSpPr>
            <a:spLocks noChangeArrowheads="1"/>
          </p:cNvSpPr>
          <p:nvPr/>
        </p:nvSpPr>
        <p:spPr bwMode="auto">
          <a:xfrm>
            <a:off x="7048500" y="2768600"/>
            <a:ext cx="1803400" cy="1435100"/>
          </a:xfrm>
          <a:custGeom>
            <a:avLst/>
            <a:gdLst>
              <a:gd name="T0" fmla="*/ 1397000 w 1803400"/>
              <a:gd name="T1" fmla="*/ 546100 h 1435100"/>
              <a:gd name="T2" fmla="*/ 1358900 w 1803400"/>
              <a:gd name="T3" fmla="*/ 419100 h 1435100"/>
              <a:gd name="T4" fmla="*/ 1384300 w 1803400"/>
              <a:gd name="T5" fmla="*/ 254000 h 1435100"/>
              <a:gd name="T6" fmla="*/ 1270000 w 1803400"/>
              <a:gd name="T7" fmla="*/ 190500 h 1435100"/>
              <a:gd name="T8" fmla="*/ 1168400 w 1803400"/>
              <a:gd name="T9" fmla="*/ 101600 h 1435100"/>
              <a:gd name="T10" fmla="*/ 952500 w 1803400"/>
              <a:gd name="T11" fmla="*/ 88900 h 1435100"/>
              <a:gd name="T12" fmla="*/ 825500 w 1803400"/>
              <a:gd name="T13" fmla="*/ 241300 h 1435100"/>
              <a:gd name="T14" fmla="*/ 863600 w 1803400"/>
              <a:gd name="T15" fmla="*/ 419100 h 1435100"/>
              <a:gd name="T16" fmla="*/ 876300 w 1803400"/>
              <a:gd name="T17" fmla="*/ 571500 h 1435100"/>
              <a:gd name="T18" fmla="*/ 850900 w 1803400"/>
              <a:gd name="T19" fmla="*/ 660400 h 1435100"/>
              <a:gd name="T20" fmla="*/ 749300 w 1803400"/>
              <a:gd name="T21" fmla="*/ 647700 h 1435100"/>
              <a:gd name="T22" fmla="*/ 698500 w 1803400"/>
              <a:gd name="T23" fmla="*/ 482600 h 1435100"/>
              <a:gd name="T24" fmla="*/ 736600 w 1803400"/>
              <a:gd name="T25" fmla="*/ 381000 h 1435100"/>
              <a:gd name="T26" fmla="*/ 660400 w 1803400"/>
              <a:gd name="T27" fmla="*/ 203200 h 1435100"/>
              <a:gd name="T28" fmla="*/ 482600 w 1803400"/>
              <a:gd name="T29" fmla="*/ 88900 h 1435100"/>
              <a:gd name="T30" fmla="*/ 330200 w 1803400"/>
              <a:gd name="T31" fmla="*/ 25400 h 1435100"/>
              <a:gd name="T32" fmla="*/ 190500 w 1803400"/>
              <a:gd name="T33" fmla="*/ 25400 h 1435100"/>
              <a:gd name="T34" fmla="*/ 63500 w 1803400"/>
              <a:gd name="T35" fmla="*/ 76200 h 1435100"/>
              <a:gd name="T36" fmla="*/ 38100 w 1803400"/>
              <a:gd name="T37" fmla="*/ 165100 h 1435100"/>
              <a:gd name="T38" fmla="*/ 0 w 1803400"/>
              <a:gd name="T39" fmla="*/ 342900 h 1435100"/>
              <a:gd name="T40" fmla="*/ 139700 w 1803400"/>
              <a:gd name="T41" fmla="*/ 393700 h 1435100"/>
              <a:gd name="T42" fmla="*/ 203200 w 1803400"/>
              <a:gd name="T43" fmla="*/ 444500 h 1435100"/>
              <a:gd name="T44" fmla="*/ 254000 w 1803400"/>
              <a:gd name="T45" fmla="*/ 546100 h 1435100"/>
              <a:gd name="T46" fmla="*/ 355600 w 1803400"/>
              <a:gd name="T47" fmla="*/ 647700 h 1435100"/>
              <a:gd name="T48" fmla="*/ 355600 w 1803400"/>
              <a:gd name="T49" fmla="*/ 723900 h 1435100"/>
              <a:gd name="T50" fmla="*/ 292100 w 1803400"/>
              <a:gd name="T51" fmla="*/ 1003300 h 1435100"/>
              <a:gd name="T52" fmla="*/ 393700 w 1803400"/>
              <a:gd name="T53" fmla="*/ 1104900 h 1435100"/>
              <a:gd name="T54" fmla="*/ 546100 w 1803400"/>
              <a:gd name="T55" fmla="*/ 1193800 h 1435100"/>
              <a:gd name="T56" fmla="*/ 546100 w 1803400"/>
              <a:gd name="T57" fmla="*/ 1346200 h 1435100"/>
              <a:gd name="T58" fmla="*/ 660400 w 1803400"/>
              <a:gd name="T59" fmla="*/ 1435100 h 1435100"/>
              <a:gd name="T60" fmla="*/ 762000 w 1803400"/>
              <a:gd name="T61" fmla="*/ 1384300 h 1435100"/>
              <a:gd name="T62" fmla="*/ 825500 w 1803400"/>
              <a:gd name="T63" fmla="*/ 1333500 h 1435100"/>
              <a:gd name="T64" fmla="*/ 850900 w 1803400"/>
              <a:gd name="T65" fmla="*/ 1231900 h 1435100"/>
              <a:gd name="T66" fmla="*/ 1155700 w 1803400"/>
              <a:gd name="T67" fmla="*/ 1193800 h 1435100"/>
              <a:gd name="T68" fmla="*/ 1282700 w 1803400"/>
              <a:gd name="T69" fmla="*/ 1130300 h 1435100"/>
              <a:gd name="T70" fmla="*/ 1498600 w 1803400"/>
              <a:gd name="T71" fmla="*/ 1041400 h 1435100"/>
              <a:gd name="T72" fmla="*/ 1574800 w 1803400"/>
              <a:gd name="T73" fmla="*/ 1066800 h 1435100"/>
              <a:gd name="T74" fmla="*/ 1689100 w 1803400"/>
              <a:gd name="T75" fmla="*/ 1028700 h 1435100"/>
              <a:gd name="T76" fmla="*/ 1727200 w 1803400"/>
              <a:gd name="T77" fmla="*/ 927100 h 1435100"/>
              <a:gd name="T78" fmla="*/ 1803400 w 1803400"/>
              <a:gd name="T79" fmla="*/ 838200 h 1435100"/>
              <a:gd name="T80" fmla="*/ 1778000 w 1803400"/>
              <a:gd name="T81" fmla="*/ 647700 h 1435100"/>
              <a:gd name="T82" fmla="*/ 1676400 w 1803400"/>
              <a:gd name="T83" fmla="*/ 495300 h 1435100"/>
              <a:gd name="T84" fmla="*/ 1638300 w 1803400"/>
              <a:gd name="T85" fmla="*/ 584200 h 1435100"/>
              <a:gd name="T86" fmla="*/ 1549400 w 1803400"/>
              <a:gd name="T87" fmla="*/ 609600 h 1435100"/>
              <a:gd name="T88" fmla="*/ 1358900 w 1803400"/>
              <a:gd name="T89" fmla="*/ 609600 h 14351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803400"/>
              <a:gd name="T136" fmla="*/ 0 h 1435100"/>
              <a:gd name="T137" fmla="*/ 1803400 w 1803400"/>
              <a:gd name="T138" fmla="*/ 1435100 h 14351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803400" h="1435100">
                <a:moveTo>
                  <a:pt x="1358900" y="609600"/>
                </a:moveTo>
                <a:cubicBezTo>
                  <a:pt x="1341967" y="601133"/>
                  <a:pt x="1391013" y="570047"/>
                  <a:pt x="1397000" y="546100"/>
                </a:cubicBezTo>
                <a:cubicBezTo>
                  <a:pt x="1400247" y="533113"/>
                  <a:pt x="1387978" y="520872"/>
                  <a:pt x="1384300" y="508000"/>
                </a:cubicBezTo>
                <a:cubicBezTo>
                  <a:pt x="1352406" y="396372"/>
                  <a:pt x="1389350" y="510451"/>
                  <a:pt x="1358900" y="419100"/>
                </a:cubicBezTo>
                <a:cubicBezTo>
                  <a:pt x="1375833" y="414867"/>
                  <a:pt x="1404684" y="423118"/>
                  <a:pt x="1409700" y="406400"/>
                </a:cubicBezTo>
                <a:cubicBezTo>
                  <a:pt x="1414981" y="388795"/>
                  <a:pt x="1402327" y="290054"/>
                  <a:pt x="1384300" y="254000"/>
                </a:cubicBezTo>
                <a:cubicBezTo>
                  <a:pt x="1377474" y="240348"/>
                  <a:pt x="1370819" y="225435"/>
                  <a:pt x="1358900" y="215900"/>
                </a:cubicBezTo>
                <a:cubicBezTo>
                  <a:pt x="1350618" y="209275"/>
                  <a:pt x="1273319" y="191330"/>
                  <a:pt x="1270000" y="190500"/>
                </a:cubicBezTo>
                <a:cubicBezTo>
                  <a:pt x="1138203" y="102635"/>
                  <a:pt x="1335404" y="243204"/>
                  <a:pt x="1206500" y="114300"/>
                </a:cubicBezTo>
                <a:cubicBezTo>
                  <a:pt x="1197034" y="104834"/>
                  <a:pt x="1181272" y="105278"/>
                  <a:pt x="1168400" y="101600"/>
                </a:cubicBezTo>
                <a:cubicBezTo>
                  <a:pt x="1126551" y="89643"/>
                  <a:pt x="1097748" y="84930"/>
                  <a:pt x="1054100" y="76200"/>
                </a:cubicBezTo>
                <a:cubicBezTo>
                  <a:pt x="1020233" y="80433"/>
                  <a:pt x="983027" y="73636"/>
                  <a:pt x="952500" y="88900"/>
                </a:cubicBezTo>
                <a:cubicBezTo>
                  <a:pt x="943312" y="93494"/>
                  <a:pt x="902332" y="202315"/>
                  <a:pt x="901700" y="203200"/>
                </a:cubicBezTo>
                <a:cubicBezTo>
                  <a:pt x="886313" y="224742"/>
                  <a:pt x="848390" y="233670"/>
                  <a:pt x="825500" y="241300"/>
                </a:cubicBezTo>
                <a:cubicBezTo>
                  <a:pt x="804815" y="303354"/>
                  <a:pt x="809149" y="263009"/>
                  <a:pt x="838200" y="342900"/>
                </a:cubicBezTo>
                <a:cubicBezTo>
                  <a:pt x="847350" y="368062"/>
                  <a:pt x="863600" y="419100"/>
                  <a:pt x="863600" y="419100"/>
                </a:cubicBezTo>
                <a:cubicBezTo>
                  <a:pt x="859367" y="444500"/>
                  <a:pt x="848762" y="469639"/>
                  <a:pt x="850900" y="495300"/>
                </a:cubicBezTo>
                <a:cubicBezTo>
                  <a:pt x="853123" y="521981"/>
                  <a:pt x="876300" y="571500"/>
                  <a:pt x="876300" y="571500"/>
                </a:cubicBezTo>
                <a:cubicBezTo>
                  <a:pt x="872067" y="588433"/>
                  <a:pt x="868395" y="605517"/>
                  <a:pt x="863600" y="622300"/>
                </a:cubicBezTo>
                <a:cubicBezTo>
                  <a:pt x="859922" y="635172"/>
                  <a:pt x="861353" y="652037"/>
                  <a:pt x="850900" y="660400"/>
                </a:cubicBezTo>
                <a:cubicBezTo>
                  <a:pt x="837270" y="671304"/>
                  <a:pt x="817033" y="668867"/>
                  <a:pt x="800100" y="673100"/>
                </a:cubicBezTo>
                <a:cubicBezTo>
                  <a:pt x="783167" y="664633"/>
                  <a:pt x="763844" y="659820"/>
                  <a:pt x="749300" y="647700"/>
                </a:cubicBezTo>
                <a:cubicBezTo>
                  <a:pt x="713802" y="618118"/>
                  <a:pt x="719348" y="574139"/>
                  <a:pt x="711200" y="533400"/>
                </a:cubicBezTo>
                <a:cubicBezTo>
                  <a:pt x="707777" y="516284"/>
                  <a:pt x="702733" y="499533"/>
                  <a:pt x="698500" y="482600"/>
                </a:cubicBezTo>
                <a:cubicBezTo>
                  <a:pt x="702733" y="465667"/>
                  <a:pt x="705071" y="448143"/>
                  <a:pt x="711200" y="431800"/>
                </a:cubicBezTo>
                <a:cubicBezTo>
                  <a:pt x="717847" y="414073"/>
                  <a:pt x="735148" y="399876"/>
                  <a:pt x="736600" y="381000"/>
                </a:cubicBezTo>
                <a:cubicBezTo>
                  <a:pt x="738899" y="351118"/>
                  <a:pt x="732604" y="250004"/>
                  <a:pt x="698500" y="215900"/>
                </a:cubicBezTo>
                <a:cubicBezTo>
                  <a:pt x="689034" y="206434"/>
                  <a:pt x="673100" y="207433"/>
                  <a:pt x="660400" y="203200"/>
                </a:cubicBezTo>
                <a:cubicBezTo>
                  <a:pt x="643467" y="177800"/>
                  <a:pt x="636904" y="140652"/>
                  <a:pt x="609600" y="127000"/>
                </a:cubicBezTo>
                <a:cubicBezTo>
                  <a:pt x="521818" y="83109"/>
                  <a:pt x="596449" y="114200"/>
                  <a:pt x="482600" y="88900"/>
                </a:cubicBezTo>
                <a:cubicBezTo>
                  <a:pt x="469532" y="85996"/>
                  <a:pt x="457035" y="80900"/>
                  <a:pt x="444500" y="76200"/>
                </a:cubicBezTo>
                <a:cubicBezTo>
                  <a:pt x="404914" y="61355"/>
                  <a:pt x="366934" y="46391"/>
                  <a:pt x="330200" y="25400"/>
                </a:cubicBezTo>
                <a:cubicBezTo>
                  <a:pt x="316948" y="17827"/>
                  <a:pt x="304800" y="8467"/>
                  <a:pt x="292100" y="0"/>
                </a:cubicBezTo>
                <a:cubicBezTo>
                  <a:pt x="162998" y="25820"/>
                  <a:pt x="281622" y="-635"/>
                  <a:pt x="190500" y="25400"/>
                </a:cubicBezTo>
                <a:cubicBezTo>
                  <a:pt x="171511" y="30825"/>
                  <a:pt x="121900" y="40650"/>
                  <a:pt x="101600" y="50800"/>
                </a:cubicBezTo>
                <a:cubicBezTo>
                  <a:pt x="87948" y="57626"/>
                  <a:pt x="76200" y="67733"/>
                  <a:pt x="63500" y="76200"/>
                </a:cubicBezTo>
                <a:cubicBezTo>
                  <a:pt x="59267" y="93133"/>
                  <a:pt x="55595" y="110217"/>
                  <a:pt x="50800" y="127000"/>
                </a:cubicBezTo>
                <a:cubicBezTo>
                  <a:pt x="47122" y="139872"/>
                  <a:pt x="40495" y="151929"/>
                  <a:pt x="38100" y="165100"/>
                </a:cubicBezTo>
                <a:cubicBezTo>
                  <a:pt x="31995" y="198680"/>
                  <a:pt x="32551" y="233327"/>
                  <a:pt x="25400" y="266700"/>
                </a:cubicBezTo>
                <a:cubicBezTo>
                  <a:pt x="19790" y="292880"/>
                  <a:pt x="0" y="342900"/>
                  <a:pt x="0" y="342900"/>
                </a:cubicBezTo>
                <a:cubicBezTo>
                  <a:pt x="4233" y="355600"/>
                  <a:pt x="119" y="376425"/>
                  <a:pt x="12700" y="381000"/>
                </a:cubicBezTo>
                <a:cubicBezTo>
                  <a:pt x="52683" y="395539"/>
                  <a:pt x="97650" y="387231"/>
                  <a:pt x="139700" y="393700"/>
                </a:cubicBezTo>
                <a:cubicBezTo>
                  <a:pt x="152931" y="395736"/>
                  <a:pt x="165100" y="402167"/>
                  <a:pt x="177800" y="406400"/>
                </a:cubicBezTo>
                <a:cubicBezTo>
                  <a:pt x="186267" y="419100"/>
                  <a:pt x="198814" y="429880"/>
                  <a:pt x="203200" y="444500"/>
                </a:cubicBezTo>
                <a:cubicBezTo>
                  <a:pt x="211802" y="473172"/>
                  <a:pt x="202513" y="506626"/>
                  <a:pt x="215900" y="533400"/>
                </a:cubicBezTo>
                <a:cubicBezTo>
                  <a:pt x="221887" y="545374"/>
                  <a:pt x="241300" y="541867"/>
                  <a:pt x="254000" y="546100"/>
                </a:cubicBezTo>
                <a:cubicBezTo>
                  <a:pt x="258233" y="567267"/>
                  <a:pt x="255990" y="590858"/>
                  <a:pt x="266700" y="609600"/>
                </a:cubicBezTo>
                <a:cubicBezTo>
                  <a:pt x="281318" y="635181"/>
                  <a:pt x="333453" y="642163"/>
                  <a:pt x="355600" y="647700"/>
                </a:cubicBezTo>
                <a:cubicBezTo>
                  <a:pt x="347133" y="660400"/>
                  <a:pt x="330200" y="670536"/>
                  <a:pt x="330200" y="685800"/>
                </a:cubicBezTo>
                <a:cubicBezTo>
                  <a:pt x="330200" y="701064"/>
                  <a:pt x="353091" y="708844"/>
                  <a:pt x="355600" y="723900"/>
                </a:cubicBezTo>
                <a:cubicBezTo>
                  <a:pt x="361734" y="760706"/>
                  <a:pt x="327061" y="772559"/>
                  <a:pt x="304800" y="787400"/>
                </a:cubicBezTo>
                <a:cubicBezTo>
                  <a:pt x="252447" y="865930"/>
                  <a:pt x="254934" y="845343"/>
                  <a:pt x="292100" y="1003300"/>
                </a:cubicBezTo>
                <a:cubicBezTo>
                  <a:pt x="296214" y="1020783"/>
                  <a:pt x="319761" y="1026785"/>
                  <a:pt x="330200" y="1041400"/>
                </a:cubicBezTo>
                <a:cubicBezTo>
                  <a:pt x="379242" y="1110059"/>
                  <a:pt x="325155" y="1082052"/>
                  <a:pt x="393700" y="1104900"/>
                </a:cubicBezTo>
                <a:cubicBezTo>
                  <a:pt x="423333" y="1193800"/>
                  <a:pt x="393700" y="1189567"/>
                  <a:pt x="457200" y="1168400"/>
                </a:cubicBezTo>
                <a:cubicBezTo>
                  <a:pt x="457639" y="1168510"/>
                  <a:pt x="540027" y="1187727"/>
                  <a:pt x="546100" y="1193800"/>
                </a:cubicBezTo>
                <a:cubicBezTo>
                  <a:pt x="555566" y="1203266"/>
                  <a:pt x="554567" y="1219200"/>
                  <a:pt x="558800" y="1231900"/>
                </a:cubicBezTo>
                <a:cubicBezTo>
                  <a:pt x="554567" y="1270000"/>
                  <a:pt x="542916" y="1307998"/>
                  <a:pt x="546100" y="1346200"/>
                </a:cubicBezTo>
                <a:cubicBezTo>
                  <a:pt x="549342" y="1385101"/>
                  <a:pt x="598357" y="1396019"/>
                  <a:pt x="622300" y="1409700"/>
                </a:cubicBezTo>
                <a:cubicBezTo>
                  <a:pt x="635552" y="1417273"/>
                  <a:pt x="647700" y="1426633"/>
                  <a:pt x="660400" y="1435100"/>
                </a:cubicBezTo>
                <a:cubicBezTo>
                  <a:pt x="681567" y="1430867"/>
                  <a:pt x="704593" y="1432053"/>
                  <a:pt x="723900" y="1422400"/>
                </a:cubicBezTo>
                <a:cubicBezTo>
                  <a:pt x="739964" y="1414368"/>
                  <a:pt x="747056" y="1394263"/>
                  <a:pt x="762000" y="1384300"/>
                </a:cubicBezTo>
                <a:cubicBezTo>
                  <a:pt x="773139" y="1376874"/>
                  <a:pt x="787400" y="1375833"/>
                  <a:pt x="800100" y="1371600"/>
                </a:cubicBezTo>
                <a:cubicBezTo>
                  <a:pt x="808567" y="1358900"/>
                  <a:pt x="820141" y="1347792"/>
                  <a:pt x="825500" y="1333500"/>
                </a:cubicBezTo>
                <a:cubicBezTo>
                  <a:pt x="833079" y="1313289"/>
                  <a:pt x="832965" y="1290941"/>
                  <a:pt x="838200" y="1270000"/>
                </a:cubicBezTo>
                <a:cubicBezTo>
                  <a:pt x="841447" y="1257013"/>
                  <a:pt x="846667" y="1244600"/>
                  <a:pt x="850900" y="1231900"/>
                </a:cubicBezTo>
                <a:cubicBezTo>
                  <a:pt x="953916" y="1257654"/>
                  <a:pt x="957475" y="1263925"/>
                  <a:pt x="1117600" y="1231900"/>
                </a:cubicBezTo>
                <a:cubicBezTo>
                  <a:pt x="1135212" y="1228378"/>
                  <a:pt x="1141085" y="1204239"/>
                  <a:pt x="1155700" y="1193800"/>
                </a:cubicBezTo>
                <a:cubicBezTo>
                  <a:pt x="1171106" y="1182796"/>
                  <a:pt x="1190062" y="1177793"/>
                  <a:pt x="1206500" y="1168400"/>
                </a:cubicBezTo>
                <a:cubicBezTo>
                  <a:pt x="1275434" y="1129009"/>
                  <a:pt x="1212846" y="1153585"/>
                  <a:pt x="1282700" y="1130300"/>
                </a:cubicBezTo>
                <a:cubicBezTo>
                  <a:pt x="1286933" y="1104900"/>
                  <a:pt x="1271589" y="1063904"/>
                  <a:pt x="1295400" y="1054100"/>
                </a:cubicBezTo>
                <a:cubicBezTo>
                  <a:pt x="1358154" y="1028260"/>
                  <a:pt x="1431107" y="1048504"/>
                  <a:pt x="1498600" y="1041400"/>
                </a:cubicBezTo>
                <a:cubicBezTo>
                  <a:pt x="1511913" y="1039999"/>
                  <a:pt x="1524000" y="1032933"/>
                  <a:pt x="1536700" y="1028700"/>
                </a:cubicBezTo>
                <a:cubicBezTo>
                  <a:pt x="1549400" y="1041400"/>
                  <a:pt x="1559206" y="1057889"/>
                  <a:pt x="1574800" y="1066800"/>
                </a:cubicBezTo>
                <a:cubicBezTo>
                  <a:pt x="1616029" y="1090359"/>
                  <a:pt x="1635171" y="1077107"/>
                  <a:pt x="1676400" y="1066800"/>
                </a:cubicBezTo>
                <a:cubicBezTo>
                  <a:pt x="1680633" y="1054100"/>
                  <a:pt x="1689100" y="1042087"/>
                  <a:pt x="1689100" y="1028700"/>
                </a:cubicBezTo>
                <a:cubicBezTo>
                  <a:pt x="1689100" y="998766"/>
                  <a:pt x="1665889" y="967828"/>
                  <a:pt x="1676400" y="939800"/>
                </a:cubicBezTo>
                <a:cubicBezTo>
                  <a:pt x="1682529" y="923457"/>
                  <a:pt x="1710267" y="931333"/>
                  <a:pt x="1727200" y="927100"/>
                </a:cubicBezTo>
                <a:cubicBezTo>
                  <a:pt x="1735667" y="914400"/>
                  <a:pt x="1740681" y="898535"/>
                  <a:pt x="1752600" y="889000"/>
                </a:cubicBezTo>
                <a:cubicBezTo>
                  <a:pt x="1814176" y="839739"/>
                  <a:pt x="1775691" y="921327"/>
                  <a:pt x="1803400" y="838200"/>
                </a:cubicBezTo>
                <a:cubicBezTo>
                  <a:pt x="1799167" y="787400"/>
                  <a:pt x="1797437" y="736329"/>
                  <a:pt x="1790700" y="685800"/>
                </a:cubicBezTo>
                <a:cubicBezTo>
                  <a:pt x="1788931" y="672530"/>
                  <a:pt x="1778000" y="661087"/>
                  <a:pt x="1778000" y="647700"/>
                </a:cubicBezTo>
                <a:cubicBezTo>
                  <a:pt x="1778000" y="617766"/>
                  <a:pt x="1786467" y="588433"/>
                  <a:pt x="1790700" y="558800"/>
                </a:cubicBezTo>
                <a:cubicBezTo>
                  <a:pt x="1703361" y="500574"/>
                  <a:pt x="1743460" y="517653"/>
                  <a:pt x="1676400" y="495300"/>
                </a:cubicBezTo>
                <a:cubicBezTo>
                  <a:pt x="1667933" y="508000"/>
                  <a:pt x="1657013" y="519371"/>
                  <a:pt x="1651000" y="533400"/>
                </a:cubicBezTo>
                <a:cubicBezTo>
                  <a:pt x="1644124" y="549443"/>
                  <a:pt x="1650642" y="571858"/>
                  <a:pt x="1638300" y="584200"/>
                </a:cubicBezTo>
                <a:cubicBezTo>
                  <a:pt x="1625958" y="596542"/>
                  <a:pt x="1604283" y="592105"/>
                  <a:pt x="1587500" y="596900"/>
                </a:cubicBezTo>
                <a:cubicBezTo>
                  <a:pt x="1574628" y="600578"/>
                  <a:pt x="1562100" y="605367"/>
                  <a:pt x="1549400" y="609600"/>
                </a:cubicBezTo>
                <a:cubicBezTo>
                  <a:pt x="1532467" y="605367"/>
                  <a:pt x="1516054" y="596900"/>
                  <a:pt x="1498600" y="596900"/>
                </a:cubicBezTo>
                <a:cubicBezTo>
                  <a:pt x="1372252" y="596900"/>
                  <a:pt x="1375833" y="618067"/>
                  <a:pt x="1358900" y="609600"/>
                </a:cubicBezTo>
                <a:close/>
              </a:path>
            </a:pathLst>
          </a:custGeom>
          <a:noFill/>
          <a:ln w="57150" cmpd="sng">
            <a:solidFill>
              <a:srgbClr val="7030A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4" name="椭圆 10"/>
          <p:cNvSpPr>
            <a:spLocks noChangeArrowheads="1"/>
          </p:cNvSpPr>
          <p:nvPr/>
        </p:nvSpPr>
        <p:spPr bwMode="auto">
          <a:xfrm>
            <a:off x="8158163" y="3140075"/>
            <a:ext cx="736600" cy="777875"/>
          </a:xfrm>
          <a:prstGeom prst="ellipse">
            <a:avLst/>
          </a:prstGeom>
          <a:solidFill>
            <a:schemeClr val="accent1">
              <a:alpha val="0"/>
            </a:scheme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1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 autoUpdateAnimBg="0"/>
      <p:bldP spid="14343" grpId="0" animBg="1"/>
      <p:bldP spid="1434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81113" y="427038"/>
            <a:ext cx="10301287" cy="7318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altLang="zh-CN" sz="40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Ariel Corporation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/>
        </p:nvSpPr>
        <p:spPr bwMode="auto">
          <a:xfrm>
            <a:off x="617538" y="1165225"/>
            <a:ext cx="10956925" cy="4527550"/>
          </a:xfrm>
          <a:prstGeom prst="rect">
            <a:avLst/>
          </a:prstGeom>
          <a:noFill/>
          <a:ln w="1905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zh-CN" altLang="en-US" sz="2800">
              <a:latin typeface="Calibri" pitchFamily="34" charset="0"/>
              <a:sym typeface="Calibri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>
                <a:latin typeface="Calibri" pitchFamily="34" charset="0"/>
                <a:sym typeface="Calibri" pitchFamily="34" charset="0"/>
              </a:rPr>
              <a:t>                </a:t>
            </a:r>
            <a:endParaRPr lang="zh-CN" altLang="en-US" sz="2800">
              <a:latin typeface="Calibri" pitchFamily="34" charset="0"/>
              <a:sym typeface="Calibri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zh-CN" altLang="en-US" sz="2800">
              <a:latin typeface="Calibri" pitchFamily="34" charset="0"/>
              <a:sym typeface="Calibri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zh-CN" altLang="en-US" sz="2800">
              <a:latin typeface="Calibri" pitchFamily="34" charset="0"/>
              <a:sym typeface="Calibri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endParaRPr lang="zh-CN" altLang="en-US" sz="2800">
              <a:latin typeface="Calibri" pitchFamily="34" charset="0"/>
              <a:sym typeface="Calibri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endParaRPr lang="zh-CN" altLang="en-US" sz="2800">
              <a:latin typeface="Calibri" pitchFamily="34" charset="0"/>
              <a:sym typeface="Calibri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endParaRPr lang="zh-CN" altLang="en-US" sz="2800">
              <a:latin typeface="Calibri" pitchFamily="34" charset="0"/>
              <a:sym typeface="Calibri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endParaRPr lang="zh-CN" altLang="en-US" sz="2800">
              <a:latin typeface="Calibri" pitchFamily="34" charset="0"/>
              <a:sym typeface="Calibri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>
                <a:latin typeface="Calibri" pitchFamily="34" charset="0"/>
                <a:sym typeface="Calibri" pitchFamily="34" charset="0"/>
              </a:rPr>
              <a:t>    </a:t>
            </a:r>
            <a:endParaRPr lang="zh-CN" altLang="en-US"/>
          </a:p>
        </p:txBody>
      </p:sp>
      <p:pic>
        <p:nvPicPr>
          <p:cNvPr id="12292" name="Picture 13" descr="arielcorp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113" y="1393825"/>
            <a:ext cx="316865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6" descr="Karen_Buchwald_Wr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7400" y="2479675"/>
            <a:ext cx="3937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9" descr="jgjga_product_sh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1113" y="3949700"/>
            <a:ext cx="335915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Rectangle 33"/>
          <p:cNvSpPr>
            <a:spLocks noChangeArrowheads="1"/>
          </p:cNvSpPr>
          <p:nvPr/>
        </p:nvSpPr>
        <p:spPr bwMode="auto">
          <a:xfrm>
            <a:off x="801688" y="2689225"/>
            <a:ext cx="5318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Calibri" pitchFamily="34" charset="0"/>
                <a:sym typeface="Calibri" pitchFamily="34" charset="0"/>
              </a:rPr>
              <a:t>world's largest manufacturer of separable reciprocating gas compressors</a:t>
            </a:r>
            <a:endParaRPr lang="zh-CN" altLang="en-US" sz="2400"/>
          </a:p>
        </p:txBody>
      </p:sp>
      <p:sp>
        <p:nvSpPr>
          <p:cNvPr id="12296" name="Rectangle 34"/>
          <p:cNvSpPr>
            <a:spLocks noChangeArrowheads="1"/>
          </p:cNvSpPr>
          <p:nvPr/>
        </p:nvSpPr>
        <p:spPr bwMode="auto">
          <a:xfrm>
            <a:off x="7713663" y="1609725"/>
            <a:ext cx="2690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latin typeface="Calibri" pitchFamily="34" charset="0"/>
                <a:sym typeface="Calibri" pitchFamily="34" charset="0"/>
              </a:rPr>
              <a:t>Karen Wright </a:t>
            </a:r>
            <a:endParaRPr lang="zh-CN" altLang="en-US" sz="2000" b="1">
              <a:latin typeface="Calibri" pitchFamily="34" charset="0"/>
              <a:sym typeface="Calibri" pitchFamily="34" charset="0"/>
            </a:endParaRPr>
          </a:p>
          <a:p>
            <a:pPr algn="ctr"/>
            <a:r>
              <a:rPr lang="en-US" altLang="zh-CN" sz="2000" b="1">
                <a:latin typeface="Calibri" pitchFamily="34" charset="0"/>
                <a:sym typeface="Calibri" pitchFamily="34" charset="0"/>
              </a:rPr>
              <a:t>CEO</a:t>
            </a:r>
            <a:endParaRPr lang="zh-CN" altLang="en-US"/>
          </a:p>
        </p:txBody>
      </p:sp>
      <p:sp>
        <p:nvSpPr>
          <p:cNvPr id="16393" name="AutoShape 13"/>
          <p:cNvSpPr>
            <a:spLocks noChangeArrowheads="1"/>
          </p:cNvSpPr>
          <p:nvPr/>
        </p:nvSpPr>
        <p:spPr bwMode="auto">
          <a:xfrm>
            <a:off x="7110413" y="1254125"/>
            <a:ext cx="3979862" cy="1073150"/>
          </a:xfrm>
          <a:prstGeom prst="wedgeRoundRectCallout">
            <a:avLst>
              <a:gd name="adj1" fmla="val -7560"/>
              <a:gd name="adj2" fmla="val 81954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170" tIns="46990" rIns="90170" bIns="46990"/>
          <a:lstStyle/>
          <a:p>
            <a:pPr algn="ctr"/>
            <a:r>
              <a:rPr lang="en-US" altLang="zh-CN" sz="2000">
                <a:latin typeface="Comic Sans MS" pitchFamily="66" charset="0"/>
                <a:sym typeface="Comic Sans MS" pitchFamily="66" charset="0"/>
              </a:rPr>
              <a:t>The biggest problem </a:t>
            </a:r>
            <a:endParaRPr lang="zh-CN" altLang="en-US" sz="2000">
              <a:latin typeface="Comic Sans MS" pitchFamily="66" charset="0"/>
              <a:sym typeface="Comic Sans MS" pitchFamily="66" charset="0"/>
            </a:endParaRPr>
          </a:p>
          <a:p>
            <a:pPr algn="ctr"/>
            <a:r>
              <a:rPr lang="en-US" altLang="zh-CN" sz="2000">
                <a:solidFill>
                  <a:srgbClr val="FF9600"/>
                </a:solidFill>
                <a:latin typeface="Comic Sans MS" pitchFamily="66" charset="0"/>
                <a:sym typeface="Comic Sans MS" pitchFamily="66" charset="0"/>
              </a:rPr>
              <a:t>isn’t a lack of work; </a:t>
            </a:r>
            <a:endParaRPr lang="zh-CN" altLang="en-US" sz="2000">
              <a:solidFill>
                <a:srgbClr val="FF9600"/>
              </a:solidFill>
              <a:latin typeface="Comic Sans MS" pitchFamily="66" charset="0"/>
              <a:sym typeface="Comic Sans MS" pitchFamily="66" charset="0"/>
            </a:endParaRPr>
          </a:p>
          <a:p>
            <a:pPr algn="ctr"/>
            <a:r>
              <a:rPr lang="en-US" altLang="zh-CN" sz="2000">
                <a:solidFill>
                  <a:srgbClr val="FF9600"/>
                </a:solidFill>
                <a:latin typeface="Comic Sans MS" pitchFamily="66" charset="0"/>
                <a:sym typeface="Comic Sans MS" pitchFamily="66" charset="0"/>
              </a:rPr>
              <a:t>it’s a lack of skilled workers.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43" descr="mdlgplat_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4441825"/>
            <a:ext cx="2498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43" descr="mdlgplat_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913" y="1739900"/>
            <a:ext cx="2498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25575" y="438150"/>
            <a:ext cx="5140325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sz="4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Ariel Corporation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2463" y="1141413"/>
            <a:ext cx="3476625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2888" y="1120775"/>
            <a:ext cx="3554412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25800" y="4225925"/>
            <a:ext cx="34766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16863" y="4225925"/>
            <a:ext cx="35242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19" descr="timeline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27425"/>
            <a:ext cx="121920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Text Box 121"/>
          <p:cNvSpPr>
            <a:spLocks noChangeArrowheads="1"/>
          </p:cNvSpPr>
          <p:nvPr/>
        </p:nvSpPr>
        <p:spPr bwMode="auto">
          <a:xfrm>
            <a:off x="338138" y="3724275"/>
            <a:ext cx="11876087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7" tIns="45719" rIns="91437" bIns="45719">
            <a:spAutoFit/>
          </a:bodyPr>
          <a:lstStyle/>
          <a:p>
            <a:r>
              <a:rPr lang="en-US" sz="1700" b="1">
                <a:latin typeface="Trajan" pitchFamily="2"/>
                <a:sym typeface="Trajan" pitchFamily="2"/>
              </a:rPr>
              <a:t>2010        </a:t>
            </a:r>
            <a:r>
              <a:rPr lang="zh-CN" altLang="en-US" sz="1700" b="1">
                <a:latin typeface="Trajan" pitchFamily="2"/>
                <a:sym typeface="Trajan" pitchFamily="2"/>
              </a:rPr>
              <a:t> </a:t>
            </a:r>
            <a:r>
              <a:rPr lang="en-US" sz="1700" b="1">
                <a:latin typeface="Trajan" pitchFamily="2"/>
                <a:sym typeface="Trajan" pitchFamily="2"/>
              </a:rPr>
              <a:t>2011            2012              2013            2014</a:t>
            </a:r>
            <a:r>
              <a:rPr lang="zh-CN" altLang="en-US" sz="1700" b="1">
                <a:latin typeface="Trajan" pitchFamily="2"/>
                <a:sym typeface="Trajan" pitchFamily="2"/>
              </a:rPr>
              <a:t>               2015          ... ...</a:t>
            </a:r>
            <a:endParaRPr lang="en-US" sz="1700" b="1">
              <a:latin typeface="Trajan" pitchFamily="2"/>
              <a:sym typeface="Trajan" pitchFamily="2"/>
            </a:endParaRPr>
          </a:p>
        </p:txBody>
      </p:sp>
      <p:pic>
        <p:nvPicPr>
          <p:cNvPr id="17419" name="Picture 120" descr="box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8" y="3630613"/>
            <a:ext cx="10541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9" descr="u=1166402386,867439676&amp;fm=23&amp;gp=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2013" y="2174875"/>
            <a:ext cx="5556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1" descr="ku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0750" y="4498975"/>
            <a:ext cx="5429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2" name="矩形 4"/>
          <p:cNvSpPr>
            <a:spLocks noChangeArrowheads="1"/>
          </p:cNvSpPr>
          <p:nvPr/>
        </p:nvSpPr>
        <p:spPr bwMode="auto">
          <a:xfrm>
            <a:off x="315913" y="4654550"/>
            <a:ext cx="22209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Blip>
                <a:blip r:embed="rId11"/>
              </a:buBlip>
            </a:pPr>
            <a:r>
              <a:rPr lang="en-US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Getting older</a:t>
            </a:r>
            <a:endParaRPr lang="zh-CN" altLang="en-US" sz="2000" b="1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>
              <a:buFont typeface="Arial" pitchFamily="34" charset="0"/>
              <a:buBlip>
                <a:blip r:embed="rId11"/>
              </a:buBlip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No</a:t>
            </a:r>
            <a:r>
              <a:rPr lang="zh-CN" alt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replacements </a:t>
            </a:r>
            <a:endParaRPr lang="zh-CN" altLang="en-US" sz="2000"/>
          </a:p>
        </p:txBody>
      </p:sp>
      <p:sp>
        <p:nvSpPr>
          <p:cNvPr id="17423" name="矩形 15"/>
          <p:cNvSpPr>
            <a:spLocks noChangeArrowheads="1"/>
          </p:cNvSpPr>
          <p:nvPr/>
        </p:nvSpPr>
        <p:spPr bwMode="auto">
          <a:xfrm>
            <a:off x="330200" y="1776413"/>
            <a:ext cx="2214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8CBAD"/>
              </a:buClr>
              <a:buFont typeface="Wingdings" pitchFamily="2" charset="2"/>
              <a:buChar char="ü"/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Skilled workforce</a:t>
            </a:r>
          </a:p>
        </p:txBody>
      </p:sp>
      <p:pic>
        <p:nvPicPr>
          <p:cNvPr id="17424" name="Picture 132" descr="ICON_Person_Gree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39950" y="2905125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133" descr="ICON_Person_R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65325" y="2981325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134" descr="ICON_Person_Yell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43150" y="2981325"/>
            <a:ext cx="27781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7" name="Picture 135" descr="ICON_Person_Dk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46250" y="3009900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8" name="Picture 136" descr="ICON_Person_Purpl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546350" y="3057525"/>
            <a:ext cx="27781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9" name="Picture 132" descr="ICON_Person_Gree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22675" y="2951163"/>
            <a:ext cx="2762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0" name="Picture 133" descr="ICON_Person_R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44875" y="3027363"/>
            <a:ext cx="2762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1" name="Picture 134" descr="ICON_Person_Yell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22700" y="3027363"/>
            <a:ext cx="279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2" name="Picture 135" descr="ICON_Person_Dk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82950" y="3116263"/>
            <a:ext cx="2762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3" name="Picture 136" descr="ICON_Person_Purpl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025900" y="3103563"/>
            <a:ext cx="279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4" name="Picture 132" descr="ICON_Person_Gree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14988" y="2889250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5" name="Picture 133" descr="ICON_Person_R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38775" y="2965450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6" name="Picture 134" descr="ICON_Person_Yell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816600" y="2965450"/>
            <a:ext cx="2794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7" name="Picture 135" descr="ICON_Person_Dk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21288" y="2994025"/>
            <a:ext cx="27622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8" name="Picture 136" descr="ICON_Person_Purpl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19800" y="3041650"/>
            <a:ext cx="2794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9" name="Picture 132" descr="ICON_Person_Gree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37438" y="2951163"/>
            <a:ext cx="2762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0" name="Picture 133" descr="ICON_Person_R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61225" y="3027363"/>
            <a:ext cx="2762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1" name="Picture 134" descr="ICON_Person_Yell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39050" y="3027363"/>
            <a:ext cx="279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2" name="Picture 135" descr="ICON_Person_Dk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43738" y="3057525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3" name="Picture 136" descr="ICON_Person_Purpl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842250" y="3103563"/>
            <a:ext cx="279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4" name="Picture 132" descr="ICON_Person_Gree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577388" y="2936875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5" name="Picture 133" descr="ICON_Person_R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401175" y="3013075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6" name="Picture 134" descr="ICON_Person_Yell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779000" y="3013075"/>
            <a:ext cx="2794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7" name="Picture 135" descr="ICON_Person_Dk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183688" y="3041650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8" name="Picture 132" descr="ICON_Person_Gree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239500" y="2951163"/>
            <a:ext cx="2762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9" name="Picture 134" descr="ICON_Person_Yell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41113" y="3027363"/>
            <a:ext cx="2778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0" name="Picture 135" descr="ICON_Person_Dk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058525" y="3057525"/>
            <a:ext cx="2762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1" name="Picture 136" descr="ICON_Person_Purpl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654675" y="3057525"/>
            <a:ext cx="27781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2" name="Picture 134" descr="ICON_Person_Yell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189413" y="2981325"/>
            <a:ext cx="2778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3" name="Picture 135" descr="ICON_Person_Dk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649663" y="3070225"/>
            <a:ext cx="27622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4" name="Picture 132" descr="ICON_Person_Gree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73263" y="3087688"/>
            <a:ext cx="2762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5" name="Picture 134" descr="ICON_Person_Yell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81150" y="2965450"/>
            <a:ext cx="27781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6" name="Picture 136" descr="ICON_Person_Purpl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479550" y="3041650"/>
            <a:ext cx="27781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7" name="Picture 133" descr="ICON_Person_R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4413" y="3071813"/>
            <a:ext cx="2762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6 L 0.0908 3.7037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8 3.7037E-6 L 0.17396 3.7037E-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10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9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7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7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5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96 3.7037E-6 L 0.25625 3.7037E-6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625 3.7037E-6 L 0.33976 3.7037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76 3.7037E-6 L 0.42622 3.7037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300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7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7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7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7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5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622 3.7037E-6 L 0.50347 3.7037E-6 " pathEditMode="relative" rAng="0" ptsTypes="AA">
                                      <p:cBhvr>
                                        <p:cTn id="77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347 3.7037E-6 L 0.5783 3.7037E-6 " pathEditMode="relative" rAng="0" ptsTypes="AA">
                                      <p:cBhvr>
                                        <p:cTn id="80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70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4" dur="5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7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7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9" dur="500"/>
                                        <p:tgtEl>
                                          <p:spTgt spid="17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83 3.7037E-6 L 0.66389 3.7037E-6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389 3.7037E-6 L 0.74809 3.7037E-6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20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0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8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809 3.7037E-6 L 0.83334 3.7037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300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3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8" dur="500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3334 3.7037E-6 L 0.90695 3.7037E-6 " pathEditMode="relative" rAng="0" ptsTypes="AA">
                                      <p:cBhvr>
                                        <p:cTn id="122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700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6" dur="500"/>
                                        <p:tgtEl>
                                          <p:spTgt spid="17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1" dur="500"/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bldLvl="0" autoUpdateAnimBg="0"/>
      <p:bldP spid="17423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304925" y="400050"/>
            <a:ext cx="6042025" cy="755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en-US" altLang="zh-CN" sz="4000" b="1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The Biggest Problem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3888" y="1628775"/>
            <a:ext cx="109728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en-US" smtClean="0"/>
          </a:p>
          <a:p>
            <a:pPr eaLnBrk="1" hangingPunct="1">
              <a:buFont typeface="Arial" pitchFamily="34" charset="0"/>
              <a:buNone/>
            </a:pPr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295400" y="1557338"/>
            <a:ext cx="2687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Ariel Corp.</a:t>
            </a:r>
            <a:endParaRPr lang="zh-CN" altLang="en-US"/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749300" y="4365625"/>
            <a:ext cx="3130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a lack of skilled workers</a:t>
            </a:r>
            <a:endParaRPr lang="zh-CN" altLang="en-US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191250" y="1484313"/>
            <a:ext cx="5186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across the </a:t>
            </a:r>
            <a:r>
              <a:rPr lang="zh-CN" altLang="en-US" sz="28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industrial </a:t>
            </a:r>
            <a:r>
              <a:rPr lang="en-US" altLang="zh-CN" sz="28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heartland</a:t>
            </a:r>
            <a:endParaRPr lang="zh-CN" altLang="en-US"/>
          </a:p>
        </p:txBody>
      </p:sp>
      <p:pic>
        <p:nvPicPr>
          <p:cNvPr id="14343" name="Picture 10" descr="arielcorp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063" y="2349500"/>
            <a:ext cx="2881312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Rectangle 26"/>
          <p:cNvSpPr>
            <a:spLocks noChangeArrowheads="1"/>
          </p:cNvSpPr>
          <p:nvPr/>
        </p:nvSpPr>
        <p:spPr bwMode="auto">
          <a:xfrm>
            <a:off x="6980238" y="4221163"/>
            <a:ext cx="49514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3300"/>
                </a:solidFill>
                <a:latin typeface="Calibri" pitchFamily="34" charset="0"/>
                <a:sym typeface="Calibri" pitchFamily="34" charset="0"/>
              </a:rPr>
              <a:t>NOT</a:t>
            </a:r>
            <a:r>
              <a:rPr lang="en-US" altLang="zh-CN" sz="24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a lack of work</a:t>
            </a:r>
            <a:endParaRPr lang="zh-CN" altLang="en-US" sz="240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r>
              <a:rPr lang="en-US" altLang="zh-CN" sz="2400">
                <a:solidFill>
                  <a:schemeClr val="accent2"/>
                </a:solidFill>
                <a:latin typeface="Calibri" pitchFamily="34" charset="0"/>
                <a:sym typeface="Calibri" pitchFamily="34" charset="0"/>
              </a:rPr>
              <a:t>BUT</a:t>
            </a:r>
            <a:r>
              <a:rPr lang="en-US" altLang="zh-CN" sz="24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a lack of skilled workers</a:t>
            </a:r>
            <a:endParaRPr lang="zh-CN" altLang="en-US"/>
          </a:p>
        </p:txBody>
      </p:sp>
      <p:sp>
        <p:nvSpPr>
          <p:cNvPr id="18441" name="Rectangle 27"/>
          <p:cNvSpPr>
            <a:spLocks noChangeArrowheads="1"/>
          </p:cNvSpPr>
          <p:nvPr/>
        </p:nvSpPr>
        <p:spPr bwMode="auto">
          <a:xfrm>
            <a:off x="3349625" y="4379913"/>
            <a:ext cx="43735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4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a lack of </a:t>
            </a:r>
            <a:r>
              <a:rPr lang="en-US" altLang="zh-CN" sz="3400" b="1" i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skilled</a:t>
            </a:r>
            <a:r>
              <a:rPr lang="en-US" altLang="zh-CN" sz="34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workers</a:t>
            </a:r>
          </a:p>
        </p:txBody>
      </p:sp>
      <p:pic>
        <p:nvPicPr>
          <p:cNvPr id="14346" name="Picture 10" descr="industrial heartlan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581" t="11194" b="17886"/>
          <a:stretch>
            <a:fillRect/>
          </a:stretch>
        </p:blipFill>
        <p:spPr bwMode="auto">
          <a:xfrm>
            <a:off x="7915275" y="2073275"/>
            <a:ext cx="177958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6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9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 autoUpdateAnimBg="0"/>
      <p:bldP spid="18437" grpId="1" bldLvl="0" autoUpdateAnimBg="0"/>
      <p:bldP spid="18440" grpId="0" bldLvl="0" autoUpdateAnimBg="0"/>
      <p:bldP spid="18440" grpId="1" bldLvl="0" autoUpdateAnimBg="0"/>
      <p:bldP spid="18441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C:\Users\Administrator\Desktop\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5638" y="2141538"/>
            <a:ext cx="2427287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C:\Users\Administrator\Desktop\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2079625"/>
            <a:ext cx="2366962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535113" y="5089525"/>
            <a:ext cx="3746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/>
              <a:t>more </a:t>
            </a:r>
            <a:r>
              <a:rPr lang="en-US" altLang="zh-CN" sz="2800"/>
              <a:t>job</a:t>
            </a:r>
            <a:r>
              <a:rPr lang="zh-CN" altLang="en-US" sz="2800"/>
              <a:t> </a:t>
            </a:r>
            <a:r>
              <a:rPr lang="en-US" altLang="zh-CN" sz="2800"/>
              <a:t>opportunities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843713" y="4862513"/>
            <a:ext cx="4773612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/>
              <a:t>quickly rising demand for skilled workers</a:t>
            </a:r>
          </a:p>
        </p:txBody>
      </p:sp>
      <p:sp>
        <p:nvSpPr>
          <p:cNvPr id="15366" name="标题 1"/>
          <p:cNvSpPr>
            <a:spLocks noGrp="1" noChangeArrowheads="1"/>
          </p:cNvSpPr>
          <p:nvPr/>
        </p:nvSpPr>
        <p:spPr bwMode="auto">
          <a:xfrm>
            <a:off x="1425575" y="438150"/>
            <a:ext cx="57499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4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Industrial Recovery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 autoUpdateAnimBg="0"/>
      <p:bldP spid="20485" grpId="0" bldLvl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235</TotalTime>
  <Pages>0</Pages>
  <Words>921</Words>
  <Characters>0</Characters>
  <Application>Microsoft Office PowerPoint</Application>
  <DocSecurity>0</DocSecurity>
  <PresentationFormat>自定义</PresentationFormat>
  <Lines>0</Lines>
  <Paragraphs>185</Paragraphs>
  <Slides>20</Slides>
  <Notes>5</Notes>
  <HiddenSlides>2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幻灯片 1</vt:lpstr>
      <vt:lpstr>Objectives</vt:lpstr>
      <vt:lpstr>What Are We Doing Today?</vt:lpstr>
      <vt:lpstr>What Colors Are Different Jobs?</vt:lpstr>
      <vt:lpstr>America's Industrial Heartland</vt:lpstr>
      <vt:lpstr>Ariel Corporation</vt:lpstr>
      <vt:lpstr>Ariel Corporation</vt:lpstr>
      <vt:lpstr>The Biggest Problem</vt:lpstr>
      <vt:lpstr>幻灯片 9</vt:lpstr>
      <vt:lpstr>What Caused the Shortage?</vt:lpstr>
      <vt:lpstr>How to Address the Problem?</vt:lpstr>
      <vt:lpstr>Blue-Collar Workers Are Wanted</vt:lpstr>
      <vt:lpstr>Give it a Try!</vt:lpstr>
      <vt:lpstr>Blue-Collar Jobs for the Modern Economy</vt:lpstr>
      <vt:lpstr>Top 3 Best Paying Blue-Collar Jobs  in the U. S. (2013)</vt:lpstr>
      <vt:lpstr>Vocational Education in China</vt:lpstr>
      <vt:lpstr>Assignment</vt:lpstr>
      <vt:lpstr>幻灯片 18</vt:lpstr>
      <vt:lpstr>Stakeholders </vt:lpstr>
      <vt:lpstr>幻灯片 20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Linda Liang</dc:creator>
  <cp:lastModifiedBy>USER-</cp:lastModifiedBy>
  <cp:revision>73</cp:revision>
  <dcterms:created xsi:type="dcterms:W3CDTF">2014-11-18T12:13:10Z</dcterms:created>
  <dcterms:modified xsi:type="dcterms:W3CDTF">2014-11-22T09:25:52Z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2052-9.1.0.4867</vt:lpwstr>
  </property>
</Properties>
</file>