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90" r:id="rId2"/>
    <p:sldId id="389" r:id="rId3"/>
    <p:sldId id="385" r:id="rId4"/>
    <p:sldId id="388" r:id="rId5"/>
    <p:sldId id="386" r:id="rId6"/>
    <p:sldId id="387" r:id="rId7"/>
    <p:sldId id="391" r:id="rId8"/>
    <p:sldId id="408" r:id="rId9"/>
    <p:sldId id="335" r:id="rId10"/>
    <p:sldId id="301" r:id="rId11"/>
    <p:sldId id="397" r:id="rId12"/>
    <p:sldId id="406" r:id="rId13"/>
    <p:sldId id="413" r:id="rId14"/>
    <p:sldId id="395" r:id="rId15"/>
    <p:sldId id="379" r:id="rId16"/>
    <p:sldId id="414" r:id="rId17"/>
    <p:sldId id="410" r:id="rId18"/>
    <p:sldId id="380" r:id="rId19"/>
    <p:sldId id="402" r:id="rId20"/>
    <p:sldId id="417" r:id="rId21"/>
    <p:sldId id="381" r:id="rId22"/>
    <p:sldId id="313" r:id="rId23"/>
    <p:sldId id="403" r:id="rId24"/>
    <p:sldId id="404" r:id="rId25"/>
    <p:sldId id="416" r:id="rId26"/>
    <p:sldId id="382" r:id="rId27"/>
    <p:sldId id="353" r:id="rId28"/>
    <p:sldId id="359" r:id="rId29"/>
    <p:sldId id="363" r:id="rId30"/>
    <p:sldId id="366" r:id="rId31"/>
    <p:sldId id="369" r:id="rId32"/>
    <p:sldId id="332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FF66CC"/>
    <a:srgbClr val="993366"/>
    <a:srgbClr val="CC00CC"/>
    <a:srgbClr val="00FFFF"/>
    <a:srgbClr val="9933FF"/>
    <a:srgbClr val="660033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2" autoAdjust="0"/>
    <p:restoredTop sz="94620" autoAdjust="0"/>
  </p:normalViewPr>
  <p:slideViewPr>
    <p:cSldViewPr>
      <p:cViewPr varScale="1">
        <p:scale>
          <a:sx n="63" d="100"/>
          <a:sy n="63" d="100"/>
        </p:scale>
        <p:origin x="-149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2078AFE-0507-45B7-BB06-418183DBDA62}" type="datetimeFigureOut">
              <a:rPr lang="zh-CN" altLang="en-US"/>
              <a:pPr>
                <a:defRPr/>
              </a:pPr>
              <a:t>2015/11/28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9B60D9D-FE7E-4A13-B35B-E6CD567B32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8912E-42BE-44FC-A8E9-4AF3755E6AA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FE3C9-2980-4EBF-8DC7-7D33A00BAC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2EE02-6D07-4EEA-93DF-13A8073640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0E1CA-9AB6-4AB3-BBC4-543C70FB16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9C41C-2615-4C56-823F-81B6CE590E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B9EA8-6925-4809-BD61-2E50375AFF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4001E-092B-4329-8E9C-F01428EBE2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3AD3B-9C90-4247-B60A-EDC450F66A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3AC05-4F41-446F-A51D-2476D79B90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2F003-D6B6-4E4B-ACDF-C1D9D775C7A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5D23A-3BA6-47A3-8AA3-34CB73C7814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FA1E3AC-CDA0-46D4-BD5E-2C034666B8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ejop.psychopen.eu/article/viewFile/208/pdf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title"/>
          </p:nvPr>
        </p:nvSpPr>
        <p:spPr>
          <a:xfrm>
            <a:off x="468313" y="2852738"/>
            <a:ext cx="8229600" cy="1143000"/>
          </a:xfrm>
        </p:spPr>
        <p:txBody>
          <a:bodyPr/>
          <a:lstStyle/>
          <a:p>
            <a:r>
              <a:rPr lang="en-US" altLang="zh-CN" smtClean="0"/>
              <a:t>Who is Rick?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0" y="2205038"/>
            <a:ext cx="9144000" cy="1943100"/>
          </a:xfrm>
          <a:prstGeom prst="horizontalScroll">
            <a:avLst>
              <a:gd name="adj" fmla="val 12500"/>
            </a:avLst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514350" indent="-514350" algn="ctr">
              <a:buFontTx/>
              <a:buAutoNum type="arabicPeriod"/>
              <a:defRPr/>
            </a:pPr>
            <a:r>
              <a:rPr lang="en-US" altLang="zh-CN" sz="3200" b="1" dirty="0">
                <a:solidFill>
                  <a:srgbClr val="FFFF66"/>
                </a:solidFill>
              </a:rPr>
              <a:t>To </a:t>
            </a:r>
            <a:r>
              <a:rPr lang="en-US" altLang="zh-CN" sz="3200" b="1" dirty="0" smtClean="0">
                <a:solidFill>
                  <a:srgbClr val="FFFF66"/>
                </a:solidFill>
              </a:rPr>
              <a:t>explore </a:t>
            </a:r>
            <a:r>
              <a:rPr lang="en-US" altLang="zh-CN" sz="3200" b="1" dirty="0">
                <a:solidFill>
                  <a:srgbClr val="FFFF66"/>
                </a:solidFill>
              </a:rPr>
              <a:t>the theme </a:t>
            </a:r>
            <a:r>
              <a:rPr lang="en-US" altLang="zh-CN" sz="3200" b="1" dirty="0" smtClean="0">
                <a:solidFill>
                  <a:srgbClr val="FFFF66"/>
                </a:solidFill>
              </a:rPr>
              <a:t>through </a:t>
            </a:r>
            <a:r>
              <a:rPr lang="en-US" altLang="zh-CN" sz="3200" b="1" dirty="0">
                <a:solidFill>
                  <a:srgbClr val="FFFF66"/>
                </a:solidFill>
              </a:rPr>
              <a:t>contrast.</a:t>
            </a:r>
          </a:p>
          <a:p>
            <a:pPr algn="ctr">
              <a:defRPr/>
            </a:pPr>
            <a:endParaRPr lang="en-US" altLang="zh-CN" sz="3200" b="1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4"/>
          <p:cNvSpPr>
            <a:spLocks noChangeArrowheads="1"/>
          </p:cNvSpPr>
          <p:nvPr/>
        </p:nvSpPr>
        <p:spPr bwMode="auto">
          <a:xfrm>
            <a:off x="468313" y="1844675"/>
            <a:ext cx="84963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4000" dirty="0" smtClean="0"/>
              <a:t>The act of comparing </a:t>
            </a:r>
            <a:r>
              <a:rPr lang="en-US" altLang="zh-CN" sz="4000" dirty="0"/>
              <a:t>two things in order to show or emphasize differences. </a:t>
            </a:r>
            <a:r>
              <a:rPr lang="en-US" altLang="zh-CN" sz="4000" dirty="0" smtClean="0"/>
              <a:t>(to contrast </a:t>
            </a:r>
            <a:r>
              <a:rPr lang="en-US" altLang="zh-CN" sz="4000" dirty="0"/>
              <a:t>A with B) </a:t>
            </a:r>
          </a:p>
          <a:p>
            <a:endParaRPr lang="en-US" altLang="zh-CN" sz="4000" dirty="0"/>
          </a:p>
        </p:txBody>
      </p:sp>
      <p:sp>
        <p:nvSpPr>
          <p:cNvPr id="11267" name="矩形 5"/>
          <p:cNvSpPr>
            <a:spLocks noChangeArrowheads="1"/>
          </p:cNvSpPr>
          <p:nvPr/>
        </p:nvSpPr>
        <p:spPr bwMode="auto">
          <a:xfrm>
            <a:off x="2987675" y="549275"/>
            <a:ext cx="29479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dirty="0"/>
              <a:t>Contrast(v.) 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Administrator\Desktop\Life as a House Father\Rick\imag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3"/>
            <a:ext cx="3600400" cy="4080453"/>
          </a:xfrm>
          <a:prstGeom prst="rect">
            <a:avLst/>
          </a:prstGeom>
          <a:noFill/>
        </p:spPr>
      </p:pic>
      <p:pic>
        <p:nvPicPr>
          <p:cNvPr id="43011" name="Picture 3" descr="C:\Users\Administrator\Desktop\Life as a House Father\Stay At Home Dad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764704"/>
            <a:ext cx="3476247" cy="40324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2276872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/>
              <a:t>V.S.</a:t>
            </a:r>
            <a:endParaRPr lang="zh-CN" altLang="en-US" sz="5400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123728" y="5805264"/>
            <a:ext cx="5544616" cy="769441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dirty="0" smtClean="0">
                <a:solidFill>
                  <a:srgbClr val="660033"/>
                </a:solidFill>
              </a:rPr>
              <a:t>To show the difference</a:t>
            </a:r>
            <a:endParaRPr lang="en-US" altLang="zh-CN" sz="4400" dirty="0">
              <a:solidFill>
                <a:srgbClr val="66003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0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Rick</a:t>
            </a:r>
            <a:endParaRPr lang="zh-CN" alt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0"/>
            <a:ext cx="3131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Father figure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59024" y="980728"/>
          <a:ext cx="8784976" cy="3550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9141"/>
                <a:gridCol w="3751564"/>
                <a:gridCol w="864271"/>
              </a:tblGrid>
              <a:tr h="1630582"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Traditional fathers are responsible for earning money to support their family.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 Rick’s case, his w____</a:t>
                      </a:r>
                      <a:r>
                        <a:rPr lang="en-US" altLang="zh-CN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is the only one who</a:t>
                      </a: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brings home the p_________.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Para.</a:t>
                      </a:r>
                      <a:r>
                        <a:rPr lang="en-US" altLang="zh-CN" sz="2000" b="1" baseline="0" dirty="0" smtClean="0">
                          <a:solidFill>
                            <a:schemeClr val="tx1"/>
                          </a:solidFill>
                        </a:rPr>
                        <a:t> 12</a:t>
                      </a:r>
                      <a:endParaRPr lang="zh-CN" altLang="en-US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  <a:tr h="13933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Most of traditional fathers hire a nanny so</a:t>
                      </a:r>
                      <a:r>
                        <a:rPr lang="en-US" altLang="zh-CN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that they can devote themselves to their careers.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N________, Rick has to take care of all the house chores such as changing d_______, preparing meals.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Para.</a:t>
                      </a:r>
                      <a:r>
                        <a:rPr lang="en-US" altLang="zh-CN" sz="2000" b="1" baseline="0" dirty="0" smtClean="0">
                          <a:solidFill>
                            <a:schemeClr val="tx1"/>
                          </a:solidFill>
                        </a:rPr>
                        <a:t> 12</a:t>
                      </a:r>
                    </a:p>
                    <a:p>
                      <a:pPr algn="ctr"/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67544" y="0"/>
            <a:ext cx="8352159" cy="923330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 dirty="0" smtClean="0">
                <a:solidFill>
                  <a:srgbClr val="660033"/>
                </a:solidFill>
              </a:rPr>
              <a:t>Directions: Fill in the blanks with words in the text to complete the chart of contrast. </a:t>
            </a:r>
            <a:endParaRPr lang="en-US" altLang="zh-CN" sz="2700" dirty="0">
              <a:solidFill>
                <a:srgbClr val="660033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59024" y="4572000"/>
          <a:ext cx="878497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9141"/>
                <a:gridCol w="3751564"/>
                <a:gridCol w="864271"/>
              </a:tblGrid>
              <a:tr h="13933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Traditional</a:t>
                      </a:r>
                      <a:r>
                        <a:rPr lang="en-US" altLang="zh-CN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fathers have a 9-to-5 career which demands them to get up in the morning, wear suits &amp; ties and travel between workplace and home.</a:t>
                      </a:r>
                      <a:endParaRPr lang="zh-CN" altLang="en-US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</a:rPr>
                        <a:t>Rick never has to leave home for the office in the morning. No</a:t>
                      </a: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 d________, no c________.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Para.</a:t>
                      </a:r>
                      <a:r>
                        <a:rPr lang="en-US" altLang="zh-CN" sz="2000" b="1" baseline="0" dirty="0" smtClean="0">
                          <a:solidFill>
                            <a:schemeClr val="tx1"/>
                          </a:solidFill>
                        </a:rPr>
                        <a:t> 17</a:t>
                      </a:r>
                    </a:p>
                    <a:p>
                      <a:pPr algn="ctr"/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004048" y="1412776"/>
            <a:ext cx="381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err="1" smtClean="0">
                <a:solidFill>
                  <a:srgbClr val="0000FF"/>
                </a:solidFill>
              </a:rPr>
              <a:t>ife</a:t>
            </a:r>
            <a:endParaRPr lang="en-US" altLang="zh-CN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652120" y="2060848"/>
            <a:ext cx="381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err="1" smtClean="0">
                <a:solidFill>
                  <a:srgbClr val="0000FF"/>
                </a:solidFill>
              </a:rPr>
              <a:t>aychecks</a:t>
            </a:r>
            <a:endParaRPr lang="en-US" altLang="zh-CN" sz="2400" b="1" dirty="0">
              <a:solidFill>
                <a:srgbClr val="0000FF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860032" y="2564904"/>
            <a:ext cx="381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err="1" smtClean="0">
                <a:solidFill>
                  <a:srgbClr val="0000FF"/>
                </a:solidFill>
              </a:rPr>
              <a:t>anny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-less</a:t>
            </a:r>
            <a:endParaRPr lang="en-US" altLang="zh-CN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516216" y="3645024"/>
            <a:ext cx="381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err="1" smtClean="0">
                <a:solidFill>
                  <a:srgbClr val="0000FF"/>
                </a:solidFill>
              </a:rPr>
              <a:t>iapers</a:t>
            </a:r>
            <a:endParaRPr lang="en-US" altLang="zh-CN" sz="2400" b="1" dirty="0">
              <a:solidFill>
                <a:srgbClr val="0000FF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508104" y="5877272"/>
            <a:ext cx="381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err="1">
                <a:solidFill>
                  <a:srgbClr val="0000FF"/>
                </a:solidFill>
              </a:rPr>
              <a:t>r</a:t>
            </a:r>
            <a:r>
              <a:rPr lang="en-US" altLang="zh-CN" sz="2400" b="1" dirty="0" err="1" smtClean="0">
                <a:solidFill>
                  <a:srgbClr val="0000FF"/>
                </a:solidFill>
              </a:rPr>
              <a:t>ess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-up</a:t>
            </a:r>
            <a:endParaRPr lang="en-US" altLang="zh-CN" sz="2400" b="1" dirty="0">
              <a:solidFill>
                <a:srgbClr val="0000FF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724128" y="6165304"/>
            <a:ext cx="381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err="1" smtClean="0">
                <a:solidFill>
                  <a:srgbClr val="0000FF"/>
                </a:solidFill>
              </a:rPr>
              <a:t>ommute</a:t>
            </a:r>
            <a:endParaRPr lang="en-US" altLang="zh-CN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67544" y="2708920"/>
            <a:ext cx="8352159" cy="1200329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 smtClean="0">
                <a:solidFill>
                  <a:srgbClr val="660033"/>
                </a:solidFill>
              </a:rPr>
              <a:t>How would you describe the differences between the two types of father?</a:t>
            </a:r>
            <a:endParaRPr lang="en-US" altLang="zh-CN" sz="3600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3"/>
          <p:cNvSpPr>
            <a:spLocks noChangeArrowheads="1"/>
          </p:cNvSpPr>
          <p:nvPr/>
        </p:nvSpPr>
        <p:spPr bwMode="auto">
          <a:xfrm>
            <a:off x="2051720" y="0"/>
            <a:ext cx="540122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dirty="0"/>
              <a:t>Others’ reactions to </a:t>
            </a:r>
            <a:endParaRPr lang="en-US" altLang="zh-CN" sz="4400" dirty="0" smtClean="0"/>
          </a:p>
          <a:p>
            <a:r>
              <a:rPr lang="en-US" altLang="zh-CN" sz="4400" dirty="0" smtClean="0"/>
              <a:t>such a great difference</a:t>
            </a:r>
            <a:endParaRPr lang="zh-CN" altLang="en-US" sz="440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042988" y="2060575"/>
            <a:ext cx="7273925" cy="1385888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>
                <a:solidFill>
                  <a:srgbClr val="660033"/>
                </a:solidFill>
              </a:rPr>
              <a:t>“</a:t>
            </a:r>
            <a:r>
              <a:rPr lang="zh-CN" altLang="zh-CN" sz="2800"/>
              <a:t>All </a:t>
            </a:r>
            <a:r>
              <a:rPr lang="en-US" altLang="zh-CN" sz="2800"/>
              <a:t>my dad</a:t>
            </a:r>
            <a:r>
              <a:rPr lang="zh-CN" altLang="zh-CN" sz="2800"/>
              <a:t> knows is that his only son has violated the natural order of men providing and women raising children. </a:t>
            </a:r>
            <a:r>
              <a:rPr lang="en-US" altLang="zh-CN" sz="2700">
                <a:solidFill>
                  <a:srgbClr val="660033"/>
                </a:solidFill>
              </a:rPr>
              <a:t>. “</a:t>
            </a:r>
          </a:p>
        </p:txBody>
      </p:sp>
      <p:sp>
        <p:nvSpPr>
          <p:cNvPr id="14341" name="矩形 6"/>
          <p:cNvSpPr>
            <a:spLocks noChangeArrowheads="1"/>
          </p:cNvSpPr>
          <p:nvPr/>
        </p:nvSpPr>
        <p:spPr bwMode="auto">
          <a:xfrm>
            <a:off x="3491880" y="1340768"/>
            <a:ext cx="20812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dirty="0"/>
              <a:t>Rick's Dad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59024" y="980728"/>
          <a:ext cx="8784976" cy="3550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9141"/>
                <a:gridCol w="3751564"/>
                <a:gridCol w="864271"/>
              </a:tblGrid>
              <a:tr h="1630582"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Traditional fathers are responsible for earning money to support their family.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 Rick’s case, his wife</a:t>
                      </a:r>
                      <a:r>
                        <a:rPr lang="en-US" altLang="zh-CN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is the only one who</a:t>
                      </a: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brings home the paychecks.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Para.</a:t>
                      </a:r>
                      <a:r>
                        <a:rPr lang="en-US" altLang="zh-CN" sz="2000" b="1" baseline="0" dirty="0" smtClean="0">
                          <a:solidFill>
                            <a:schemeClr val="tx1"/>
                          </a:solidFill>
                        </a:rPr>
                        <a:t> 12</a:t>
                      </a:r>
                      <a:endParaRPr lang="zh-CN" altLang="en-US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altLang="zh-CN" sz="2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  <a:tr h="13933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Most of traditional fathers hire a nanny so</a:t>
                      </a:r>
                      <a:r>
                        <a:rPr lang="en-US" altLang="zh-CN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that they can devote themselves to their careers.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Nanny-less, Rick has to take care of all the house chores such as changing diapers, preparing meals.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Para.</a:t>
                      </a:r>
                      <a:r>
                        <a:rPr lang="en-US" altLang="zh-CN" sz="2000" b="1" baseline="0" dirty="0" smtClean="0">
                          <a:solidFill>
                            <a:schemeClr val="tx1"/>
                          </a:solidFill>
                        </a:rPr>
                        <a:t> 12</a:t>
                      </a:r>
                    </a:p>
                    <a:p>
                      <a:pPr algn="ctr"/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59024" y="4572000"/>
          <a:ext cx="878497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9141"/>
                <a:gridCol w="3751564"/>
                <a:gridCol w="864271"/>
              </a:tblGrid>
              <a:tr h="13933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Traditional</a:t>
                      </a:r>
                      <a:r>
                        <a:rPr lang="en-US" altLang="zh-CN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fathers have a 9-to-5 career which demands them to get up in the morning, wear suits &amp; ties and travel between workplace and home.</a:t>
                      </a:r>
                      <a:endParaRPr lang="zh-CN" altLang="en-US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</a:rPr>
                        <a:t>Rick never has to leave home for the office in the morning. No</a:t>
                      </a: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 dress-up, no commute.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Para.</a:t>
                      </a:r>
                      <a:r>
                        <a:rPr lang="en-US" altLang="zh-CN" sz="2000" b="1" baseline="0" dirty="0" smtClean="0">
                          <a:solidFill>
                            <a:schemeClr val="tx1"/>
                          </a:solidFill>
                        </a:rPr>
                        <a:t> 17</a:t>
                      </a:r>
                    </a:p>
                    <a:p>
                      <a:pPr algn="ctr"/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3"/>
          <p:cNvSpPr>
            <a:spLocks noChangeArrowheads="1"/>
          </p:cNvSpPr>
          <p:nvPr/>
        </p:nvSpPr>
        <p:spPr bwMode="auto">
          <a:xfrm>
            <a:off x="179388" y="260350"/>
            <a:ext cx="85486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/>
              <a:t>Others’ reactions to the differences</a:t>
            </a:r>
            <a:endParaRPr lang="zh-CN" altLang="en-US" sz="440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042988" y="2060575"/>
            <a:ext cx="7273925" cy="1385888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dirty="0" smtClean="0"/>
              <a:t>All </a:t>
            </a:r>
            <a:r>
              <a:rPr lang="en-US" altLang="zh-CN" sz="2800" dirty="0"/>
              <a:t>my dad</a:t>
            </a:r>
            <a:r>
              <a:rPr lang="zh-CN" altLang="zh-CN" sz="2800" dirty="0"/>
              <a:t> knows is that his only son has violated the natural order of men providing and women raising children. </a:t>
            </a:r>
            <a:endParaRPr lang="en-US" altLang="zh-CN" sz="2700" dirty="0">
              <a:solidFill>
                <a:srgbClr val="660033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116013" y="4724400"/>
            <a:ext cx="7272337" cy="523875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dirty="0" smtClean="0"/>
              <a:t>This </a:t>
            </a:r>
            <a:r>
              <a:rPr lang="zh-CN" altLang="zh-CN" sz="2800" dirty="0"/>
              <a:t>idea was heresy to many people</a:t>
            </a:r>
            <a:r>
              <a:rPr lang="en-US" altLang="zh-CN" sz="2800" dirty="0"/>
              <a:t>……</a:t>
            </a:r>
            <a:r>
              <a:rPr lang="zh-CN" altLang="zh-CN" sz="2800" dirty="0" smtClean="0"/>
              <a:t>.</a:t>
            </a:r>
            <a:endParaRPr lang="en-US" altLang="zh-CN" sz="2700" dirty="0">
              <a:solidFill>
                <a:srgbClr val="660033"/>
              </a:solidFill>
            </a:endParaRPr>
          </a:p>
        </p:txBody>
      </p:sp>
      <p:sp>
        <p:nvSpPr>
          <p:cNvPr id="14341" name="矩形 6"/>
          <p:cNvSpPr>
            <a:spLocks noChangeArrowheads="1"/>
          </p:cNvSpPr>
          <p:nvPr/>
        </p:nvSpPr>
        <p:spPr bwMode="auto">
          <a:xfrm>
            <a:off x="3419475" y="1268413"/>
            <a:ext cx="20812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/>
              <a:t>Rick's Dad</a:t>
            </a:r>
            <a:endParaRPr lang="zh-CN" altLang="en-US" sz="3600"/>
          </a:p>
        </p:txBody>
      </p:sp>
      <p:sp>
        <p:nvSpPr>
          <p:cNvPr id="14342" name="矩形 7"/>
          <p:cNvSpPr>
            <a:spLocks noChangeArrowheads="1"/>
          </p:cNvSpPr>
          <p:nvPr/>
        </p:nvSpPr>
        <p:spPr bwMode="auto">
          <a:xfrm>
            <a:off x="3492500" y="3789363"/>
            <a:ext cx="2547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/>
              <a:t>Many others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"/>
          <p:cNvSpPr>
            <a:spLocks noChangeArrowheads="1"/>
          </p:cNvSpPr>
          <p:nvPr/>
        </p:nvSpPr>
        <p:spPr bwMode="auto">
          <a:xfrm>
            <a:off x="611188" y="260350"/>
            <a:ext cx="79200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Comic Sans MS" pitchFamily="66" charset="0"/>
              </a:rPr>
              <a:t>This idea was heresy to many </a:t>
            </a:r>
            <a:r>
              <a:rPr lang="en-US" altLang="zh-CN" sz="3200" b="1" dirty="0" smtClean="0">
                <a:latin typeface="Comic Sans MS" pitchFamily="66" charset="0"/>
              </a:rPr>
              <a:t>people. </a:t>
            </a:r>
            <a:endParaRPr lang="zh-CN" altLang="en-US" sz="3200" b="1" dirty="0">
              <a:latin typeface="Comic Sans MS" pitchFamily="66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563938" y="836613"/>
            <a:ext cx="143986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31800" y="3246438"/>
            <a:ext cx="802163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 tIns="0" rIns="72000" bIns="0" anchor="ctr"/>
          <a:lstStyle/>
          <a:p>
            <a:pPr algn="ctr"/>
            <a:endParaRPr lang="ko-KR" altLang="en-US" sz="2000" b="1">
              <a:solidFill>
                <a:srgbClr val="FFFFFF"/>
              </a:solidFill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29" name="上弧形箭头 28"/>
          <p:cNvSpPr>
            <a:spLocks noChangeArrowheads="1"/>
          </p:cNvSpPr>
          <p:nvPr/>
        </p:nvSpPr>
        <p:spPr bwMode="auto">
          <a:xfrm rot="4561620">
            <a:off x="4418807" y="977106"/>
            <a:ext cx="698500" cy="525463"/>
          </a:xfrm>
          <a:prstGeom prst="curvedDownArrow">
            <a:avLst>
              <a:gd name="adj1" fmla="val 25054"/>
              <a:gd name="adj2" fmla="val 50101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zh-CN" altLang="en-US">
              <a:solidFill>
                <a:srgbClr val="003300"/>
              </a:solidFill>
            </a:endParaRPr>
          </a:p>
        </p:txBody>
      </p:sp>
      <p:pic>
        <p:nvPicPr>
          <p:cNvPr id="18" name="图片 17" descr="imag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700213"/>
            <a:ext cx="78486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3276600" y="1628775"/>
            <a:ext cx="5688013" cy="1728788"/>
            <a:chOff x="2123728" y="3068960"/>
            <a:chExt cx="4176464" cy="2736304"/>
          </a:xfrm>
        </p:grpSpPr>
        <p:sp>
          <p:nvSpPr>
            <p:cNvPr id="31" name="圆角矩形 30"/>
            <p:cNvSpPr/>
            <p:nvPr/>
          </p:nvSpPr>
          <p:spPr bwMode="auto">
            <a:xfrm>
              <a:off x="2123728" y="3068960"/>
              <a:ext cx="4176464" cy="2736304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/>
            <a:p>
              <a:pPr algn="ctr">
                <a:buSzPct val="70000"/>
                <a:defRPr/>
              </a:pPr>
              <a:endParaRPr lang="en-US" altLang="zh-CN" sz="3600" b="1" dirty="0">
                <a:solidFill>
                  <a:srgbClr val="000000"/>
                </a:solidFill>
                <a:latin typeface="Comic Sans MS" pitchFamily="66" charset="0"/>
                <a:ea typeface="宋体" charset="-122"/>
              </a:endParaRPr>
            </a:p>
          </p:txBody>
        </p:sp>
        <p:sp>
          <p:nvSpPr>
            <p:cNvPr id="15373" name="矩形 31"/>
            <p:cNvSpPr>
              <a:spLocks noChangeArrowheads="1"/>
            </p:cNvSpPr>
            <p:nvPr/>
          </p:nvSpPr>
          <p:spPr bwMode="auto">
            <a:xfrm>
              <a:off x="2374225" y="3271367"/>
              <a:ext cx="3888433" cy="2389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3200" b="1"/>
                <a:t>a belief or an opinion that disagrees strongly with what most people believe</a:t>
              </a:r>
              <a:endParaRPr lang="zh-CN" altLang="en-US" sz="32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"/>
          <p:cNvSpPr>
            <a:spLocks noChangeArrowheads="1"/>
          </p:cNvSpPr>
          <p:nvPr/>
        </p:nvSpPr>
        <p:spPr bwMode="auto">
          <a:xfrm>
            <a:off x="0" y="188913"/>
            <a:ext cx="9144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Comic Sans MS" pitchFamily="66" charset="0"/>
              </a:rPr>
              <a:t> 	“You on vacation?” my neighbor asked. My 15-month-old son and I were passing her yard on our daily hike through the neighborhood. It was a weekday afternoon and I was the only working-age male in sight.</a:t>
            </a:r>
          </a:p>
          <a:p>
            <a:r>
              <a:rPr lang="en-US" altLang="zh-CN" sz="3200" b="1">
                <a:latin typeface="Comic Sans MS" pitchFamily="66" charset="0"/>
              </a:rPr>
              <a:t> 	“I’m, uh . . . working out of my house now,” I told her.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779838" y="3213100"/>
            <a:ext cx="496887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8313" y="3789363"/>
            <a:ext cx="8064500" cy="508000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>
                <a:solidFill>
                  <a:srgbClr val="660033"/>
                </a:solidFill>
              </a:rPr>
              <a:t>Why didn’t Rick just tell the truth? 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3635375" y="4365625"/>
            <a:ext cx="792163" cy="6492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95288" y="5157788"/>
            <a:ext cx="8353425" cy="508000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 dirty="0">
                <a:solidFill>
                  <a:srgbClr val="660033"/>
                </a:solidFill>
              </a:rPr>
              <a:t>Rick wants to show that he was </a:t>
            </a:r>
            <a:r>
              <a:rPr lang="en-US" altLang="zh-CN" sz="2700" u="sng" dirty="0">
                <a:solidFill>
                  <a:srgbClr val="660033"/>
                </a:solidFill>
              </a:rPr>
              <a:t>in an awkward situation</a:t>
            </a:r>
            <a:r>
              <a:rPr lang="en-US" altLang="zh-CN" sz="2700" dirty="0">
                <a:solidFill>
                  <a:srgbClr val="660033"/>
                </a:solidFill>
              </a:rPr>
              <a:t>.</a:t>
            </a:r>
          </a:p>
        </p:txBody>
      </p: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3563938" y="6210300"/>
            <a:ext cx="1655762" cy="647700"/>
            <a:chOff x="2123728" y="3068960"/>
            <a:chExt cx="4176464" cy="2736304"/>
          </a:xfrm>
        </p:grpSpPr>
        <p:sp>
          <p:nvSpPr>
            <p:cNvPr id="15" name="圆角矩形 14"/>
            <p:cNvSpPr/>
            <p:nvPr/>
          </p:nvSpPr>
          <p:spPr bwMode="auto">
            <a:xfrm>
              <a:off x="2123728" y="3068960"/>
              <a:ext cx="4176464" cy="2736304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/>
            <a:p>
              <a:pPr algn="ctr">
                <a:buSzPct val="70000"/>
                <a:defRPr/>
              </a:pPr>
              <a:endParaRPr lang="en-US" altLang="zh-CN" sz="3600" b="1" dirty="0">
                <a:solidFill>
                  <a:srgbClr val="000000"/>
                </a:solidFill>
                <a:latin typeface="Comic Sans MS" pitchFamily="66" charset="0"/>
                <a:ea typeface="宋体" charset="-122"/>
              </a:endParaRPr>
            </a:p>
          </p:txBody>
        </p:sp>
        <p:sp>
          <p:nvSpPr>
            <p:cNvPr id="17420" name="矩形 31"/>
            <p:cNvSpPr>
              <a:spLocks noChangeArrowheads="1"/>
            </p:cNvSpPr>
            <p:nvPr/>
          </p:nvSpPr>
          <p:spPr bwMode="auto">
            <a:xfrm>
              <a:off x="2374224" y="3271366"/>
              <a:ext cx="3888433" cy="925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3200" b="1"/>
                <a:t>theme</a:t>
              </a:r>
              <a:endParaRPr lang="zh-CN" altLang="en-US" sz="3200" b="1"/>
            </a:p>
          </p:txBody>
        </p:sp>
      </p:grp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395288" y="5805488"/>
            <a:ext cx="8353425" cy="954087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660033"/>
                </a:solidFill>
              </a:rPr>
              <a:t>House fatherhood is a lifestyle still strange to most people.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1560" y="548680"/>
            <a:ext cx="79914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4400" kern="0" dirty="0">
                <a:solidFill>
                  <a:schemeClr val="tx2"/>
                </a:solidFill>
                <a:ea typeface="+mj-ea"/>
                <a:cs typeface="+mj-cs"/>
              </a:rPr>
              <a:t>Rick is a married man and has a new-born baby .</a:t>
            </a:r>
            <a:endParaRPr lang="en-US" altLang="zh-CN" sz="2800" kern="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pic>
        <p:nvPicPr>
          <p:cNvPr id="3075" name="Picture 3" descr="C:\Users\Administrator\Desktop\Life as a House Father\Rick\imag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132856"/>
            <a:ext cx="4032448" cy="457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Another possible theme……</a:t>
            </a:r>
            <a:endParaRPr lang="zh-CN" altLang="en-US" dirty="0"/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179512" y="2204864"/>
            <a:ext cx="79200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Comic Sans MS" pitchFamily="66" charset="0"/>
              </a:rPr>
              <a:t>This idea was heresy to many </a:t>
            </a:r>
            <a:r>
              <a:rPr lang="en-US" altLang="zh-CN" sz="3200" b="1" dirty="0" smtClean="0">
                <a:latin typeface="Comic Sans MS" pitchFamily="66" charset="0"/>
              </a:rPr>
              <a:t>people, </a:t>
            </a:r>
            <a:endParaRPr lang="zh-CN" altLang="en-US" sz="3200" b="1" dirty="0">
              <a:latin typeface="Comic Sans MS" pitchFamily="66" charset="0"/>
            </a:endParaRPr>
          </a:p>
        </p:txBody>
      </p:sp>
      <p:sp>
        <p:nvSpPr>
          <p:cNvPr id="6" name="矩形 2"/>
          <p:cNvSpPr>
            <a:spLocks noChangeArrowheads="1"/>
          </p:cNvSpPr>
          <p:nvPr/>
        </p:nvSpPr>
        <p:spPr bwMode="auto">
          <a:xfrm>
            <a:off x="251520" y="2852936"/>
            <a:ext cx="79200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Comic Sans MS" pitchFamily="66" charset="0"/>
              </a:rPr>
              <a:t>but it rang true.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4"/>
          <p:cNvSpPr>
            <a:spLocks noChangeArrowheads="1"/>
          </p:cNvSpPr>
          <p:nvPr/>
        </p:nvSpPr>
        <p:spPr bwMode="auto">
          <a:xfrm>
            <a:off x="395536" y="2060575"/>
            <a:ext cx="8568952" cy="1295400"/>
          </a:xfrm>
          <a:prstGeom prst="horizontalScroll">
            <a:avLst>
              <a:gd name="adj" fmla="val 12500"/>
            </a:avLst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 dirty="0">
                <a:solidFill>
                  <a:srgbClr val="FFFF66"/>
                </a:solidFill>
              </a:rPr>
              <a:t>2. </a:t>
            </a:r>
            <a:r>
              <a:rPr lang="en-US" altLang="zh-CN" sz="3200" b="1" dirty="0" smtClean="0">
                <a:solidFill>
                  <a:srgbClr val="FFFF66"/>
                </a:solidFill>
              </a:rPr>
              <a:t>To exercise the connectives that show contrast </a:t>
            </a:r>
            <a:endParaRPr lang="en-US" altLang="zh-CN" sz="3200" b="1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484784"/>
            <a:ext cx="9289032" cy="3970318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although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yet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whereas 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however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but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while 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endParaRPr lang="en-US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instead (of) </a:t>
            </a: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in contrast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on the contrary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even though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on the other hand</a:t>
            </a: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 </a:t>
            </a:r>
            <a:endParaRPr lang="zh-CN" altLang="zh-CN" sz="3600" dirty="0">
              <a:latin typeface="Arial Black" pitchFamily="34" charset="0"/>
            </a:endParaRPr>
          </a:p>
          <a:p>
            <a:pPr>
              <a:defRPr/>
            </a:pPr>
            <a:r>
              <a:rPr lang="en-US" altLang="zh-CN" sz="3600" dirty="0">
                <a:latin typeface="Arial Black" pitchFamily="34" charset="0"/>
              </a:rPr>
              <a:t> </a:t>
            </a:r>
            <a:endParaRPr lang="zh-CN" altLang="zh-CN" sz="3600" dirty="0">
              <a:latin typeface="Arial Black" pitchFamily="34" charset="0"/>
            </a:endParaRPr>
          </a:p>
        </p:txBody>
      </p:sp>
      <p:sp>
        <p:nvSpPr>
          <p:cNvPr id="19459" name="矩形 2"/>
          <p:cNvSpPr>
            <a:spLocks noChangeArrowheads="1"/>
          </p:cNvSpPr>
          <p:nvPr/>
        </p:nvSpPr>
        <p:spPr bwMode="auto">
          <a:xfrm>
            <a:off x="468313" y="260350"/>
            <a:ext cx="76596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/>
              <a:t>connectives that show contrast </a:t>
            </a:r>
            <a:endParaRPr lang="zh-CN" altLang="en-US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0" y="1196975"/>
          <a:ext cx="9144000" cy="5351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928"/>
                <a:gridCol w="3672408"/>
                <a:gridCol w="1547664"/>
              </a:tblGrid>
              <a:tr h="967131"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Traditional fathers are responsible for earning money to support their family.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 Rick’s case, his wife brings home the paychecks.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</a:rPr>
                        <a:t>while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altLang="zh-CN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  <a:tr h="757557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</a:rPr>
                        <a:t>e.g.</a:t>
                      </a: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 Tom is very good at science while his brother is absolutely hopeless.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  <a:tr h="11812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Most of traditional fathers hire a nanny so</a:t>
                      </a:r>
                      <a:r>
                        <a:rPr lang="en-US" altLang="zh-CN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that they can devote themselves to their careers.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Rick has to take care of all the house chores such as changing diapers, preparing meals.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In contrast,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4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  <a:tr h="105430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</a:rPr>
                        <a:t>e.g.</a:t>
                      </a: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 Tom is very good at science. In contrast, his brother is absolutely hopeless.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68313" y="188913"/>
            <a:ext cx="8207375" cy="923925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>
                <a:solidFill>
                  <a:srgbClr val="660033"/>
                </a:solidFill>
              </a:rPr>
              <a:t>Please use the connectives provided to show contrast between traditional fathers and Rick..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0" y="1196975"/>
          <a:ext cx="9144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928"/>
                <a:gridCol w="3672408"/>
                <a:gridCol w="1547664"/>
              </a:tblGrid>
              <a:tr h="967131"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Traditional</a:t>
                      </a:r>
                      <a:r>
                        <a:rPr lang="en-US" altLang="zh-CN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fathers have a 9-to-5 career. 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</a:rPr>
                        <a:t>Rick never has to leave home for the office in the morning</a:t>
                      </a: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</a:rPr>
                        <a:t>whereas</a:t>
                      </a:r>
                      <a:endParaRPr lang="zh-CN" alt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altLang="zh-CN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  <a:tr h="757557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</a:rPr>
                        <a:t>e.g.</a:t>
                      </a:r>
                      <a:r>
                        <a:rPr lang="en-US" altLang="zh-CN" sz="2400" b="1" baseline="0" dirty="0" smtClean="0">
                          <a:solidFill>
                            <a:schemeClr val="tx1"/>
                          </a:solidFill>
                        </a:rPr>
                        <a:t> Tom is very good at science, whereas his brother is absolutely hopeless.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68313" y="188913"/>
            <a:ext cx="8207375" cy="923925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>
                <a:solidFill>
                  <a:srgbClr val="660033"/>
                </a:solidFill>
              </a:rPr>
              <a:t>Please use the connectives provided to show contrast between traditional fathers and Rick..</a:t>
            </a:r>
          </a:p>
        </p:txBody>
      </p:sp>
      <p:sp>
        <p:nvSpPr>
          <p:cNvPr id="6" name="矩形 5"/>
          <p:cNvSpPr/>
          <p:nvPr/>
        </p:nvSpPr>
        <p:spPr>
          <a:xfrm>
            <a:off x="2699792" y="4221088"/>
            <a:ext cx="44486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 smtClean="0"/>
              <a:t>A word of caution!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612775" y="47625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latin typeface="Calibri" pitchFamily="34" charset="0"/>
              </a:rPr>
              <a:t>Assignments</a:t>
            </a:r>
            <a:r>
              <a:rPr lang="en-US" altLang="zh-CN" dirty="0" smtClean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43125"/>
            <a:ext cx="8856662" cy="4525963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660033"/>
                </a:solidFill>
                <a:latin typeface="Calibri" pitchFamily="34" charset="0"/>
              </a:rPr>
              <a:t>Write a composition to show the differences between the past and present of your hometown.</a:t>
            </a:r>
          </a:p>
          <a:p>
            <a:pPr eaLnBrk="1" hangingPunct="1">
              <a:buNone/>
            </a:pPr>
            <a:r>
              <a:rPr lang="en-US" altLang="zh-CN" dirty="0" smtClean="0">
                <a:solidFill>
                  <a:srgbClr val="660033"/>
                </a:solidFill>
                <a:latin typeface="Calibri" pitchFamily="34" charset="0"/>
              </a:rPr>
              <a:t>     1. Use connectives that show contrast</a:t>
            </a:r>
          </a:p>
          <a:p>
            <a:pPr eaLnBrk="1" hangingPunct="1">
              <a:buNone/>
            </a:pPr>
            <a:r>
              <a:rPr lang="en-US" altLang="zh-CN" dirty="0" smtClean="0">
                <a:solidFill>
                  <a:srgbClr val="660033"/>
                </a:solidFill>
                <a:latin typeface="Calibri" pitchFamily="34" charset="0"/>
              </a:rPr>
              <a:t>     2. The aspects you contrast should be in the same category. </a:t>
            </a:r>
          </a:p>
          <a:p>
            <a:pPr eaLnBrk="1" hangingPunct="1">
              <a:buFontTx/>
              <a:buNone/>
            </a:pPr>
            <a:endParaRPr lang="en-US" altLang="zh-CN" dirty="0" smtClean="0">
              <a:solidFill>
                <a:srgbClr val="660033"/>
              </a:solidFill>
              <a:latin typeface="Calibri" pitchFamily="34" charset="0"/>
            </a:endParaRPr>
          </a:p>
        </p:txBody>
      </p:sp>
      <p:pic>
        <p:nvPicPr>
          <p:cNvPr id="27652" name="Picture 5" descr="Home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0"/>
            <a:ext cx="32035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4"/>
          <p:cNvSpPr>
            <a:spLocks noChangeArrowheads="1"/>
          </p:cNvSpPr>
          <p:nvPr/>
        </p:nvSpPr>
        <p:spPr bwMode="auto">
          <a:xfrm>
            <a:off x="1187450" y="2060575"/>
            <a:ext cx="7416800" cy="1295400"/>
          </a:xfrm>
          <a:prstGeom prst="horizontalScroll">
            <a:avLst>
              <a:gd name="adj" fmla="val 12500"/>
            </a:avLst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rgbClr val="FFFF66"/>
                </a:solidFill>
              </a:rPr>
              <a:t>3. To appreciate the humor of the essay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3" descr="imag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044700"/>
            <a:ext cx="78486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4213" y="260350"/>
            <a:ext cx="8208962" cy="1339850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>
                <a:solidFill>
                  <a:srgbClr val="660033"/>
                </a:solidFill>
              </a:rPr>
              <a:t>Have you been in a awkward situation where everyone is looking at you differently because your belief contrasts with everyone else's? How does it make you feel? </a:t>
            </a:r>
          </a:p>
        </p:txBody>
      </p:sp>
      <p:sp>
        <p:nvSpPr>
          <p:cNvPr id="6" name="椭圆形标注 5"/>
          <p:cNvSpPr/>
          <p:nvPr/>
        </p:nvSpPr>
        <p:spPr>
          <a:xfrm>
            <a:off x="7524750" y="3860800"/>
            <a:ext cx="1619250" cy="936625"/>
          </a:xfrm>
          <a:prstGeom prst="wedgeEllipseCallout">
            <a:avLst>
              <a:gd name="adj1" fmla="val -152516"/>
              <a:gd name="adj2" fmla="val 506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b="1" dirty="0">
                <a:solidFill>
                  <a:schemeClr val="tx1"/>
                </a:solidFill>
              </a:rPr>
              <a:t>Your idea is a heresy.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1042988" y="6353175"/>
            <a:ext cx="3168650" cy="504825"/>
          </a:xfrm>
          <a:prstGeom prst="wedgeEllipseCallout">
            <a:avLst>
              <a:gd name="adj1" fmla="val 42285"/>
              <a:gd name="adj2" fmla="val -2035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b="1" dirty="0">
                <a:solidFill>
                  <a:schemeClr val="tx1"/>
                </a:solidFill>
              </a:rPr>
              <a:t>You violate the natural order. 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"/>
          <p:cNvSpPr>
            <a:spLocks noChangeArrowheads="1"/>
          </p:cNvSpPr>
          <p:nvPr/>
        </p:nvSpPr>
        <p:spPr bwMode="auto">
          <a:xfrm>
            <a:off x="250825" y="188913"/>
            <a:ext cx="85693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Comic Sans MS" pitchFamily="66" charset="0"/>
              </a:rPr>
              <a:t>Some friends said they were envious. Of course they weren’t quitting one job without one waiting — the ultimate in middle-class taboos. That ran through my mind as I triumphantly, and without notice, tossed the letter of resignation on my boss’s desk. Then I walked away wobbly-kneed. (Para. 7)</a:t>
            </a:r>
            <a:endParaRPr lang="zh-CN" altLang="en-US" sz="3200" b="1">
              <a:latin typeface="Comic Sans MS" pitchFamily="66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763713" y="3213100"/>
            <a:ext cx="136842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431800" y="3246438"/>
            <a:ext cx="802163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 tIns="0" rIns="72000" bIns="0" anchor="ctr"/>
          <a:lstStyle/>
          <a:p>
            <a:pPr algn="ctr"/>
            <a:endParaRPr lang="ko-KR" altLang="en-US" sz="2000" b="1">
              <a:solidFill>
                <a:srgbClr val="FFFFFF"/>
              </a:solidFill>
              <a:ea typeface="Gulim" pitchFamily="34" charset="-127"/>
              <a:cs typeface="Times New Roman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50825" y="4221163"/>
            <a:ext cx="295275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132138" y="2708275"/>
            <a:ext cx="252095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55650" y="4508500"/>
            <a:ext cx="8064500" cy="923330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 dirty="0">
                <a:solidFill>
                  <a:srgbClr val="660033"/>
                </a:solidFill>
              </a:rPr>
              <a:t>Why does Rick write about some of his flaws or awkward moments or even make </a:t>
            </a:r>
            <a:r>
              <a:rPr lang="en-US" altLang="zh-CN" sz="2700" smtClean="0">
                <a:solidFill>
                  <a:srgbClr val="660033"/>
                </a:solidFill>
              </a:rPr>
              <a:t>them funny</a:t>
            </a:r>
            <a:r>
              <a:rPr lang="en-US" altLang="zh-CN" sz="2700" smtClean="0">
                <a:solidFill>
                  <a:srgbClr val="660033"/>
                </a:solidFill>
              </a:rPr>
              <a:t>? </a:t>
            </a:r>
            <a:endParaRPr lang="en-US" altLang="zh-CN" sz="2700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3"/>
          <p:cNvSpPr>
            <a:spLocks noChangeArrowheads="1"/>
          </p:cNvSpPr>
          <p:nvPr/>
        </p:nvSpPr>
        <p:spPr bwMode="auto">
          <a:xfrm>
            <a:off x="755650" y="908050"/>
            <a:ext cx="777716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/>
              <a:t>Self-deprecating </a:t>
            </a:r>
            <a:r>
              <a:rPr lang="en-US" altLang="zh-CN" sz="4000" b="1" dirty="0" smtClean="0"/>
              <a:t>humor(</a:t>
            </a:r>
            <a:r>
              <a:rPr lang="zh-CN" altLang="en-US" sz="4000" dirty="0"/>
              <a:t>自</a:t>
            </a:r>
            <a:r>
              <a:rPr lang="zh-CN" altLang="en-US" sz="4000" dirty="0" smtClean="0"/>
              <a:t>贬式的幽默</a:t>
            </a:r>
            <a:r>
              <a:rPr lang="en-US" altLang="zh-CN" sz="4000" b="1" dirty="0" smtClean="0"/>
              <a:t>) </a:t>
            </a:r>
            <a:r>
              <a:rPr lang="en-US" altLang="zh-CN" sz="4000" dirty="0"/>
              <a:t>is to laugh at oneself--at one's own faults, one's own failures and embarrassments.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4213" y="260350"/>
            <a:ext cx="79914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4400" kern="0" dirty="0">
                <a:solidFill>
                  <a:schemeClr val="tx2"/>
                </a:solidFill>
                <a:ea typeface="+mj-ea"/>
                <a:cs typeface="+mj-cs"/>
              </a:rPr>
              <a:t>Rick is a daily </a:t>
            </a:r>
            <a:r>
              <a:rPr lang="en-US" altLang="zh-CN" sz="4400" b="1" kern="0" dirty="0">
                <a:solidFill>
                  <a:schemeClr val="tx2"/>
                </a:solidFill>
                <a:ea typeface="+mj-ea"/>
                <a:cs typeface="+mj-cs"/>
              </a:rPr>
              <a:t>journalist</a:t>
            </a:r>
            <a:r>
              <a:rPr lang="en-US" altLang="zh-CN" sz="4400" kern="0" dirty="0">
                <a:solidFill>
                  <a:schemeClr val="tx2"/>
                </a:solidFill>
                <a:ea typeface="+mj-ea"/>
                <a:cs typeface="+mj-cs"/>
              </a:rPr>
              <a:t>.</a:t>
            </a:r>
            <a:endParaRPr lang="en-US" altLang="zh-CN" sz="2800" kern="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pic>
        <p:nvPicPr>
          <p:cNvPr id="4099" name="Picture 3" descr="C:\Users\Administrator\Desktop\Life as a House Father\Rick\o-JOURNALIST-face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00213"/>
            <a:ext cx="7920037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3" descr="1ad5ad6eddc451daa6dd9472b2fd5266d016327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3382962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矩形 4"/>
          <p:cNvSpPr>
            <a:spLocks noChangeArrowheads="1"/>
          </p:cNvSpPr>
          <p:nvPr/>
        </p:nvSpPr>
        <p:spPr bwMode="auto">
          <a:xfrm>
            <a:off x="755650" y="4868863"/>
            <a:ext cx="82089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/>
              <a:t>"Common looking people are the best in the world: that is the reason the Lord makes so many of them." - Abraham Lincoln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612775" y="47625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latin typeface="Calibri" pitchFamily="34" charset="0"/>
              </a:rPr>
              <a:t>Question</a:t>
            </a:r>
            <a:r>
              <a:rPr lang="en-US" altLang="zh-CN" dirty="0" smtClean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43125"/>
            <a:ext cx="8856662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dirty="0" smtClean="0">
                <a:solidFill>
                  <a:srgbClr val="660033"/>
                </a:solidFill>
                <a:latin typeface="Calibri" pitchFamily="34" charset="0"/>
              </a:rPr>
              <a:t>Does Chinese culture value self-deprecating humor as much as western culture? What causes the differences?</a:t>
            </a:r>
          </a:p>
          <a:p>
            <a:pPr eaLnBrk="1" hangingPunct="1"/>
            <a:r>
              <a:rPr lang="en-US" altLang="zh-CN" dirty="0" smtClean="0">
                <a:solidFill>
                  <a:srgbClr val="660033"/>
                </a:solidFill>
                <a:latin typeface="Calibri" pitchFamily="34" charset="0"/>
              </a:rPr>
              <a:t>Read the article: </a:t>
            </a:r>
          </a:p>
          <a:p>
            <a:pPr eaLnBrk="1" hangingPunct="1">
              <a:buFontTx/>
              <a:buNone/>
            </a:pPr>
            <a:r>
              <a:rPr lang="en-US" altLang="zh-CN" dirty="0" smtClean="0">
                <a:solidFill>
                  <a:srgbClr val="660033"/>
                </a:solidFill>
                <a:latin typeface="Calibri" pitchFamily="34" charset="0"/>
              </a:rPr>
              <a:t>    </a:t>
            </a:r>
            <a:r>
              <a:rPr lang="en-US" altLang="zh-CN" i="1" dirty="0" smtClean="0">
                <a:solidFill>
                  <a:srgbClr val="660033"/>
                </a:solidFill>
                <a:latin typeface="Calibri" pitchFamily="34" charset="0"/>
              </a:rPr>
              <a:t>Is It You or Is It Me? Contrasting Effects of Ridicule Targeting Other People Versus the Self </a:t>
            </a:r>
          </a:p>
          <a:p>
            <a:pPr eaLnBrk="1" hangingPunct="1">
              <a:buFontTx/>
              <a:buNone/>
            </a:pPr>
            <a:r>
              <a:rPr lang="en-US" altLang="zh-CN" dirty="0" smtClean="0">
                <a:solidFill>
                  <a:srgbClr val="660033"/>
                </a:solidFill>
                <a:latin typeface="Calibri" pitchFamily="34" charset="0"/>
              </a:rPr>
              <a:t>  </a:t>
            </a:r>
            <a:r>
              <a:rPr lang="en-US" altLang="zh-CN" dirty="0" smtClean="0">
                <a:solidFill>
                  <a:srgbClr val="660033"/>
                </a:solidFill>
                <a:latin typeface="Calibri" pitchFamily="34" charset="0"/>
                <a:hlinkClick r:id="rId2"/>
              </a:rPr>
              <a:t>http://ejop.psychopen.eu/article/viewFile/208/pdf</a:t>
            </a:r>
            <a:endParaRPr lang="en-US" altLang="zh-CN" dirty="0" smtClean="0">
              <a:solidFill>
                <a:srgbClr val="660033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zh-CN" dirty="0" smtClean="0">
                <a:solidFill>
                  <a:srgbClr val="660033"/>
                </a:solidFill>
                <a:latin typeface="Calibri" pitchFamily="34" charset="0"/>
              </a:rPr>
              <a:t>    </a:t>
            </a:r>
          </a:p>
          <a:p>
            <a:pPr eaLnBrk="1" hangingPunct="1">
              <a:buFontTx/>
              <a:buNone/>
            </a:pPr>
            <a:endParaRPr lang="en-US" altLang="zh-CN" dirty="0" smtClean="0">
              <a:solidFill>
                <a:srgbClr val="660033"/>
              </a:solidFill>
              <a:latin typeface="Calibri" pitchFamily="34" charset="0"/>
            </a:endParaRPr>
          </a:p>
        </p:txBody>
      </p:sp>
      <p:pic>
        <p:nvPicPr>
          <p:cNvPr id="27652" name="Picture 5" descr="Homewo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0"/>
            <a:ext cx="32035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Administrator\Desktop\Life as a House Father\Humor\201510_1808_fhg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-954088"/>
            <a:ext cx="8785225" cy="8785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3059113" y="5516563"/>
            <a:ext cx="2905125" cy="100806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altLang="zh-CN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Calibri"/>
                <a:cs typeface="Calibri"/>
              </a:rPr>
              <a:t>Thank You</a:t>
            </a:r>
            <a:endParaRPr lang="zh-CN" altLang="en-US" sz="54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27088" y="404813"/>
            <a:ext cx="7993062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4400" kern="0" dirty="0">
                <a:solidFill>
                  <a:schemeClr val="tx2"/>
                </a:solidFill>
                <a:ea typeface="+mj-ea"/>
                <a:cs typeface="+mj-cs"/>
              </a:rPr>
              <a:t>It means he has to </a:t>
            </a:r>
            <a:r>
              <a:rPr lang="en-US" altLang="zh-CN" sz="4400" b="1" kern="0" dirty="0">
                <a:solidFill>
                  <a:schemeClr val="tx2"/>
                </a:solidFill>
                <a:ea typeface="+mj-ea"/>
                <a:cs typeface="+mj-cs"/>
              </a:rPr>
              <a:t>beat deadlines</a:t>
            </a:r>
            <a:r>
              <a:rPr lang="en-US" altLang="zh-CN" sz="4400" kern="0" dirty="0">
                <a:solidFill>
                  <a:schemeClr val="tx2"/>
                </a:solidFill>
                <a:ea typeface="+mj-ea"/>
                <a:cs typeface="+mj-cs"/>
              </a:rPr>
              <a:t>.</a:t>
            </a:r>
            <a:endParaRPr lang="en-US" altLang="zh-CN" sz="2800" kern="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pic>
        <p:nvPicPr>
          <p:cNvPr id="5123" name="Picture 4" descr="C:\Users\Administrator\Desktop\Life as a House Father\Rick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557338"/>
            <a:ext cx="3970337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39750" y="620713"/>
            <a:ext cx="79930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4400" kern="0" dirty="0">
                <a:solidFill>
                  <a:schemeClr val="tx2"/>
                </a:solidFill>
                <a:ea typeface="+mj-ea"/>
                <a:cs typeface="+mj-cs"/>
              </a:rPr>
              <a:t>Because of the stress, he begins to have </a:t>
            </a:r>
            <a:r>
              <a:rPr lang="en-US" altLang="zh-CN" sz="4400" b="1" kern="0" dirty="0">
                <a:solidFill>
                  <a:schemeClr val="tx2"/>
                </a:solidFill>
                <a:ea typeface="+mj-ea"/>
                <a:cs typeface="+mj-cs"/>
              </a:rPr>
              <a:t>ulcer</a:t>
            </a:r>
            <a:r>
              <a:rPr lang="en-US" altLang="zh-CN" sz="4400" kern="0" dirty="0">
                <a:solidFill>
                  <a:schemeClr val="tx2"/>
                </a:solidFill>
                <a:ea typeface="+mj-ea"/>
                <a:cs typeface="+mj-cs"/>
              </a:rPr>
              <a:t>.</a:t>
            </a:r>
            <a:endParaRPr lang="en-US" altLang="zh-CN" sz="2800" kern="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pic>
        <p:nvPicPr>
          <p:cNvPr id="6147" name="Picture 3" descr="C:\Users\Administrator\Desktop\Life as a House Father\Rick\peptic-ulc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133600"/>
            <a:ext cx="5400675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39750" y="620713"/>
            <a:ext cx="79930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altLang="zh-CN" sz="4400" kern="0" dirty="0">
              <a:solidFill>
                <a:schemeClr val="tx2"/>
              </a:solidFill>
              <a:ea typeface="+mj-ea"/>
              <a:cs typeface="+mj-cs"/>
            </a:endParaRPr>
          </a:p>
          <a:p>
            <a:pPr algn="ctr">
              <a:defRPr/>
            </a:pPr>
            <a:endParaRPr lang="en-US" altLang="zh-CN" sz="4400" kern="0" dirty="0">
              <a:solidFill>
                <a:schemeClr val="tx2"/>
              </a:solidFill>
              <a:ea typeface="+mj-ea"/>
              <a:cs typeface="+mj-cs"/>
            </a:endParaRPr>
          </a:p>
          <a:p>
            <a:pPr algn="ctr">
              <a:defRPr/>
            </a:pPr>
            <a:endParaRPr lang="en-US" altLang="zh-CN" sz="4400" kern="0" dirty="0">
              <a:solidFill>
                <a:schemeClr val="tx2"/>
              </a:solidFill>
              <a:ea typeface="+mj-ea"/>
              <a:cs typeface="+mj-cs"/>
            </a:endParaRPr>
          </a:p>
          <a:p>
            <a:pPr algn="ctr">
              <a:defRPr/>
            </a:pPr>
            <a:endParaRPr lang="en-US" altLang="zh-CN" sz="4400" kern="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1188" y="333375"/>
            <a:ext cx="7705725" cy="24622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6600" b="1" dirty="0"/>
              <a:t>          Obituaries</a:t>
            </a:r>
          </a:p>
          <a:p>
            <a:pPr>
              <a:defRPr/>
            </a:pPr>
            <a:r>
              <a:rPr lang="en-US" altLang="zh-CN" sz="4400" kern="0" dirty="0">
                <a:solidFill>
                  <a:schemeClr val="tx2"/>
                </a:solidFill>
              </a:rPr>
              <a:t>Rick Greenberg, a local journalist, </a:t>
            </a:r>
          </a:p>
          <a:p>
            <a:pPr>
              <a:defRPr/>
            </a:pPr>
            <a:r>
              <a:rPr lang="en-US" altLang="zh-CN" sz="4400" kern="0" dirty="0">
                <a:solidFill>
                  <a:schemeClr val="tx2"/>
                </a:solidFill>
              </a:rPr>
              <a:t>dies of stomach cancer aged 50.</a:t>
            </a:r>
            <a:endParaRPr lang="en-US" altLang="zh-CN" sz="2800" kern="0" dirty="0">
              <a:solidFill>
                <a:schemeClr val="tx2"/>
              </a:solidFill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995738" y="3573463"/>
            <a:ext cx="792162" cy="64928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39750" y="4437063"/>
            <a:ext cx="79930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4400" kern="0" dirty="0">
                <a:solidFill>
                  <a:schemeClr val="tx2"/>
                </a:solidFill>
                <a:ea typeface="+mj-ea"/>
                <a:cs typeface="+mj-cs"/>
              </a:rPr>
              <a:t>So he quits his job .</a:t>
            </a:r>
            <a:endParaRPr lang="en-US" altLang="zh-CN" sz="2800" kern="0" dirty="0">
              <a:solidFill>
                <a:schemeClr val="tx2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88913"/>
            <a:ext cx="7053263" cy="1470025"/>
          </a:xfrm>
        </p:spPr>
        <p:txBody>
          <a:bodyPr/>
          <a:lstStyle/>
          <a:p>
            <a:pPr eaLnBrk="1" hangingPunct="1"/>
            <a:r>
              <a:rPr lang="en-US" altLang="zh-CN" smtClean="0">
                <a:latin typeface="Calibri" pitchFamily="34" charset="0"/>
              </a:rPr>
              <a:t>Life as a House Father</a:t>
            </a:r>
            <a:br>
              <a:rPr lang="en-US" altLang="zh-CN" smtClean="0">
                <a:latin typeface="Calibri" pitchFamily="34" charset="0"/>
              </a:rPr>
            </a:br>
            <a:r>
              <a:rPr lang="en-US" altLang="zh-CN" sz="2800" smtClean="0">
                <a:latin typeface="Calibri" pitchFamily="34" charset="0"/>
              </a:rPr>
              <a:t>       by Rick Greenberg</a:t>
            </a:r>
          </a:p>
        </p:txBody>
      </p:sp>
      <p:pic>
        <p:nvPicPr>
          <p:cNvPr id="8196" name="Picture 4" descr="C:\Users\Administrator\Desktop\Life as a House Father\Stay At Home Dad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72816"/>
            <a:ext cx="4536504" cy="4680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Administrator\Desktop\Life as a House Father\Rick\imag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3"/>
            <a:ext cx="3600400" cy="4080453"/>
          </a:xfrm>
          <a:prstGeom prst="rect">
            <a:avLst/>
          </a:prstGeom>
          <a:noFill/>
        </p:spPr>
      </p:pic>
      <p:pic>
        <p:nvPicPr>
          <p:cNvPr id="43011" name="Picture 3" descr="C:\Users\Administrator\Desktop\Life as a House Father\Stay At Home Dad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764704"/>
            <a:ext cx="3476247" cy="4032448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67544" y="4941168"/>
            <a:ext cx="3455987" cy="508000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/>
              <a:t>Traditional fatherhood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580112" y="4941168"/>
            <a:ext cx="2879725" cy="508000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 dirty="0"/>
              <a:t>House fatherhood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95536" y="5805264"/>
            <a:ext cx="8568952" cy="707886"/>
          </a:xfrm>
          <a:prstGeom prst="rect">
            <a:avLst/>
          </a:prstGeom>
          <a:noFill/>
          <a:ln w="25400">
            <a:solidFill>
              <a:srgbClr val="00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dirty="0" smtClean="0">
                <a:solidFill>
                  <a:srgbClr val="660033"/>
                </a:solidFill>
              </a:rPr>
              <a:t>What would people think of his change? </a:t>
            </a:r>
            <a:endParaRPr lang="en-US" altLang="zh-CN" sz="4000" dirty="0">
              <a:solidFill>
                <a:srgbClr val="660033"/>
              </a:solidFill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4067944" y="2492896"/>
            <a:ext cx="79208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68638"/>
            <a:ext cx="9144000" cy="2665412"/>
          </a:xfrm>
        </p:spPr>
        <p:txBody>
          <a:bodyPr/>
          <a:lstStyle/>
          <a:p>
            <a:r>
              <a:rPr lang="en-US" altLang="zh-CN" dirty="0" smtClean="0">
                <a:latin typeface="Calibri" pitchFamily="34" charset="0"/>
              </a:rPr>
              <a:t>To explore the theme through </a:t>
            </a:r>
            <a:r>
              <a:rPr lang="en-US" altLang="zh-CN" dirty="0" smtClean="0">
                <a:solidFill>
                  <a:srgbClr val="FF0000"/>
                </a:solidFill>
                <a:latin typeface="Calibri" pitchFamily="34" charset="0"/>
              </a:rPr>
              <a:t>contrast</a:t>
            </a:r>
            <a:r>
              <a:rPr lang="en-US" altLang="zh-CN" dirty="0" smtClean="0">
                <a:latin typeface="Calibri" pitchFamily="34" charset="0"/>
              </a:rPr>
              <a:t>.</a:t>
            </a:r>
          </a:p>
          <a:p>
            <a:r>
              <a:rPr lang="en-US" altLang="zh-CN" dirty="0" smtClean="0">
                <a:latin typeface="Calibri" pitchFamily="34" charset="0"/>
              </a:rPr>
              <a:t>To exercise the </a:t>
            </a:r>
            <a:r>
              <a:rPr lang="en-US" altLang="zh-CN" dirty="0" smtClean="0">
                <a:solidFill>
                  <a:srgbClr val="FF0000"/>
                </a:solidFill>
                <a:latin typeface="Calibri" pitchFamily="34" charset="0"/>
              </a:rPr>
              <a:t>connectives</a:t>
            </a:r>
            <a:r>
              <a:rPr lang="en-US" altLang="zh-CN" dirty="0" smtClean="0">
                <a:latin typeface="Calibri" pitchFamily="34" charset="0"/>
              </a:rPr>
              <a:t> that show contrast ; </a:t>
            </a:r>
          </a:p>
          <a:p>
            <a:r>
              <a:rPr lang="en-US" altLang="zh-CN" dirty="0" smtClean="0">
                <a:latin typeface="Calibri" pitchFamily="34" charset="0"/>
              </a:rPr>
              <a:t>To appreciate the </a:t>
            </a:r>
            <a:r>
              <a:rPr lang="en-US" altLang="zh-CN" dirty="0" smtClean="0">
                <a:solidFill>
                  <a:srgbClr val="FF0000"/>
                </a:solidFill>
                <a:latin typeface="Calibri" pitchFamily="34" charset="0"/>
              </a:rPr>
              <a:t>humor </a:t>
            </a:r>
            <a:r>
              <a:rPr lang="en-US" altLang="zh-CN" dirty="0" smtClean="0">
                <a:latin typeface="Calibri" pitchFamily="34" charset="0"/>
              </a:rPr>
              <a:t>of the essay.</a:t>
            </a:r>
          </a:p>
        </p:txBody>
      </p:sp>
      <p:pic>
        <p:nvPicPr>
          <p:cNvPr id="9219" name="Picture 8" descr="objectiv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360363"/>
            <a:ext cx="417671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4353</TotalTime>
  <Words>1033</Words>
  <Application>Microsoft Office PowerPoint</Application>
  <PresentationFormat>全屏显示(4:3)</PresentationFormat>
  <Paragraphs>121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默认设计模板</vt:lpstr>
      <vt:lpstr>Who is Rick?</vt:lpstr>
      <vt:lpstr>幻灯片 2</vt:lpstr>
      <vt:lpstr>幻灯片 3</vt:lpstr>
      <vt:lpstr>幻灯片 4</vt:lpstr>
      <vt:lpstr>幻灯片 5</vt:lpstr>
      <vt:lpstr>幻灯片 6</vt:lpstr>
      <vt:lpstr>Life as a House Father        by Rick Greenberg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Another possible theme……</vt:lpstr>
      <vt:lpstr>幻灯片 21</vt:lpstr>
      <vt:lpstr>幻灯片 22</vt:lpstr>
      <vt:lpstr>幻灯片 23</vt:lpstr>
      <vt:lpstr>幻灯片 24</vt:lpstr>
      <vt:lpstr>Assignments </vt:lpstr>
      <vt:lpstr>幻灯片 26</vt:lpstr>
      <vt:lpstr>幻灯片 27</vt:lpstr>
      <vt:lpstr>幻灯片 28</vt:lpstr>
      <vt:lpstr>幻灯片 29</vt:lpstr>
      <vt:lpstr>幻灯片 30</vt:lpstr>
      <vt:lpstr>Question </vt:lpstr>
      <vt:lpstr>幻灯片 32</vt:lpstr>
    </vt:vector>
  </TitlesOfParts>
  <Company>Lenovo (Beijing)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Pleasure of Learning</dc:title>
  <dc:creator>Lenovo User</dc:creator>
  <cp:lastModifiedBy>Administrator</cp:lastModifiedBy>
  <cp:revision>426</cp:revision>
  <dcterms:created xsi:type="dcterms:W3CDTF">2012-11-09T08:05:37Z</dcterms:created>
  <dcterms:modified xsi:type="dcterms:W3CDTF">2015-11-28T05:51:49Z</dcterms:modified>
</cp:coreProperties>
</file>