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34"/>
  </p:notesMasterIdLst>
  <p:handoutMasterIdLst>
    <p:handoutMasterId r:id="rId35"/>
  </p:handoutMasterIdLst>
  <p:sldIdLst>
    <p:sldId id="287" r:id="rId2"/>
    <p:sldId id="309" r:id="rId3"/>
    <p:sldId id="294" r:id="rId4"/>
    <p:sldId id="350" r:id="rId5"/>
    <p:sldId id="338" r:id="rId6"/>
    <p:sldId id="308" r:id="rId7"/>
    <p:sldId id="327" r:id="rId8"/>
    <p:sldId id="349" r:id="rId9"/>
    <p:sldId id="297" r:id="rId10"/>
    <p:sldId id="351" r:id="rId11"/>
    <p:sldId id="310" r:id="rId12"/>
    <p:sldId id="341" r:id="rId13"/>
    <p:sldId id="312" r:id="rId14"/>
    <p:sldId id="314" r:id="rId15"/>
    <p:sldId id="343" r:id="rId16"/>
    <p:sldId id="318" r:id="rId17"/>
    <p:sldId id="344" r:id="rId18"/>
    <p:sldId id="320" r:id="rId19"/>
    <p:sldId id="348" r:id="rId20"/>
    <p:sldId id="323" r:id="rId21"/>
    <p:sldId id="325" r:id="rId22"/>
    <p:sldId id="331" r:id="rId23"/>
    <p:sldId id="339" r:id="rId24"/>
    <p:sldId id="333" r:id="rId25"/>
    <p:sldId id="334" r:id="rId26"/>
    <p:sldId id="335" r:id="rId27"/>
    <p:sldId id="336" r:id="rId28"/>
    <p:sldId id="352" r:id="rId29"/>
    <p:sldId id="340" r:id="rId30"/>
    <p:sldId id="342" r:id="rId31"/>
    <p:sldId id="346" r:id="rId32"/>
    <p:sldId id="347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1595FF"/>
    <a:srgbClr val="F9F1B9"/>
    <a:srgbClr val="E2CDA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00" autoAdjust="0"/>
    <p:restoredTop sz="94600" autoAdjust="0"/>
  </p:normalViewPr>
  <p:slideViewPr>
    <p:cSldViewPr snapToGrid="0">
      <p:cViewPr varScale="1">
        <p:scale>
          <a:sx n="107" d="100"/>
          <a:sy n="107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de-DE" altLang="zh-CN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de-DE" altLang="zh-CN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de-DE" altLang="zh-CN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634F20A6-4C77-49AA-A6C5-0DC4E95111E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de-DE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de-DE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de-DE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fld id="{7F890064-CD0D-4427-8B3B-374EF6639E06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CACEAB-79EA-422F-AD83-AC54ED793DB7}" type="slidenum">
              <a:rPr lang="de-DE" altLang="zh-CN"/>
              <a:pPr/>
              <a:t>1</a:t>
            </a:fld>
            <a:endParaRPr lang="de-DE" altLang="zh-CN"/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47C6B38B-616C-443C-AB5F-89A9D650CB2E}" type="slidenum">
              <a:rPr lang="en-GB" altLang="zh-CN" sz="1300" b="0"/>
              <a:pPr algn="r" defTabSz="947738"/>
              <a:t>1</a:t>
            </a:fld>
            <a:endParaRPr lang="en-GB" altLang="zh-CN" sz="1300" b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CACEAB-79EA-422F-AD83-AC54ED793DB7}" type="slidenum">
              <a:rPr lang="de-DE" altLang="zh-CN"/>
              <a:pPr/>
              <a:t>30</a:t>
            </a:fld>
            <a:endParaRPr lang="de-DE" altLang="zh-CN"/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47C6B38B-616C-443C-AB5F-89A9D650CB2E}" type="slidenum">
              <a:rPr lang="en-GB" altLang="zh-CN" sz="1300" b="0"/>
              <a:pPr algn="r" defTabSz="947738"/>
              <a:t>30</a:t>
            </a:fld>
            <a:endParaRPr lang="en-GB" altLang="zh-CN" sz="1300" b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3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266825" y="1724025"/>
            <a:ext cx="5759450" cy="1081088"/>
          </a:xfrm>
        </p:spPr>
        <p:txBody>
          <a:bodyPr anchor="b"/>
          <a:lstStyle>
            <a:lvl1pPr>
              <a:lnSpc>
                <a:spcPct val="110000"/>
              </a:lnSpc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11632" name="Rectangle 12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270000" y="2949575"/>
            <a:ext cx="4252913" cy="1330325"/>
          </a:xfrm>
        </p:spPr>
        <p:txBody>
          <a:bodyPr tIns="45720" bIns="45720"/>
          <a:lstStyle>
            <a:lvl1pPr marL="0" indent="0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9725" y="152400"/>
            <a:ext cx="2130425" cy="564991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95275" y="152400"/>
            <a:ext cx="6242050" cy="564991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7663" y="207963"/>
            <a:ext cx="8339137" cy="6096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22313" y="1143000"/>
            <a:ext cx="7696200" cy="5029200"/>
          </a:xfrm>
        </p:spPr>
        <p:txBody>
          <a:bodyPr/>
          <a:lstStyle/>
          <a:p>
            <a:r>
              <a:rPr lang="zh-CN" altLang="en-US" smtClean="0"/>
              <a:t>单击图标添加表格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8120063" y="6477000"/>
            <a:ext cx="871537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7904065-B946-4238-8F8B-E585517F3AB1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2476275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95275" y="1489075"/>
            <a:ext cx="4186238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3913" y="1489075"/>
            <a:ext cx="4186237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489075"/>
            <a:ext cx="8524875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zh-CN" smtClean="0"/>
              <a:t>Textmasterformate durch Klicken bearbeiten</a:t>
            </a:r>
          </a:p>
          <a:p>
            <a:pPr lvl="1"/>
            <a:r>
              <a:rPr lang="de-DE" altLang="zh-CN" smtClean="0"/>
              <a:t>Zweite Ebene</a:t>
            </a:r>
          </a:p>
          <a:p>
            <a:pPr lvl="2"/>
            <a:r>
              <a:rPr lang="de-DE" altLang="zh-CN" smtClean="0"/>
              <a:t>Dritte Ebene</a:t>
            </a:r>
          </a:p>
          <a:p>
            <a:pPr lvl="3"/>
            <a:r>
              <a:rPr lang="de-DE" altLang="zh-CN" smtClean="0"/>
              <a:t>Vierte Ebene</a:t>
            </a:r>
          </a:p>
          <a:p>
            <a:pPr lvl="4"/>
            <a:r>
              <a:rPr lang="de-DE" altLang="zh-CN" smtClean="0"/>
              <a:t>Fünfte Ebene</a:t>
            </a:r>
          </a:p>
        </p:txBody>
      </p:sp>
      <p:sp>
        <p:nvSpPr>
          <p:cNvPr id="11059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65875"/>
            <a:ext cx="2895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 noProof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gray">
          <a:xfrm>
            <a:off x="219075" y="6365875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altLang="zh-CN" sz="1000" b="0">
                <a:ea typeface="宋体" pitchFamily="2" charset="-122"/>
              </a:rPr>
              <a:t>Page </a:t>
            </a:r>
            <a:r>
              <a:rPr lang="de-DE" altLang="zh-CN" sz="1000" b="0">
                <a:ea typeface="宋体" pitchFamily="2" charset="-122"/>
                <a:sym typeface="Wingdings" pitchFamily="2" charset="2"/>
              </a:rPr>
              <a:t></a:t>
            </a:r>
            <a:r>
              <a:rPr lang="de-DE" altLang="zh-CN" sz="1000" b="0">
                <a:ea typeface="宋体" pitchFamily="2" charset="-122"/>
              </a:rPr>
              <a:t> </a:t>
            </a:r>
            <a:fld id="{9B1FBDD3-7F09-4767-9127-76DF79741C7B}" type="slidenum">
              <a:rPr lang="de-DE" altLang="zh-CN" sz="1000" b="0">
                <a:ea typeface="宋体" pitchFamily="2" charset="-122"/>
              </a:rPr>
              <a:pPr>
                <a:defRPr/>
              </a:pPr>
              <a:t>‹#›</a:t>
            </a:fld>
            <a:endParaRPr lang="de-DE" altLang="zh-CN" sz="1000" b="0">
              <a:ea typeface="宋体" pitchFamily="2" charset="-122"/>
            </a:endParaRP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152400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zh-CN" dirty="0" smtClean="0"/>
              <a:t>Klicken Sie, um das Titelformat zu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0"/>
        </a:spcBef>
        <a:spcAft>
          <a:spcPct val="40000"/>
        </a:spcAft>
        <a:buFont typeface="Wingdings" pitchFamily="2" charset="2"/>
        <a:buChar char="§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1938" algn="l" rtl="0" eaLnBrk="0" fontAlgn="base" hangingPunct="0">
        <a:spcBef>
          <a:spcPct val="0"/>
        </a:spcBef>
        <a:spcAft>
          <a:spcPct val="4000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720725" indent="-274638" algn="l" rtl="0" eaLnBrk="0" fontAlgn="base" hangingPunct="0">
        <a:spcBef>
          <a:spcPct val="0"/>
        </a:spcBef>
        <a:spcAft>
          <a:spcPct val="40000"/>
        </a:spcAft>
        <a:buChar char="•"/>
        <a:defRPr sz="2800" b="1">
          <a:solidFill>
            <a:schemeClr val="tx1"/>
          </a:solidFill>
          <a:latin typeface="+mn-lt"/>
          <a:cs typeface="+mn-cs"/>
        </a:defRPr>
      </a:lvl3pPr>
      <a:lvl4pPr marL="987425" indent="-265113" algn="l" rtl="0" eaLnBrk="0" fontAlgn="base" hangingPunct="0">
        <a:spcBef>
          <a:spcPct val="0"/>
        </a:spcBef>
        <a:spcAft>
          <a:spcPct val="4000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4pPr>
      <a:lvl5pPr marL="1254125" indent="-265113" algn="l" rtl="0" eaLnBrk="0" fontAlgn="base" hangingPunct="0">
        <a:spcBef>
          <a:spcPct val="0"/>
        </a:spcBef>
        <a:spcAft>
          <a:spcPct val="40000"/>
        </a:spcAft>
        <a:buChar char="»"/>
        <a:defRPr sz="2800" b="1">
          <a:solidFill>
            <a:schemeClr val="tx1"/>
          </a:solidFill>
          <a:latin typeface="+mn-lt"/>
          <a:cs typeface="+mn-cs"/>
        </a:defRPr>
      </a:lvl5pPr>
      <a:lvl6pPr marL="17113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3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3.jpe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" Target="slide30.xml"/><Relationship Id="rId2" Type="http://schemas.openxmlformats.org/officeDocument/2006/relationships/tags" Target="../tags/tag2.xml"/><Relationship Id="rId16" Type="http://schemas.openxmlformats.org/officeDocument/2006/relationships/image" Target="../media/image16.jpe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slideLayout" Target="../slideLayouts/slideLayout10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380341" y="836808"/>
            <a:ext cx="8488362" cy="2680115"/>
          </a:xfrm>
        </p:spPr>
        <p:txBody>
          <a:bodyPr/>
          <a:lstStyle/>
          <a:p>
            <a:pPr algn="ctr" eaLnBrk="1" hangingPunct="1"/>
            <a:r>
              <a:rPr lang="en-US" altLang="zh-CN" sz="5400" dirty="0" smtClean="0">
                <a:latin typeface="Arial Black" pitchFamily="34" charset="0"/>
                <a:ea typeface="宋体" pitchFamily="2" charset="-122"/>
              </a:rPr>
              <a:t>Business English</a:t>
            </a:r>
            <a:r>
              <a:rPr lang="en-US" altLang="zh-CN" sz="5400" dirty="0" smtClean="0">
                <a:ea typeface="宋体" pitchFamily="2" charset="-122"/>
              </a:rPr>
              <a:t/>
            </a:r>
            <a:br>
              <a:rPr lang="en-US" altLang="zh-CN" sz="5400" dirty="0" smtClean="0">
                <a:ea typeface="宋体" pitchFamily="2" charset="-122"/>
              </a:rPr>
            </a:br>
            <a:endParaRPr lang="en-US" altLang="zh-CN" sz="5400" b="0" noProof="1" smtClean="0">
              <a:latin typeface="Elephant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65445" y="5220556"/>
            <a:ext cx="2133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kern="0" dirty="0" smtClean="0">
                <a:solidFill>
                  <a:schemeClr val="accent6"/>
                </a:solidFill>
                <a:latin typeface="Arial Black" pitchFamily="34" charset="0"/>
                <a:ea typeface="宋体" pitchFamily="2" charset="-122"/>
                <a:cs typeface="Arial"/>
              </a:rPr>
              <a:t>Essay-6</a:t>
            </a:r>
            <a:endParaRPr lang="zh-CN" altLang="en-US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Website advertising</a:t>
            </a:r>
            <a:endParaRPr lang="zh-CN" altLang="en-US" dirty="0"/>
          </a:p>
        </p:txBody>
      </p:sp>
      <p:pic>
        <p:nvPicPr>
          <p:cNvPr id="4" name="图片 3" descr="16002W004-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081" y="1125415"/>
            <a:ext cx="7238389" cy="5422998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 descr="201501091509151185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0806"/>
            <a:ext cx="9144000" cy="3729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 descr="mp17687790_143340678637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979" y="1103539"/>
            <a:ext cx="8690980" cy="4804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动作按钮: 上一张 6">
            <a:hlinkClick r:id="" action="ppaction://hlinkshowjump?jump=lastslideviewed" highlightClick="1"/>
          </p:cNvPr>
          <p:cNvSpPr/>
          <p:nvPr/>
        </p:nvSpPr>
        <p:spPr bwMode="auto">
          <a:xfrm>
            <a:off x="8539089" y="6471138"/>
            <a:ext cx="196948" cy="182880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50711_FND000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418" y="2934503"/>
            <a:ext cx="6714692" cy="3466297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356309" y="194603"/>
            <a:ext cx="8520112" cy="647700"/>
          </a:xfrm>
        </p:spPr>
        <p:txBody>
          <a:bodyPr/>
          <a:lstStyle/>
          <a:p>
            <a:r>
              <a:rPr lang="en-US" altLang="zh-CN" dirty="0" smtClean="0">
                <a:latin typeface="Arial Black" pitchFamily="34" charset="0"/>
              </a:rPr>
              <a:t>Text</a:t>
            </a:r>
            <a:endParaRPr lang="zh-CN" altLang="en-US" dirty="0">
              <a:latin typeface="Arial Black" pitchFamily="34" charset="0"/>
            </a:endParaRPr>
          </a:p>
        </p:txBody>
      </p:sp>
      <p:sp>
        <p:nvSpPr>
          <p:cNvPr id="7" name="竖排文字占位符 6"/>
          <p:cNvSpPr>
            <a:spLocks noGrp="1"/>
          </p:cNvSpPr>
          <p:nvPr>
            <p:ph type="subTitle" idx="4294967295"/>
          </p:nvPr>
        </p:nvSpPr>
        <p:spPr>
          <a:xfrm>
            <a:off x="1817467" y="1138556"/>
            <a:ext cx="5511800" cy="718380"/>
          </a:xfrm>
        </p:spPr>
        <p:txBody>
          <a:bodyPr vert="horz"/>
          <a:lstStyle/>
          <a:p>
            <a:pPr algn="ctr">
              <a:buNone/>
            </a:pPr>
            <a:r>
              <a:rPr lang="en-US" altLang="zh-CN" sz="36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Costly Comparison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303" y="1742909"/>
            <a:ext cx="84406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Price-comparison websites should help lower prices. But left unchecked, they may raise them.</a:t>
            </a:r>
            <a:endParaRPr lang="zh-CN" altLang="en-US" sz="3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Business Terms</a:t>
            </a:r>
            <a:endParaRPr lang="zh-CN" altLang="en-US" dirty="0"/>
          </a:p>
        </p:txBody>
      </p:sp>
      <p:graphicFrame>
        <p:nvGraphicFramePr>
          <p:cNvPr id="5" name="表格占位符 4"/>
          <p:cNvGraphicFramePr>
            <a:graphicFrameLocks noGrp="1"/>
          </p:cNvGraphicFramePr>
          <p:nvPr>
            <p:ph type="tbl" idx="1"/>
          </p:nvPr>
        </p:nvGraphicFramePr>
        <p:xfrm>
          <a:off x="436100" y="1870992"/>
          <a:ext cx="8201464" cy="44032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811150"/>
                <a:gridCol w="3390314"/>
              </a:tblGrid>
              <a:tr h="7338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/>
                        <a:t>What we consume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/>
                        <a:t>What we pay</a:t>
                      </a:r>
                      <a:endParaRPr lang="zh-CN" altLang="en-US" sz="3200" dirty="0"/>
                    </a:p>
                  </a:txBody>
                  <a:tcPr/>
                </a:tc>
              </a:tr>
              <a:tr h="733867">
                <a:tc>
                  <a:txBody>
                    <a:bodyPr/>
                    <a:lstStyle/>
                    <a:p>
                      <a:pPr algn="ctr"/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/>
                    </a:p>
                  </a:txBody>
                  <a:tcPr/>
                </a:tc>
              </a:tr>
              <a:tr h="733867">
                <a:tc>
                  <a:txBody>
                    <a:bodyPr/>
                    <a:lstStyle/>
                    <a:p>
                      <a:pPr algn="ctr"/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/>
                    </a:p>
                  </a:txBody>
                  <a:tcPr/>
                </a:tc>
              </a:tr>
              <a:tr h="733867">
                <a:tc>
                  <a:txBody>
                    <a:bodyPr/>
                    <a:lstStyle/>
                    <a:p>
                      <a:pPr algn="ctr"/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/>
                    </a:p>
                  </a:txBody>
                  <a:tcPr/>
                </a:tc>
              </a:tr>
              <a:tr h="733867">
                <a:tc>
                  <a:txBody>
                    <a:bodyPr/>
                    <a:lstStyle/>
                    <a:p>
                      <a:pPr algn="ctr"/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/>
                    </a:p>
                  </a:txBody>
                  <a:tcPr/>
                </a:tc>
              </a:tr>
              <a:tr h="733867">
                <a:tc>
                  <a:txBody>
                    <a:bodyPr/>
                    <a:lstStyle/>
                    <a:p>
                      <a:pPr algn="ctr"/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竖排文字占位符 2"/>
          <p:cNvSpPr>
            <a:spLocks noGrp="1"/>
          </p:cNvSpPr>
          <p:nvPr>
            <p:ph type="body" orient="vert" idx="4294967295"/>
          </p:nvPr>
        </p:nvSpPr>
        <p:spPr>
          <a:xfrm>
            <a:off x="1069145" y="1179579"/>
            <a:ext cx="7455730" cy="803959"/>
          </a:xfrm>
        </p:spPr>
        <p:txBody>
          <a:bodyPr vert="horz"/>
          <a:lstStyle/>
          <a:p>
            <a:pPr>
              <a:buNone/>
            </a:pPr>
            <a:r>
              <a:rPr lang="en-US" altLang="zh-CN" sz="3200" dirty="0" smtClean="0"/>
              <a:t>What do we pay?</a:t>
            </a:r>
            <a:endParaRPr lang="zh-CN" altLang="en-US" sz="3200" dirty="0"/>
          </a:p>
        </p:txBody>
      </p:sp>
      <p:sp>
        <p:nvSpPr>
          <p:cNvPr id="6" name="竖排文字占位符 2"/>
          <p:cNvSpPr txBox="1">
            <a:spLocks/>
          </p:cNvSpPr>
          <p:nvPr/>
        </p:nvSpPr>
        <p:spPr bwMode="auto">
          <a:xfrm>
            <a:off x="637729" y="2616580"/>
            <a:ext cx="3659944" cy="68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products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竖排文字占位符 2"/>
          <p:cNvSpPr txBox="1">
            <a:spLocks/>
          </p:cNvSpPr>
          <p:nvPr/>
        </p:nvSpPr>
        <p:spPr bwMode="auto">
          <a:xfrm>
            <a:off x="5303521" y="2628303"/>
            <a:ext cx="3162886" cy="68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lang="en-US" altLang="zh-CN" sz="3200" kern="0" dirty="0" smtClean="0">
                <a:solidFill>
                  <a:srgbClr val="0070C0"/>
                </a:solidFill>
                <a:latin typeface="+mn-lt"/>
                <a:cs typeface="+mn-cs"/>
              </a:rPr>
              <a:t>prices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竖排文字占位符 2"/>
          <p:cNvSpPr txBox="1">
            <a:spLocks/>
          </p:cNvSpPr>
          <p:nvPr/>
        </p:nvSpPr>
        <p:spPr bwMode="auto">
          <a:xfrm>
            <a:off x="651797" y="3345756"/>
            <a:ext cx="3659944" cy="68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service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竖排文字占位符 2"/>
          <p:cNvSpPr txBox="1">
            <a:spLocks/>
          </p:cNvSpPr>
          <p:nvPr/>
        </p:nvSpPr>
        <p:spPr bwMode="auto">
          <a:xfrm>
            <a:off x="5345724" y="3357479"/>
            <a:ext cx="3090204" cy="68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lang="en-US" altLang="zh-CN" sz="3200" kern="0" dirty="0" smtClean="0">
                <a:solidFill>
                  <a:srgbClr val="0070C0"/>
                </a:solidFill>
                <a:latin typeface="+mn-lt"/>
                <a:cs typeface="+mn-cs"/>
              </a:rPr>
              <a:t>fees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竖排文字占位符 2"/>
          <p:cNvSpPr txBox="1">
            <a:spLocks/>
          </p:cNvSpPr>
          <p:nvPr/>
        </p:nvSpPr>
        <p:spPr bwMode="auto">
          <a:xfrm>
            <a:off x="611939" y="4103080"/>
            <a:ext cx="3659944" cy="68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agency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竖排文字占位符 2"/>
          <p:cNvSpPr txBox="1">
            <a:spLocks/>
          </p:cNvSpPr>
          <p:nvPr/>
        </p:nvSpPr>
        <p:spPr bwMode="auto">
          <a:xfrm>
            <a:off x="5331656" y="4114803"/>
            <a:ext cx="3130059" cy="68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lang="en-US" altLang="zh-CN" sz="3200" kern="0" dirty="0" smtClean="0">
                <a:solidFill>
                  <a:srgbClr val="0070C0"/>
                </a:solidFill>
                <a:latin typeface="+mn-lt"/>
                <a:cs typeface="+mn-cs"/>
              </a:rPr>
              <a:t>commission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竖排文字占位符 2"/>
          <p:cNvSpPr txBox="1">
            <a:spLocks/>
          </p:cNvSpPr>
          <p:nvPr/>
        </p:nvSpPr>
        <p:spPr bwMode="auto">
          <a:xfrm>
            <a:off x="637729" y="4818186"/>
            <a:ext cx="4679853" cy="68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lang="en-US" altLang="zh-CN" sz="3200" kern="0" dirty="0" smtClean="0">
                <a:latin typeface="+mn-lt"/>
                <a:cs typeface="+mn-cs"/>
              </a:rPr>
              <a:t>introducing customers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竖排文字占位符 2"/>
          <p:cNvSpPr txBox="1">
            <a:spLocks/>
          </p:cNvSpPr>
          <p:nvPr/>
        </p:nvSpPr>
        <p:spPr bwMode="auto">
          <a:xfrm>
            <a:off x="5359793" y="4829909"/>
            <a:ext cx="3141782" cy="68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lang="en-US" altLang="zh-CN" sz="3200" kern="0" dirty="0" smtClean="0">
                <a:solidFill>
                  <a:srgbClr val="0070C0"/>
                </a:solidFill>
                <a:latin typeface="+mn-lt"/>
                <a:cs typeface="+mn-cs"/>
              </a:rPr>
              <a:t>referral fee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竖排文字占位符 2"/>
          <p:cNvSpPr txBox="1">
            <a:spLocks/>
          </p:cNvSpPr>
          <p:nvPr/>
        </p:nvSpPr>
        <p:spPr bwMode="auto">
          <a:xfrm>
            <a:off x="637729" y="5563772"/>
            <a:ext cx="3659944" cy="68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lang="en-US" altLang="zh-CN" sz="3200" kern="0" dirty="0" smtClean="0">
                <a:latin typeface="+mn-lt"/>
                <a:cs typeface="+mn-cs"/>
              </a:rPr>
              <a:t>insurance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竖排文字占位符 2"/>
          <p:cNvSpPr txBox="1">
            <a:spLocks/>
          </p:cNvSpPr>
          <p:nvPr/>
        </p:nvSpPr>
        <p:spPr bwMode="auto">
          <a:xfrm>
            <a:off x="5331656" y="5575495"/>
            <a:ext cx="3085511" cy="68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lang="en-US" altLang="zh-CN" sz="3200" kern="0" dirty="0" smtClean="0">
                <a:solidFill>
                  <a:srgbClr val="0070C0"/>
                </a:solidFill>
                <a:latin typeface="+mn-lt"/>
                <a:cs typeface="+mn-cs"/>
              </a:rPr>
              <a:t>premium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 bwMode="gray">
          <a:noFill/>
          <a:ln/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Text Analysis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79941" name="Text Box 69"/>
          <p:cNvSpPr txBox="1">
            <a:spLocks noChangeArrowheads="1"/>
          </p:cNvSpPr>
          <p:nvPr/>
        </p:nvSpPr>
        <p:spPr bwMode="auto">
          <a:xfrm>
            <a:off x="2422525" y="17145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ko-KR" altLang="en-US" sz="1800" b="0" u="none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79943" name="AutoShape 71"/>
          <p:cNvSpPr>
            <a:spLocks noChangeArrowheads="1"/>
          </p:cNvSpPr>
          <p:nvPr/>
        </p:nvSpPr>
        <p:spPr bwMode="gray">
          <a:xfrm>
            <a:off x="659960" y="2025746"/>
            <a:ext cx="7780655" cy="1659989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Comparison sites are simultaneously </a:t>
            </a:r>
            <a:r>
              <a:rPr lang="en-US" sz="3200" dirty="0" smtClean="0">
                <a:solidFill>
                  <a:schemeClr val="tx1"/>
                </a:solidFill>
                <a:latin typeface="Arial Black" pitchFamily="34" charset="0"/>
              </a:rPr>
              <a:t>  </a:t>
            </a:r>
          </a:p>
          <a:p>
            <a:r>
              <a:rPr lang="en-US" sz="3200" dirty="0" smtClean="0">
                <a:solidFill>
                  <a:schemeClr val="tx1"/>
                </a:solidFill>
                <a:latin typeface="Arial Black" pitchFamily="34" charset="0"/>
              </a:rPr>
              <a:t>            </a:t>
            </a:r>
            <a:r>
              <a:rPr lang="en-US" sz="3200" dirty="0" smtClean="0">
                <a:solidFill>
                  <a:schemeClr val="tx1"/>
                </a:solidFill>
              </a:rPr>
              <a:t>and </a:t>
            </a:r>
            <a:r>
              <a:rPr lang="en-US" sz="3200" dirty="0" smtClean="0">
                <a:solidFill>
                  <a:schemeClr val="tx1"/>
                </a:solidFill>
                <a:latin typeface="Arial Black" pitchFamily="34" charset="0"/>
              </a:rPr>
              <a:t>        </a:t>
            </a:r>
            <a:r>
              <a:rPr lang="en-US" sz="3200" dirty="0" smtClean="0">
                <a:solidFill>
                  <a:schemeClr val="tx1"/>
                </a:solidFill>
              </a:rPr>
              <a:t>of competition.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79944" name="Text Box 72"/>
          <p:cNvSpPr txBox="1">
            <a:spLocks noChangeArrowheads="1"/>
          </p:cNvSpPr>
          <p:nvPr/>
        </p:nvSpPr>
        <p:spPr bwMode="auto">
          <a:xfrm>
            <a:off x="694005" y="1130104"/>
            <a:ext cx="553798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latinLnBrk="1" hangingPunct="1">
              <a:buFont typeface="Wingdings" pitchFamily="2" charset="2"/>
              <a:buChar char="Ø"/>
            </a:pPr>
            <a:r>
              <a:rPr kumimoji="1" lang="en-US" altLang="ko-KR" sz="3200" u="none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Introduction</a:t>
            </a:r>
            <a:endParaRPr kumimoji="1" lang="en-US" altLang="ko-KR" sz="3200" u="none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49707" y="2815697"/>
            <a:ext cx="173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friends</a:t>
            </a:r>
            <a:endParaRPr lang="zh-CN" altLang="en-US" sz="3200" dirty="0"/>
          </a:p>
        </p:txBody>
      </p:sp>
      <p:sp>
        <p:nvSpPr>
          <p:cNvPr id="18" name="矩形 17"/>
          <p:cNvSpPr/>
          <p:nvPr/>
        </p:nvSpPr>
        <p:spPr>
          <a:xfrm>
            <a:off x="3209213" y="2813351"/>
            <a:ext cx="11362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foes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94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94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9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3" dur="1000"/>
                                        <p:tgtEl>
                                          <p:spTgt spid="7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6" dur="1000"/>
                                        <p:tgtEl>
                                          <p:spTgt spid="7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1000"/>
                                        <p:tgtEl>
                                          <p:spTgt spid="799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9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43" grpId="0" uiExpand="1" build="allAtOnce" animBg="1"/>
      <p:bldP spid="79943" grpId="1" uiExpand="1" build="allAtOnce" animBg="1"/>
      <p:bldP spid="17" grpId="0"/>
      <p:bldP spid="17" grpId="1"/>
      <p:bldP spid="18" grpId="0"/>
      <p:bldP spid="1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742006" y="3632995"/>
            <a:ext cx="5106572" cy="2897341"/>
            <a:chOff x="3650407" y="3632995"/>
            <a:chExt cx="5198171" cy="2897341"/>
          </a:xfrm>
        </p:grpSpPr>
        <p:pic>
          <p:nvPicPr>
            <p:cNvPr id="11" name="图片 10" descr="20150331012001627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50407" y="3632995"/>
              <a:ext cx="5198171" cy="2897341"/>
            </a:xfrm>
            <a:prstGeom prst="round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sp>
          <p:nvSpPr>
            <p:cNvPr id="16" name="矩形 15"/>
            <p:cNvSpPr/>
            <p:nvPr/>
          </p:nvSpPr>
          <p:spPr>
            <a:xfrm>
              <a:off x="4162599" y="5910589"/>
              <a:ext cx="199445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b="0" dirty="0" smtClean="0">
                  <a:solidFill>
                    <a:schemeClr val="accent6">
                      <a:lumMod val="50000"/>
                    </a:schemeClr>
                  </a:solidFill>
                  <a:latin typeface="Britannic Bold" pitchFamily="34" charset="0"/>
                </a:rPr>
                <a:t>insurance</a:t>
              </a:r>
              <a:endParaRPr lang="zh-CN" altLang="en-US" sz="3200" b="0" dirty="0">
                <a:solidFill>
                  <a:schemeClr val="accent6">
                    <a:lumMod val="50000"/>
                  </a:schemeClr>
                </a:solidFill>
                <a:latin typeface="Britannic Bold" pitchFamily="34" charset="0"/>
              </a:endParaRPr>
            </a:p>
          </p:txBody>
        </p:sp>
      </p:grp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 bwMode="gray">
          <a:noFill/>
          <a:ln/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Text Analysis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79943" name="AutoShape 71"/>
          <p:cNvSpPr>
            <a:spLocks noChangeArrowheads="1"/>
          </p:cNvSpPr>
          <p:nvPr/>
        </p:nvSpPr>
        <p:spPr bwMode="gray">
          <a:xfrm>
            <a:off x="337626" y="1814737"/>
            <a:ext cx="4094263" cy="2672858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r>
              <a:rPr lang="en-US" sz="3100" dirty="0" smtClean="0"/>
              <a:t>It used to be hard to compare offerings and switch providers in some industries.</a:t>
            </a:r>
          </a:p>
        </p:txBody>
      </p:sp>
      <p:sp>
        <p:nvSpPr>
          <p:cNvPr id="79944" name="Text Box 72"/>
          <p:cNvSpPr txBox="1">
            <a:spLocks noChangeArrowheads="1"/>
          </p:cNvSpPr>
          <p:nvPr/>
        </p:nvSpPr>
        <p:spPr bwMode="auto">
          <a:xfrm>
            <a:off x="694005" y="1031628"/>
            <a:ext cx="770440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latinLnBrk="1" hangingPunct="1">
              <a:buFont typeface="Wingdings" pitchFamily="2" charset="2"/>
              <a:buChar char="Ø"/>
            </a:pPr>
            <a:r>
              <a:rPr kumimoji="1" lang="en-US" altLang="ko-KR" sz="3200" u="none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kumimoji="1" lang="en-US" altLang="ko-KR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Comparison sites are friends</a:t>
            </a:r>
            <a:endParaRPr kumimoji="1" lang="en-US" altLang="ko-KR" sz="3200" u="none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8" name="AutoShape 71"/>
          <p:cNvSpPr>
            <a:spLocks noChangeArrowheads="1"/>
          </p:cNvSpPr>
          <p:nvPr/>
        </p:nvSpPr>
        <p:spPr bwMode="gray">
          <a:xfrm>
            <a:off x="358725" y="4937770"/>
            <a:ext cx="4101157" cy="1209817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pPr algn="ctr"/>
            <a:r>
              <a:rPr lang="en-US" sz="3200" dirty="0" smtClean="0"/>
              <a:t>sky-high prices </a:t>
            </a:r>
          </a:p>
          <a:p>
            <a:pPr algn="ctr"/>
            <a:r>
              <a:rPr lang="en-US" sz="3200" dirty="0" smtClean="0"/>
              <a:t>&amp; profits</a:t>
            </a:r>
          </a:p>
        </p:txBody>
      </p:sp>
      <p:sp>
        <p:nvSpPr>
          <p:cNvPr id="9" name="下箭头 8"/>
          <p:cNvSpPr/>
          <p:nvPr/>
        </p:nvSpPr>
        <p:spPr bwMode="auto">
          <a:xfrm>
            <a:off x="2074985" y="4501670"/>
            <a:ext cx="450166" cy="436099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AutoShape 71"/>
          <p:cNvSpPr>
            <a:spLocks noChangeArrowheads="1"/>
          </p:cNvSpPr>
          <p:nvPr/>
        </p:nvSpPr>
        <p:spPr bwMode="gray">
          <a:xfrm>
            <a:off x="4712676" y="1814737"/>
            <a:ext cx="4121833" cy="2686929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r>
              <a:rPr lang="en-US" sz="3200" dirty="0" smtClean="0"/>
              <a:t>Comparison sites have made it much easier to shop around and switch insurers.</a:t>
            </a:r>
          </a:p>
        </p:txBody>
      </p:sp>
      <p:sp>
        <p:nvSpPr>
          <p:cNvPr id="13" name="AutoShape 71"/>
          <p:cNvSpPr>
            <a:spLocks noChangeArrowheads="1"/>
          </p:cNvSpPr>
          <p:nvPr/>
        </p:nvSpPr>
        <p:spPr bwMode="gray">
          <a:xfrm>
            <a:off x="4754878" y="4937771"/>
            <a:ext cx="4052910" cy="1209824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pPr algn="ctr"/>
            <a:r>
              <a:rPr lang="en-US" sz="3200" dirty="0" smtClean="0"/>
              <a:t>price competition </a:t>
            </a:r>
          </a:p>
          <a:p>
            <a:pPr algn="ctr"/>
            <a:r>
              <a:rPr lang="en-US" sz="3200" dirty="0" smtClean="0"/>
              <a:t>&amp; less profits</a:t>
            </a:r>
          </a:p>
        </p:txBody>
      </p:sp>
      <p:sp>
        <p:nvSpPr>
          <p:cNvPr id="14" name="下箭头 13"/>
          <p:cNvSpPr/>
          <p:nvPr/>
        </p:nvSpPr>
        <p:spPr bwMode="auto">
          <a:xfrm>
            <a:off x="6506306" y="4501670"/>
            <a:ext cx="450166" cy="436099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椭圆形标注 14"/>
          <p:cNvSpPr/>
          <p:nvPr/>
        </p:nvSpPr>
        <p:spPr bwMode="auto">
          <a:xfrm rot="1270434">
            <a:off x="3384512" y="4177735"/>
            <a:ext cx="2222696" cy="837027"/>
          </a:xfrm>
          <a:prstGeom prst="wedgeEllipseCallout">
            <a:avLst>
              <a:gd name="adj1" fmla="val -14861"/>
              <a:gd name="adj2" fmla="val 49494"/>
            </a:avLst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Friends</a:t>
            </a:r>
            <a:endParaRPr kumimoji="0" lang="zh-CN" altLang="en-US" sz="32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43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01c625785c0f04cd88.jpg"/>
          <p:cNvPicPr>
            <a:picLocks noChangeAspect="1"/>
          </p:cNvPicPr>
          <p:nvPr/>
        </p:nvPicPr>
        <p:blipFill>
          <a:blip r:embed="rId2"/>
          <a:srcRect t="11536"/>
          <a:stretch>
            <a:fillRect/>
          </a:stretch>
        </p:blipFill>
        <p:spPr>
          <a:xfrm>
            <a:off x="4417256" y="1167618"/>
            <a:ext cx="4037428" cy="55590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Text Analysis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3072" y="2093979"/>
            <a:ext cx="4994178" cy="2843775"/>
          </a:xfrm>
        </p:spPr>
        <p:txBody>
          <a:bodyPr vert="horz"/>
          <a:lstStyle/>
          <a:p>
            <a:r>
              <a:rPr lang="en-US" altLang="zh-CN" sz="3200" dirty="0" smtClean="0"/>
              <a:t> But there is a </a:t>
            </a:r>
            <a:r>
              <a:rPr lang="en-US" altLang="zh-CN" sz="3200" dirty="0" smtClean="0">
                <a:latin typeface="Arial Black" pitchFamily="34" charset="0"/>
              </a:rPr>
              <a:t>catch</a:t>
            </a:r>
            <a:r>
              <a:rPr lang="en-US" altLang="zh-CN" sz="3200" dirty="0" smtClean="0"/>
              <a:t>.</a:t>
            </a:r>
          </a:p>
          <a:p>
            <a:pPr>
              <a:buNone/>
            </a:pPr>
            <a:r>
              <a:rPr lang="en-US" altLang="zh-CN" sz="3200" dirty="0" smtClean="0"/>
              <a:t>  </a:t>
            </a:r>
            <a:r>
              <a:rPr lang="en-US" altLang="zh-CN" sz="3200" dirty="0" smtClean="0">
                <a:solidFill>
                  <a:srgbClr val="0070C0"/>
                </a:solidFill>
              </a:rPr>
              <a:t>A hidden problem in something surprisingly good</a:t>
            </a:r>
            <a:endParaRPr lang="zh-CN" altLang="en-US" sz="3200" dirty="0">
              <a:solidFill>
                <a:srgbClr val="0070C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 rot="1109216">
            <a:off x="3247043" y="3342343"/>
            <a:ext cx="1636987" cy="10156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6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But</a:t>
            </a:r>
            <a:endParaRPr lang="zh-CN" altLang="en-US" sz="6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10" name="爆炸形 1 9"/>
          <p:cNvSpPr/>
          <p:nvPr/>
        </p:nvSpPr>
        <p:spPr bwMode="auto">
          <a:xfrm rot="1630098">
            <a:off x="7296983" y="5610690"/>
            <a:ext cx="1881122" cy="865595"/>
          </a:xfrm>
          <a:prstGeom prst="irregularSeal1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</a:rPr>
              <a:t>catch</a:t>
            </a:r>
            <a:endParaRPr kumimoji="0" lang="zh-CN" altLang="en-US" sz="32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 bwMode="gray">
          <a:noFill/>
          <a:ln/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Text Analysis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6" name="竖排文字占位符 5"/>
          <p:cNvSpPr>
            <a:spLocks noGrp="1"/>
          </p:cNvSpPr>
          <p:nvPr>
            <p:ph type="body" orient="vert" idx="1"/>
          </p:nvPr>
        </p:nvSpPr>
        <p:spPr>
          <a:xfrm>
            <a:off x="618978" y="1460935"/>
            <a:ext cx="8243375" cy="761756"/>
          </a:xfrm>
        </p:spPr>
        <p:txBody>
          <a:bodyPr vert="horz"/>
          <a:lstStyle/>
          <a:p>
            <a:r>
              <a:rPr lang="en-US" altLang="zh-CN" sz="3200" dirty="0" smtClean="0"/>
              <a:t> What is the </a:t>
            </a:r>
            <a:r>
              <a:rPr lang="en-US" altLang="zh-CN" sz="3200" dirty="0" smtClean="0">
                <a:latin typeface="Arial Black" pitchFamily="34" charset="0"/>
              </a:rPr>
              <a:t>catch</a:t>
            </a:r>
            <a:r>
              <a:rPr lang="en-US" altLang="zh-CN" sz="3200" dirty="0" smtClean="0"/>
              <a:t> of comparison sites?</a:t>
            </a:r>
            <a:endParaRPr lang="zh-CN" altLang="en-US" sz="3200" dirty="0"/>
          </a:p>
        </p:txBody>
      </p:sp>
      <p:sp>
        <p:nvSpPr>
          <p:cNvPr id="8" name="AutoShape 71"/>
          <p:cNvSpPr>
            <a:spLocks noChangeArrowheads="1"/>
          </p:cNvSpPr>
          <p:nvPr/>
        </p:nvSpPr>
        <p:spPr bwMode="gray">
          <a:xfrm>
            <a:off x="801857" y="2447777"/>
            <a:ext cx="7695029" cy="1392703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r>
              <a:rPr lang="en-US" sz="3200" dirty="0" smtClean="0"/>
              <a:t>They introduce a new layer of costs.</a:t>
            </a:r>
          </a:p>
        </p:txBody>
      </p:sp>
      <p:sp>
        <p:nvSpPr>
          <p:cNvPr id="9" name="AutoShape 71"/>
          <p:cNvSpPr>
            <a:spLocks noChangeArrowheads="1"/>
          </p:cNvSpPr>
          <p:nvPr/>
        </p:nvSpPr>
        <p:spPr bwMode="gray">
          <a:xfrm>
            <a:off x="815927" y="4431316"/>
            <a:ext cx="7638756" cy="1406771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pPr algn="ctr"/>
            <a:r>
              <a:rPr lang="en-US" sz="3200" dirty="0" smtClean="0"/>
              <a:t>If increased costs outweigh the saving, consumers worse off.</a:t>
            </a:r>
          </a:p>
        </p:txBody>
      </p:sp>
      <p:sp>
        <p:nvSpPr>
          <p:cNvPr id="10" name="下箭头 9"/>
          <p:cNvSpPr/>
          <p:nvPr/>
        </p:nvSpPr>
        <p:spPr bwMode="auto">
          <a:xfrm>
            <a:off x="4396153" y="3924883"/>
            <a:ext cx="450166" cy="436099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椭圆形标注 10"/>
          <p:cNvSpPr/>
          <p:nvPr/>
        </p:nvSpPr>
        <p:spPr bwMode="auto">
          <a:xfrm rot="1270434">
            <a:off x="6198053" y="3615397"/>
            <a:ext cx="2222696" cy="837027"/>
          </a:xfrm>
          <a:prstGeom prst="wedgeEllipseCallout">
            <a:avLst>
              <a:gd name="adj1" fmla="val -17089"/>
              <a:gd name="adj2" fmla="val 48180"/>
            </a:avLst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Foes</a:t>
            </a:r>
            <a:endParaRPr kumimoji="0" lang="zh-CN" altLang="en-US" sz="32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9"/>
          <p:cNvGrpSpPr/>
          <p:nvPr/>
        </p:nvGrpSpPr>
        <p:grpSpPr>
          <a:xfrm>
            <a:off x="6330461" y="1637071"/>
            <a:ext cx="2574387" cy="1207081"/>
            <a:chOff x="2619757" y="-137360"/>
            <a:chExt cx="2587786" cy="1331035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0" name="圆角矩形 39"/>
            <p:cNvSpPr/>
            <p:nvPr/>
          </p:nvSpPr>
          <p:spPr>
            <a:xfrm>
              <a:off x="2619757" y="-137360"/>
              <a:ext cx="2587786" cy="1331035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  <p:sp>
          <p:nvSpPr>
            <p:cNvPr id="42" name="圆角矩形 4"/>
            <p:cNvSpPr/>
            <p:nvPr/>
          </p:nvSpPr>
          <p:spPr>
            <a:xfrm>
              <a:off x="2684733" y="-72384"/>
              <a:ext cx="2457834" cy="1201083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Merchants (Insurers)</a:t>
              </a:r>
              <a:endParaRPr lang="zh-CN" sz="2800" kern="1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63" name="组合 39"/>
          <p:cNvGrpSpPr/>
          <p:nvPr/>
        </p:nvGrpSpPr>
        <p:grpSpPr>
          <a:xfrm>
            <a:off x="257910" y="5030262"/>
            <a:ext cx="2560324" cy="1249680"/>
            <a:chOff x="2619757" y="-137360"/>
            <a:chExt cx="2587786" cy="1331035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4" name="圆角矩形 63"/>
            <p:cNvSpPr/>
            <p:nvPr/>
          </p:nvSpPr>
          <p:spPr>
            <a:xfrm>
              <a:off x="2619757" y="-137360"/>
              <a:ext cx="2587786" cy="1331035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  <p:sp>
          <p:nvSpPr>
            <p:cNvPr id="65" name="圆角矩形 4"/>
            <p:cNvSpPr/>
            <p:nvPr/>
          </p:nvSpPr>
          <p:spPr>
            <a:xfrm>
              <a:off x="2684733" y="-72384"/>
              <a:ext cx="2457834" cy="1201083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2800" kern="12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Customers</a:t>
              </a:r>
              <a:endParaRPr lang="zh-CN" sz="2800" kern="1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3" name="Rectangle 2"/>
          <p:cNvSpPr txBox="1">
            <a:spLocks noChangeArrowheads="1"/>
          </p:cNvSpPr>
          <p:nvPr/>
        </p:nvSpPr>
        <p:spPr bwMode="gray">
          <a:xfrm>
            <a:off x="1355114" y="490025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굴림" charset="-127"/>
              <a:cs typeface="+mj-cs"/>
            </a:endParaRPr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 bwMode="gray">
          <a:xfrm>
            <a:off x="300038" y="152400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굴림" charset="-127"/>
                <a:cs typeface="+mj-cs"/>
              </a:rPr>
              <a:t>What is</a:t>
            </a:r>
            <a:r>
              <a:rPr kumimoji="0" lang="en-US" altLang="ko-KR" sz="36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굴림" charset="-127"/>
                <a:cs typeface="+mj-cs"/>
              </a:rPr>
              <a:t> the </a:t>
            </a:r>
            <a:r>
              <a:rPr kumimoji="0" lang="en-US" altLang="ko-KR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굴림" charset="-127"/>
                <a:cs typeface="+mj-cs"/>
              </a:rPr>
              <a:t>new layer of costs</a:t>
            </a:r>
            <a:endParaRPr kumimoji="0" lang="en-US" altLang="ko-KR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굴림" charset="-127"/>
              <a:cs typeface="+mj-cs"/>
            </a:endParaRPr>
          </a:p>
        </p:txBody>
      </p:sp>
      <p:grpSp>
        <p:nvGrpSpPr>
          <p:cNvPr id="2" name="组合 39"/>
          <p:cNvGrpSpPr/>
          <p:nvPr/>
        </p:nvGrpSpPr>
        <p:grpSpPr>
          <a:xfrm>
            <a:off x="3165225" y="1638700"/>
            <a:ext cx="2852121" cy="1331035"/>
            <a:chOff x="2619757" y="-137360"/>
            <a:chExt cx="2587786" cy="133103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4" name="圆角矩形 53"/>
            <p:cNvSpPr/>
            <p:nvPr/>
          </p:nvSpPr>
          <p:spPr>
            <a:xfrm>
              <a:off x="2619757" y="-137360"/>
              <a:ext cx="2587786" cy="1331035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5" name="圆角矩形 4"/>
            <p:cNvSpPr/>
            <p:nvPr/>
          </p:nvSpPr>
          <p:spPr>
            <a:xfrm>
              <a:off x="2684733" y="-72384"/>
              <a:ext cx="2457834" cy="120108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en-US" dirty="0" smtClean="0"/>
                <a:t>Com_______</a:t>
              </a:r>
            </a:p>
            <a:p>
              <a:pPr lvl="0"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en-US" dirty="0" smtClean="0"/>
                <a:t>for customers</a:t>
              </a:r>
              <a:endParaRPr lang="zh-CN" sz="2800" b="1" kern="1200" dirty="0"/>
            </a:p>
          </p:txBody>
        </p:sp>
      </p:grpSp>
      <p:sp>
        <p:nvSpPr>
          <p:cNvPr id="41" name="直接连接符 5"/>
          <p:cNvSpPr/>
          <p:nvPr/>
        </p:nvSpPr>
        <p:spPr>
          <a:xfrm>
            <a:off x="3936353" y="2698454"/>
            <a:ext cx="3487549" cy="348754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506878" y="175838"/>
                </a:moveTo>
                <a:arcTo wR="1743774" hR="1743774" stAng="17757112" swAng="1062487"/>
              </a:path>
            </a:pathLst>
          </a:custGeom>
          <a:noFill/>
          <a:ln w="57150">
            <a:solidFill>
              <a:srgbClr val="996633"/>
            </a:solidFill>
            <a:tailEnd type="arrow"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10000"/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" name="组合 41"/>
          <p:cNvGrpSpPr/>
          <p:nvPr/>
        </p:nvGrpSpPr>
        <p:grpSpPr>
          <a:xfrm>
            <a:off x="5951491" y="3382474"/>
            <a:ext cx="2700174" cy="1331035"/>
            <a:chOff x="4744826" y="1606414"/>
            <a:chExt cx="2587786" cy="133103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2" name="圆角矩形 51"/>
            <p:cNvSpPr/>
            <p:nvPr/>
          </p:nvSpPr>
          <p:spPr>
            <a:xfrm>
              <a:off x="4744826" y="1606414"/>
              <a:ext cx="2587786" cy="1331035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圆角矩形 7"/>
            <p:cNvSpPr/>
            <p:nvPr/>
          </p:nvSpPr>
          <p:spPr>
            <a:xfrm>
              <a:off x="4809802" y="1671390"/>
              <a:ext cx="2457834" cy="120108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rtl="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altLang="zh-CN" dirty="0" smtClean="0"/>
                <a:t>Advertising</a:t>
              </a:r>
            </a:p>
            <a:p>
              <a:pPr lvl="0" algn="ctr" defTabSz="1244600" rtl="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en-US" altLang="zh-CN" sz="2800" b="1" kern="1200" dirty="0" smtClean="0"/>
            </a:p>
            <a:p>
              <a:pPr lvl="0" algn="ctr" defTabSz="1244600" rtl="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zh-CN" sz="2800" b="1" kern="1200" dirty="0"/>
            </a:p>
          </p:txBody>
        </p:sp>
      </p:grpSp>
      <p:sp>
        <p:nvSpPr>
          <p:cNvPr id="43" name="直接连接符 8"/>
          <p:cNvSpPr/>
          <p:nvPr/>
        </p:nvSpPr>
        <p:spPr>
          <a:xfrm>
            <a:off x="3936353" y="2042711"/>
            <a:ext cx="3487549" cy="348754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947637" y="3005308"/>
                </a:moveTo>
                <a:arcTo wR="1743774" hR="1743774" stAng="2780401" swAng="1062487"/>
              </a:path>
            </a:pathLst>
          </a:custGeom>
          <a:noFill/>
          <a:ln w="57150">
            <a:solidFill>
              <a:srgbClr val="996633"/>
            </a:solidFill>
            <a:tailEnd type="arrow"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10000"/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" name="组合 43"/>
          <p:cNvGrpSpPr/>
          <p:nvPr/>
        </p:nvGrpSpPr>
        <p:grpSpPr>
          <a:xfrm>
            <a:off x="3165225" y="5126249"/>
            <a:ext cx="2852121" cy="1331035"/>
            <a:chOff x="2619757" y="3350189"/>
            <a:chExt cx="2587786" cy="133103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0" name="圆角矩形 49"/>
            <p:cNvSpPr/>
            <p:nvPr/>
          </p:nvSpPr>
          <p:spPr>
            <a:xfrm>
              <a:off x="2619757" y="3350189"/>
              <a:ext cx="2587786" cy="1331035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圆角矩形 10"/>
            <p:cNvSpPr/>
            <p:nvPr/>
          </p:nvSpPr>
          <p:spPr>
            <a:xfrm>
              <a:off x="2698801" y="3415165"/>
              <a:ext cx="2457834" cy="120108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dirty="0" smtClean="0"/>
                <a:t>Loyal customers</a:t>
              </a:r>
              <a:endParaRPr lang="zh-CN" sz="2800" b="1" kern="1200" dirty="0"/>
            </a:p>
          </p:txBody>
        </p:sp>
      </p:grpSp>
      <p:sp>
        <p:nvSpPr>
          <p:cNvPr id="45" name="直接连接符 11"/>
          <p:cNvSpPr/>
          <p:nvPr/>
        </p:nvSpPr>
        <p:spPr>
          <a:xfrm>
            <a:off x="1785902" y="1916040"/>
            <a:ext cx="3487549" cy="348754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079935" y="3356247"/>
                </a:moveTo>
                <a:arcTo wR="1743774" hR="1743774" stAng="6742590" swAng="1149380"/>
              </a:path>
            </a:pathLst>
          </a:custGeom>
          <a:noFill/>
          <a:ln w="57150">
            <a:solidFill>
              <a:srgbClr val="996633"/>
            </a:solidFill>
            <a:tailEnd type="arrow"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10000"/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" name="组合 45"/>
          <p:cNvGrpSpPr/>
          <p:nvPr/>
        </p:nvGrpSpPr>
        <p:grpSpPr>
          <a:xfrm>
            <a:off x="485668" y="3382474"/>
            <a:ext cx="2749901" cy="1331035"/>
            <a:chOff x="396068" y="1606414"/>
            <a:chExt cx="2627251" cy="133103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48" name="圆角矩形 47"/>
            <p:cNvSpPr/>
            <p:nvPr/>
          </p:nvSpPr>
          <p:spPr>
            <a:xfrm>
              <a:off x="396068" y="1606414"/>
              <a:ext cx="2627251" cy="1331035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圆角矩形 13"/>
            <p:cNvSpPr/>
            <p:nvPr/>
          </p:nvSpPr>
          <p:spPr>
            <a:xfrm>
              <a:off x="461044" y="1671390"/>
              <a:ext cx="2497299" cy="120108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800" b="1" kern="1200" dirty="0" smtClean="0"/>
                <a:t>C______ market</a:t>
              </a:r>
              <a:endParaRPr lang="zh-CN" sz="2800" b="1" kern="1200" dirty="0"/>
            </a:p>
          </p:txBody>
        </p:sp>
      </p:grpSp>
      <p:sp>
        <p:nvSpPr>
          <p:cNvPr id="47" name="直接连接符 14"/>
          <p:cNvSpPr/>
          <p:nvPr/>
        </p:nvSpPr>
        <p:spPr>
          <a:xfrm>
            <a:off x="1800650" y="2707141"/>
            <a:ext cx="3487549" cy="348754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587566" y="438427"/>
                </a:moveTo>
                <a:arcTo wR="1743774" hR="1743774" stAng="13708029" swAng="1149380"/>
              </a:path>
            </a:pathLst>
          </a:custGeom>
          <a:noFill/>
          <a:ln w="57150">
            <a:solidFill>
              <a:srgbClr val="996633"/>
            </a:solidFill>
            <a:tailEnd type="arrow"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10000"/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7" name="矩形 56"/>
          <p:cNvSpPr/>
          <p:nvPr/>
        </p:nvSpPr>
        <p:spPr>
          <a:xfrm>
            <a:off x="3411542" y="1760618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n-lt"/>
              </a:rPr>
              <a:t>Co</a:t>
            </a:r>
            <a:endParaRPr lang="zh-CN" alt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198638" y="1760612"/>
            <a:ext cx="15972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mission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34381" y="3558940"/>
            <a:ext cx="12651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 smtClean="0">
                <a:solidFill>
                  <a:srgbClr val="FFFF00"/>
                </a:solidFill>
              </a:rPr>
              <a:t>aptive</a:t>
            </a:r>
            <a:endParaRPr lang="zh-CN" altLang="en-US" dirty="0">
              <a:solidFill>
                <a:srgbClr val="FFFF00"/>
              </a:solidFill>
            </a:endParaRPr>
          </a:p>
        </p:txBody>
      </p:sp>
      <p:grpSp>
        <p:nvGrpSpPr>
          <p:cNvPr id="44" name="组合 39"/>
          <p:cNvGrpSpPr/>
          <p:nvPr/>
        </p:nvGrpSpPr>
        <p:grpSpPr>
          <a:xfrm>
            <a:off x="3305910" y="3432521"/>
            <a:ext cx="2560324" cy="1249680"/>
            <a:chOff x="2619757" y="-137360"/>
            <a:chExt cx="2587786" cy="1331035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6" name="圆角矩形 45"/>
            <p:cNvSpPr/>
            <p:nvPr/>
          </p:nvSpPr>
          <p:spPr>
            <a:xfrm>
              <a:off x="2619757" y="-137360"/>
              <a:ext cx="2587786" cy="1331035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  <p:sp>
          <p:nvSpPr>
            <p:cNvPr id="59" name="圆角矩形 4"/>
            <p:cNvSpPr/>
            <p:nvPr/>
          </p:nvSpPr>
          <p:spPr>
            <a:xfrm>
              <a:off x="2684733" y="-72384"/>
              <a:ext cx="2457834" cy="1201083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2800" kern="120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Comparison sites</a:t>
              </a:r>
              <a:endParaRPr lang="zh-CN" sz="2800" kern="1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62" name="燕尾形 61"/>
          <p:cNvSpPr/>
          <p:nvPr/>
        </p:nvSpPr>
        <p:spPr bwMode="auto">
          <a:xfrm rot="19716215">
            <a:off x="2871179" y="4803220"/>
            <a:ext cx="368974" cy="318967"/>
          </a:xfrm>
          <a:prstGeom prst="chevron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accent3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燕尾形 66"/>
          <p:cNvSpPr/>
          <p:nvPr/>
        </p:nvSpPr>
        <p:spPr bwMode="auto">
          <a:xfrm rot="19716215">
            <a:off x="5973253" y="2994085"/>
            <a:ext cx="368974" cy="318967"/>
          </a:xfrm>
          <a:prstGeom prst="chevron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accent3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矩形 67"/>
          <p:cNvSpPr/>
          <p:nvPr/>
        </p:nvSpPr>
        <p:spPr>
          <a:xfrm rot="20600748">
            <a:off x="682140" y="2199220"/>
            <a:ext cx="21627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Crank up</a:t>
            </a:r>
            <a:r>
              <a:rPr lang="en-US" dirty="0" smtClean="0">
                <a:solidFill>
                  <a:srgbClr val="C00000"/>
                </a:solidFill>
                <a:sym typeface="Wingdings 3"/>
              </a:rPr>
              <a:t> </a:t>
            </a:r>
            <a:endParaRPr lang="zh-CN" altLang="en-US" dirty="0"/>
          </a:p>
        </p:txBody>
      </p:sp>
      <p:sp>
        <p:nvSpPr>
          <p:cNvPr id="69" name="矩形 68"/>
          <p:cNvSpPr/>
          <p:nvPr/>
        </p:nvSpPr>
        <p:spPr>
          <a:xfrm>
            <a:off x="782935" y="5777339"/>
            <a:ext cx="236154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Price 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(premium) </a:t>
            </a:r>
            <a:r>
              <a:rPr lang="en-US" dirty="0" smtClean="0">
                <a:solidFill>
                  <a:srgbClr val="C00000"/>
                </a:solidFill>
                <a:sym typeface="Wingdings 3"/>
              </a:rPr>
              <a:t>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313163" y="4138059"/>
            <a:ext cx="20040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customers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464174" y="930779"/>
            <a:ext cx="21643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Referral fee</a:t>
            </a:r>
            <a:endParaRPr lang="zh-CN" altLang="en-US" dirty="0"/>
          </a:p>
        </p:txBody>
      </p:sp>
      <p:sp>
        <p:nvSpPr>
          <p:cNvPr id="73" name="TextBox 7"/>
          <p:cNvSpPr>
            <a:spLocks noChangeArrowheads="1"/>
          </p:cNvSpPr>
          <p:nvPr/>
        </p:nvSpPr>
        <p:spPr bwMode="auto">
          <a:xfrm rot="19692521">
            <a:off x="2347144" y="3721163"/>
            <a:ext cx="4549300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0" dirty="0" smtClean="0">
                <a:solidFill>
                  <a:srgbClr val="C00000"/>
                </a:solidFill>
                <a:latin typeface="+mn-lt"/>
                <a:sym typeface="Wingdings 3"/>
              </a:rPr>
              <a:t>  </a:t>
            </a:r>
            <a:r>
              <a:rPr lang="en-US" sz="3200" dirty="0" smtClean="0">
                <a:solidFill>
                  <a:srgbClr val="C00000"/>
                </a:solidFill>
                <a:latin typeface="+mn-lt"/>
                <a:sym typeface="Arial Black" pitchFamily="34" charset="0"/>
              </a:rPr>
              <a:t>referral fees</a:t>
            </a:r>
            <a:r>
              <a:rPr lang="en-US" sz="3200" dirty="0" smtClean="0">
                <a:solidFill>
                  <a:srgbClr val="C00000"/>
                </a:solidFill>
                <a:latin typeface="+mn-lt"/>
                <a:sym typeface="Wingdings 3"/>
              </a:rPr>
              <a:t> </a:t>
            </a:r>
            <a:r>
              <a:rPr lang="en-US" sz="3200" b="0" dirty="0" smtClean="0">
                <a:solidFill>
                  <a:srgbClr val="C00000"/>
                </a:solidFill>
                <a:latin typeface="+mn-lt"/>
                <a:sym typeface="Wingdings 3"/>
              </a:rPr>
              <a:t> </a:t>
            </a:r>
            <a:endParaRPr lang="zh-CN" altLang="en-US" sz="3200" b="0" dirty="0" smtClean="0">
              <a:solidFill>
                <a:srgbClr val="C00000"/>
              </a:solidFill>
              <a:latin typeface="+mn-lt"/>
              <a:sym typeface="Wingdings 3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5936566" y="3793847"/>
            <a:ext cx="265973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244600">
              <a:lnSpc>
                <a:spcPct val="9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chemeClr val="bg1"/>
                </a:solidFill>
              </a:rPr>
              <a:t>to attract __________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696807" y="4138061"/>
            <a:ext cx="505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solidFill>
                  <a:schemeClr val="bg1"/>
                </a:solidFill>
                <a:latin typeface="+mn-lt"/>
              </a:rPr>
              <a:t>st</a:t>
            </a:r>
            <a:endParaRPr lang="zh-CN" alt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114591" y="2418401"/>
            <a:ext cx="14430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Cost </a:t>
            </a:r>
            <a:r>
              <a:rPr lang="en-US" dirty="0" smtClean="0">
                <a:solidFill>
                  <a:srgbClr val="C00000"/>
                </a:solidFill>
                <a:sym typeface="Wingdings 3"/>
              </a:rPr>
              <a:t>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5" name="动作按钮: 信息 74">
            <a:hlinkClick r:id="rId2" action="ppaction://hlinksldjump" highlightClick="1"/>
          </p:cNvPr>
          <p:cNvSpPr/>
          <p:nvPr/>
        </p:nvSpPr>
        <p:spPr bwMode="auto">
          <a:xfrm>
            <a:off x="8243667" y="6246055"/>
            <a:ext cx="211016" cy="182880"/>
          </a:xfrm>
          <a:prstGeom prst="actionButtonInformation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动作按钮: 信息 75">
            <a:hlinkClick r:id="rId3" action="ppaction://hlinksldjump" highlightClick="1"/>
          </p:cNvPr>
          <p:cNvSpPr/>
          <p:nvPr/>
        </p:nvSpPr>
        <p:spPr bwMode="auto">
          <a:xfrm>
            <a:off x="8494541" y="6243710"/>
            <a:ext cx="211016" cy="182880"/>
          </a:xfrm>
          <a:prstGeom prst="actionButtonInformation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动作按钮: 信息 77">
            <a:hlinkClick r:id="rId4" action="ppaction://hlinksldjump" highlightClick="1"/>
          </p:cNvPr>
          <p:cNvSpPr/>
          <p:nvPr/>
        </p:nvSpPr>
        <p:spPr bwMode="auto">
          <a:xfrm>
            <a:off x="8745417" y="6241362"/>
            <a:ext cx="211016" cy="182880"/>
          </a:xfrm>
          <a:prstGeom prst="actionButtonInformation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上弧形箭头 59"/>
          <p:cNvSpPr/>
          <p:nvPr/>
        </p:nvSpPr>
        <p:spPr bwMode="auto">
          <a:xfrm flipH="1">
            <a:off x="5725549" y="1111347"/>
            <a:ext cx="914401" cy="365761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81314E-6 L 0.10225 -0.24838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-124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59759E-6 L 0.41146 0.10037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" y="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1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 0.00208 L -0.64063 0.51526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2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7" grpId="1"/>
      <p:bldP spid="57" grpId="2"/>
      <p:bldP spid="30" grpId="0"/>
      <p:bldP spid="31" grpId="0"/>
      <p:bldP spid="62" grpId="0" animBg="1"/>
      <p:bldP spid="67" grpId="0" animBg="1"/>
      <p:bldP spid="68" grpId="0"/>
      <p:bldP spid="69" grpId="0"/>
      <p:bldP spid="70" grpId="0"/>
      <p:bldP spid="71" grpId="0"/>
      <p:bldP spid="73" grpId="0" bldLvl="0" animBg="1" autoUpdateAnimBg="0"/>
      <p:bldP spid="73" grpId="1" animBg="1"/>
      <p:bldP spid="74" grpId="0"/>
      <p:bldP spid="56" grpId="0"/>
      <p:bldP spid="56" grpId="1"/>
      <p:bldP spid="56" grpId="2"/>
      <p:bldP spid="56" grpId="3"/>
      <p:bldP spid="58" grpId="0"/>
      <p:bldP spid="58" grpId="1"/>
      <p:bldP spid="58" grpId="2"/>
      <p:bldP spid="6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 bwMode="gray">
          <a:noFill/>
          <a:ln/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Text Analysis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9" name="AutoShape 71"/>
          <p:cNvSpPr>
            <a:spLocks noChangeArrowheads="1"/>
          </p:cNvSpPr>
          <p:nvPr/>
        </p:nvSpPr>
        <p:spPr bwMode="gray">
          <a:xfrm>
            <a:off x="2391508" y="1969459"/>
            <a:ext cx="4346917" cy="773724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checking every site</a:t>
            </a:r>
          </a:p>
        </p:txBody>
      </p:sp>
      <p:sp>
        <p:nvSpPr>
          <p:cNvPr id="10" name="下箭头 9"/>
          <p:cNvSpPr/>
          <p:nvPr/>
        </p:nvSpPr>
        <p:spPr bwMode="auto">
          <a:xfrm>
            <a:off x="4339883" y="1688122"/>
            <a:ext cx="450166" cy="436099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 Box 72"/>
          <p:cNvSpPr txBox="1">
            <a:spLocks noChangeArrowheads="1"/>
          </p:cNvSpPr>
          <p:nvPr/>
        </p:nvSpPr>
        <p:spPr bwMode="auto">
          <a:xfrm>
            <a:off x="694005" y="1130104"/>
            <a:ext cx="66774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latinLnBrk="1" hangingPunct="1">
              <a:buFont typeface="Wingdings" pitchFamily="2" charset="2"/>
              <a:buChar char="Ø"/>
            </a:pPr>
            <a:r>
              <a:rPr kumimoji="1" lang="en-US" altLang="ko-KR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How to avoid this problem</a:t>
            </a:r>
            <a:endParaRPr kumimoji="1" lang="en-US" altLang="ko-KR" sz="3200" u="none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3" name="AutoShape 71"/>
          <p:cNvSpPr>
            <a:spLocks noChangeArrowheads="1"/>
          </p:cNvSpPr>
          <p:nvPr/>
        </p:nvSpPr>
        <p:spPr bwMode="gray">
          <a:xfrm>
            <a:off x="478300" y="3017513"/>
            <a:ext cx="8173329" cy="2250825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pPr algn="ctr"/>
            <a:r>
              <a:rPr lang="en-US" sz="3200" dirty="0" smtClean="0">
                <a:latin typeface="Arial Black" pitchFamily="34" charset="0"/>
              </a:rPr>
              <a:t>Problem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000" dirty="0" smtClean="0"/>
              <a:t>contracts keeping prices similar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 less incentive to search on multiple sites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 higher cost in attracting customers </a:t>
            </a:r>
          </a:p>
        </p:txBody>
      </p:sp>
      <p:sp>
        <p:nvSpPr>
          <p:cNvPr id="14" name="AutoShape 71"/>
          <p:cNvSpPr>
            <a:spLocks noChangeArrowheads="1"/>
          </p:cNvSpPr>
          <p:nvPr/>
        </p:nvSpPr>
        <p:spPr bwMode="gray">
          <a:xfrm>
            <a:off x="928468" y="5542669"/>
            <a:ext cx="7258929" cy="970672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pPr algn="ctr"/>
            <a:r>
              <a:rPr lang="en-US" sz="3200" dirty="0" smtClean="0"/>
              <a:t>Result: </a:t>
            </a:r>
            <a:r>
              <a:rPr lang="en-US" sz="3200" dirty="0" smtClean="0">
                <a:solidFill>
                  <a:srgbClr val="C00000"/>
                </a:solidFill>
              </a:rPr>
              <a:t>retaining customers</a:t>
            </a:r>
          </a:p>
        </p:txBody>
      </p:sp>
      <p:sp>
        <p:nvSpPr>
          <p:cNvPr id="15" name="下箭头 14"/>
          <p:cNvSpPr/>
          <p:nvPr/>
        </p:nvSpPr>
        <p:spPr bwMode="auto">
          <a:xfrm>
            <a:off x="4339883" y="5275396"/>
            <a:ext cx="450166" cy="436099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下箭头 15"/>
          <p:cNvSpPr/>
          <p:nvPr/>
        </p:nvSpPr>
        <p:spPr bwMode="auto">
          <a:xfrm>
            <a:off x="4339883" y="2754923"/>
            <a:ext cx="450166" cy="436099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uiExpand="1" build="allAtOnce" animBg="1"/>
      <p:bldP spid="14" grpId="0" animBg="1"/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 bwMode="gray">
          <a:noFill/>
          <a:ln/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Text Analysis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13" name="AutoShape 71"/>
          <p:cNvSpPr>
            <a:spLocks noChangeArrowheads="1"/>
          </p:cNvSpPr>
          <p:nvPr/>
        </p:nvSpPr>
        <p:spPr bwMode="gray">
          <a:xfrm>
            <a:off x="590835" y="3270737"/>
            <a:ext cx="7934178" cy="2250825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pPr algn="ctr"/>
            <a:r>
              <a:rPr lang="en-US" sz="3200" dirty="0" smtClean="0">
                <a:latin typeface="Arial Black" pitchFamily="34" charset="0"/>
              </a:rPr>
              <a:t>Problem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Some websites can still attract high commission in other ways. </a:t>
            </a:r>
            <a:endParaRPr lang="en-US" sz="3200" dirty="0" smtClean="0">
              <a:solidFill>
                <a:srgbClr val="C00000"/>
              </a:solidFill>
            </a:endParaRPr>
          </a:p>
        </p:txBody>
      </p:sp>
      <p:sp>
        <p:nvSpPr>
          <p:cNvPr id="16" name="下箭头 15"/>
          <p:cNvSpPr/>
          <p:nvPr/>
        </p:nvSpPr>
        <p:spPr bwMode="auto">
          <a:xfrm>
            <a:off x="4339883" y="2754923"/>
            <a:ext cx="450166" cy="436099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1688123" y="1167617"/>
            <a:ext cx="5753686" cy="1420837"/>
          </a:xfrm>
          <a:prstGeom prst="roundRect">
            <a:avLst>
              <a:gd name="adj" fmla="val 31921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/>
              <a:t>The anti-competitive contracts</a:t>
            </a:r>
            <a:endParaRPr lang="zh-CN" altLang="en-US" sz="3200" dirty="0">
              <a:latin typeface="+mj-ea"/>
              <a:ea typeface="+mj-ea"/>
            </a:endParaRPr>
          </a:p>
        </p:txBody>
      </p:sp>
      <p:pic>
        <p:nvPicPr>
          <p:cNvPr id="17" name="Picture 4" descr="http://pic.58pic.com/58pic/15/48/31/13e58PICUQy_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8775" y="1037152"/>
            <a:ext cx="1673224" cy="1673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>
                <a:solidFill>
                  <a:srgbClr val="FFFFFF"/>
                </a:solidFill>
                <a:latin typeface="Arial Black" pitchFamily="34" charset="0"/>
                <a:ea typeface="宋体" charset="-122"/>
              </a:rPr>
              <a:t>Objectives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838" y="1773238"/>
            <a:ext cx="8437562" cy="4581525"/>
          </a:xfrm>
        </p:spPr>
        <p:txBody>
          <a:bodyPr/>
          <a:lstStyle/>
          <a:p>
            <a:pPr>
              <a:buFont typeface="Wingdings" pitchFamily="2" charset="2"/>
              <a:buChar char=""/>
            </a:pPr>
            <a:r>
              <a:rPr lang="en-US" altLang="zh-CN" sz="3600" b="1" dirty="0" smtClean="0">
                <a:ea typeface="宋体" charset="-122"/>
              </a:rPr>
              <a:t> To understand the theme and main idea of the text</a:t>
            </a:r>
          </a:p>
          <a:p>
            <a:pPr>
              <a:buFont typeface="Wingdings" pitchFamily="2" charset="2"/>
              <a:buChar char=""/>
            </a:pPr>
            <a:r>
              <a:rPr lang="en-US" altLang="zh-CN" sz="3600" b="1" dirty="0" smtClean="0">
                <a:ea typeface="宋体" charset="-122"/>
              </a:rPr>
              <a:t> To learn some business terms </a:t>
            </a:r>
          </a:p>
          <a:p>
            <a:pPr>
              <a:buFont typeface="Wingdings" pitchFamily="2" charset="2"/>
              <a:buChar char=""/>
            </a:pPr>
            <a:r>
              <a:rPr lang="en-US" altLang="zh-CN" sz="3600" dirty="0" smtClean="0">
                <a:ea typeface="宋体" charset="-122"/>
              </a:rPr>
              <a:t> To analyze the metaphorical expressions in the text</a:t>
            </a:r>
            <a:endParaRPr lang="en-US" altLang="zh-CN" sz="3600" b="1" dirty="0" smtClean="0">
              <a:ea typeface="宋体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 bwMode="gray">
          <a:noFill/>
          <a:ln/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Text Analysis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8" name="AutoShape 71"/>
          <p:cNvSpPr>
            <a:spLocks noChangeArrowheads="1"/>
          </p:cNvSpPr>
          <p:nvPr/>
        </p:nvSpPr>
        <p:spPr bwMode="gray">
          <a:xfrm>
            <a:off x="745586" y="1252022"/>
            <a:ext cx="7723165" cy="1814733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pPr algn="ctr"/>
            <a:r>
              <a:rPr lang="en-US" sz="3200" dirty="0" smtClean="0">
                <a:latin typeface="Arial Black" pitchFamily="34" charset="0"/>
              </a:rPr>
              <a:t>Problem </a:t>
            </a:r>
          </a:p>
          <a:p>
            <a:r>
              <a:rPr lang="en-US" sz="3200" dirty="0" smtClean="0"/>
              <a:t>How to ensure the market for price comparison is competitive? </a:t>
            </a:r>
          </a:p>
        </p:txBody>
      </p:sp>
      <p:sp>
        <p:nvSpPr>
          <p:cNvPr id="9" name="AutoShape 71"/>
          <p:cNvSpPr>
            <a:spLocks noChangeArrowheads="1"/>
          </p:cNvSpPr>
          <p:nvPr/>
        </p:nvSpPr>
        <p:spPr bwMode="gray">
          <a:xfrm>
            <a:off x="801859" y="3727938"/>
            <a:ext cx="7638756" cy="1716258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r>
              <a:rPr lang="en-US" sz="3200" dirty="0" smtClean="0">
                <a:latin typeface="Arial Black" pitchFamily="34" charset="0"/>
              </a:rPr>
              <a:t>Solution:</a:t>
            </a:r>
            <a:r>
              <a:rPr lang="en-US" sz="3200" dirty="0" smtClean="0"/>
              <a:t>  </a:t>
            </a:r>
          </a:p>
          <a:p>
            <a:r>
              <a:rPr lang="en-US" sz="3200" dirty="0" smtClean="0"/>
              <a:t>Have only one site, but regulate it as a public utility.</a:t>
            </a:r>
            <a:endParaRPr lang="en-US" sz="3200" dirty="0" smtClean="0">
              <a:solidFill>
                <a:srgbClr val="C00000"/>
              </a:solidFill>
            </a:endParaRPr>
          </a:p>
        </p:txBody>
      </p:sp>
      <p:sp>
        <p:nvSpPr>
          <p:cNvPr id="10" name="下箭头 9"/>
          <p:cNvSpPr/>
          <p:nvPr/>
        </p:nvSpPr>
        <p:spPr bwMode="auto">
          <a:xfrm>
            <a:off x="4325814" y="3221501"/>
            <a:ext cx="450166" cy="436099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 animBg="1"/>
      <p:bldP spid="9" grpId="0" uiExpand="1" build="allAtOnce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 bwMode="gray">
          <a:noFill/>
          <a:ln/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Text Analysis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79944" name="Text Box 72"/>
          <p:cNvSpPr txBox="1">
            <a:spLocks noChangeArrowheads="1"/>
          </p:cNvSpPr>
          <p:nvPr/>
        </p:nvSpPr>
        <p:spPr bwMode="auto">
          <a:xfrm>
            <a:off x="393895" y="1055077"/>
            <a:ext cx="848281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atinLnBrk="1">
              <a:buFont typeface="Wingdings" pitchFamily="2" charset="2"/>
              <a:buChar char="Ø"/>
            </a:pPr>
            <a:r>
              <a:rPr kumimoji="1" lang="en-US" altLang="ko-KR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kumimoji="1" lang="en-US" altLang="ko-KR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Only </a:t>
            </a:r>
            <a:r>
              <a:rPr kumimoji="1" lang="en-US" altLang="ko-KR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one site regulated as a public utility</a:t>
            </a:r>
            <a:endParaRPr kumimoji="1" lang="en-US" altLang="ko-KR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latinLnBrk="1" hangingPunct="1">
              <a:buFont typeface="Wingdings" pitchFamily="2" charset="2"/>
              <a:buChar char="Ø"/>
            </a:pPr>
            <a:endParaRPr kumimoji="1" lang="en-US" altLang="ko-KR" sz="3200" u="none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AutoShape 71"/>
          <p:cNvSpPr>
            <a:spLocks noChangeArrowheads="1"/>
          </p:cNvSpPr>
          <p:nvPr/>
        </p:nvSpPr>
        <p:spPr bwMode="gray">
          <a:xfrm>
            <a:off x="731523" y="2067952"/>
            <a:ext cx="7948247" cy="2264897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r>
              <a:rPr lang="en-US" sz="3200" dirty="0" smtClean="0">
                <a:latin typeface="Arial Black" pitchFamily="34" charset="0"/>
              </a:rPr>
              <a:t>Problem: </a:t>
            </a:r>
          </a:p>
          <a:p>
            <a:r>
              <a:rPr lang="en-US" sz="3200" dirty="0" smtClean="0"/>
              <a:t>Creating good search and comparison sites is hard, and governments are unlikely to do a good job of it.</a:t>
            </a:r>
          </a:p>
        </p:txBody>
      </p:sp>
      <p:sp>
        <p:nvSpPr>
          <p:cNvPr id="9" name="AutoShape 71"/>
          <p:cNvSpPr>
            <a:spLocks noChangeArrowheads="1"/>
          </p:cNvSpPr>
          <p:nvPr/>
        </p:nvSpPr>
        <p:spPr bwMode="gray">
          <a:xfrm>
            <a:off x="759655" y="4698614"/>
            <a:ext cx="7849771" cy="1716258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108000" rIns="108000" anchor="ctr">
            <a:noAutofit/>
          </a:bodyPr>
          <a:lstStyle/>
          <a:p>
            <a:r>
              <a:rPr lang="en-US" sz="3200" dirty="0" smtClean="0">
                <a:latin typeface="Arial Black" pitchFamily="34" charset="0"/>
              </a:rPr>
              <a:t>Solution:</a:t>
            </a:r>
            <a:r>
              <a:rPr lang="en-US" sz="3200" dirty="0" smtClean="0"/>
              <a:t>  </a:t>
            </a:r>
          </a:p>
          <a:p>
            <a:r>
              <a:rPr lang="en-US" sz="3200" dirty="0" smtClean="0"/>
              <a:t>Websites that compare the comparison sites can help.</a:t>
            </a:r>
            <a:endParaRPr lang="en-US" sz="3200" dirty="0" smtClean="0">
              <a:solidFill>
                <a:srgbClr val="C00000"/>
              </a:solidFill>
            </a:endParaRPr>
          </a:p>
        </p:txBody>
      </p:sp>
      <p:sp>
        <p:nvSpPr>
          <p:cNvPr id="10" name="下箭头 9"/>
          <p:cNvSpPr/>
          <p:nvPr/>
        </p:nvSpPr>
        <p:spPr bwMode="auto">
          <a:xfrm>
            <a:off x="4368018" y="4276584"/>
            <a:ext cx="450166" cy="436099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圆角矩形标注 6"/>
          <p:cNvSpPr/>
          <p:nvPr/>
        </p:nvSpPr>
        <p:spPr bwMode="auto">
          <a:xfrm rot="899786">
            <a:off x="5208046" y="4824224"/>
            <a:ext cx="3802253" cy="717453"/>
          </a:xfrm>
          <a:prstGeom prst="wedgeRoundRectCallout">
            <a:avLst>
              <a:gd name="adj1" fmla="val -49852"/>
              <a:gd name="adj2" fmla="val -12365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The same problem</a:t>
            </a:r>
            <a:endParaRPr kumimoji="0" lang="zh-CN" altLang="en-US" sz="32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  <p:bldP spid="9" grpId="0" uiExpand="1" build="allAtOnce" animBg="1"/>
      <p:bldP spid="10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Language Focus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7963" y="1489074"/>
            <a:ext cx="8398412" cy="4827319"/>
          </a:xfrm>
        </p:spPr>
        <p:txBody>
          <a:bodyPr vert="horz"/>
          <a:lstStyle/>
          <a:p>
            <a:r>
              <a:rPr lang="en-US" sz="3200" dirty="0" smtClean="0"/>
              <a:t>Business brings great vitality to a society.</a:t>
            </a:r>
          </a:p>
          <a:p>
            <a:r>
              <a:rPr lang="en-US" sz="3200" dirty="0" smtClean="0"/>
              <a:t>Language in business world is vivid and vigorous.</a:t>
            </a:r>
          </a:p>
        </p:txBody>
      </p:sp>
      <p:pic>
        <p:nvPicPr>
          <p:cNvPr id="5" name="图片 4" descr="chp_natural_la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963" y="3244431"/>
            <a:ext cx="3159076" cy="2443019"/>
          </a:xfrm>
          <a:prstGeom prst="roundRect">
            <a:avLst>
              <a:gd name="adj" fmla="val 1838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7" descr="2531170_015209788000_2.jpg"/>
          <p:cNvPicPr>
            <a:picLocks noChangeAspect="1"/>
          </p:cNvPicPr>
          <p:nvPr/>
        </p:nvPicPr>
        <p:blipFill>
          <a:blip r:embed="rId2"/>
          <a:srcRect b="4063"/>
          <a:stretch>
            <a:fillRect/>
          </a:stretch>
        </p:blipFill>
        <p:spPr bwMode="auto">
          <a:xfrm>
            <a:off x="5242772" y="3022467"/>
            <a:ext cx="3536076" cy="3392414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空心弧 13"/>
          <p:cNvSpPr/>
          <p:nvPr/>
        </p:nvSpPr>
        <p:spPr bwMode="auto">
          <a:xfrm rot="15779435">
            <a:off x="4926941" y="4406694"/>
            <a:ext cx="1838098" cy="691998"/>
          </a:xfrm>
          <a:custGeom>
            <a:avLst/>
            <a:gdLst/>
            <a:ahLst/>
            <a:cxnLst/>
            <a:rect l="l" t="t" r="r" b="b"/>
            <a:pathLst>
              <a:path w="3069287" h="1745263">
                <a:moveTo>
                  <a:pt x="157" y="1464603"/>
                </a:moveTo>
                <a:cubicBezTo>
                  <a:pt x="-4415" y="1156390"/>
                  <a:pt x="91112" y="849810"/>
                  <a:pt x="279680" y="592918"/>
                </a:cubicBezTo>
                <a:cubicBezTo>
                  <a:pt x="589203" y="171248"/>
                  <a:pt x="1101577" y="-51385"/>
                  <a:pt x="1621029" y="10085"/>
                </a:cubicBezTo>
                <a:cubicBezTo>
                  <a:pt x="2126129" y="69856"/>
                  <a:pt x="2562025" y="389266"/>
                  <a:pt x="2771215" y="850593"/>
                </a:cubicBezTo>
                <a:lnTo>
                  <a:pt x="3069287" y="724214"/>
                </a:lnTo>
                <a:lnTo>
                  <a:pt x="2880540" y="1745263"/>
                </a:lnTo>
                <a:lnTo>
                  <a:pt x="2015420" y="1171039"/>
                </a:lnTo>
                <a:lnTo>
                  <a:pt x="2323687" y="1040338"/>
                </a:lnTo>
                <a:cubicBezTo>
                  <a:pt x="2176403" y="693700"/>
                  <a:pt x="1873138" y="424097"/>
                  <a:pt x="1483213" y="338767"/>
                </a:cubicBezTo>
                <a:cubicBezTo>
                  <a:pt x="832162" y="196293"/>
                  <a:pt x="186055" y="621496"/>
                  <a:pt x="40094" y="1288485"/>
                </a:cubicBezTo>
                <a:cubicBezTo>
                  <a:pt x="30695" y="1331434"/>
                  <a:pt x="23599" y="1374338"/>
                  <a:pt x="19551" y="1417149"/>
                </a:cubicBezTo>
                <a:lnTo>
                  <a:pt x="10745" y="1411479"/>
                </a:lnTo>
                <a:close/>
              </a:path>
            </a:pathLst>
          </a:custGeom>
          <a:solidFill>
            <a:srgbClr val="B4B0AD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Language Focus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95275" y="1278054"/>
            <a:ext cx="8524875" cy="4827319"/>
          </a:xfrm>
        </p:spPr>
        <p:txBody>
          <a:bodyPr vert="horz"/>
          <a:lstStyle/>
          <a:p>
            <a:r>
              <a:rPr lang="en-US" sz="3200" dirty="0" smtClean="0"/>
              <a:t> The lucky website can </a:t>
            </a:r>
            <a:r>
              <a:rPr lang="en-US" sz="3200" dirty="0" smtClean="0">
                <a:latin typeface="Arial Black" pitchFamily="34" charset="0"/>
              </a:rPr>
              <a:t>crank up </a:t>
            </a:r>
            <a:r>
              <a:rPr lang="en-US" sz="3200" dirty="0" smtClean="0"/>
              <a:t>its referral fees, safe in the knowledge that insurers must pay up if they want access to its </a:t>
            </a:r>
            <a:r>
              <a:rPr lang="en-US" sz="3200" dirty="0" smtClean="0">
                <a:latin typeface="Arial Black" pitchFamily="34" charset="0"/>
              </a:rPr>
              <a:t>captive market</a:t>
            </a:r>
            <a:r>
              <a:rPr lang="en-US" sz="3200" dirty="0" smtClean="0"/>
              <a:t>. </a:t>
            </a:r>
          </a:p>
          <a:p>
            <a:pPr>
              <a:buNone/>
            </a:pPr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* raise</a:t>
            </a:r>
          </a:p>
          <a:p>
            <a:pPr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 * a market lack of choice </a:t>
            </a:r>
          </a:p>
          <a:p>
            <a:pPr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 (monopoly)</a:t>
            </a:r>
            <a:endParaRPr lang="en-US" sz="3200" dirty="0" smtClean="0"/>
          </a:p>
        </p:txBody>
      </p:sp>
      <p:grpSp>
        <p:nvGrpSpPr>
          <p:cNvPr id="4" name="组合 16"/>
          <p:cNvGrpSpPr/>
          <p:nvPr/>
        </p:nvGrpSpPr>
        <p:grpSpPr>
          <a:xfrm>
            <a:off x="5134706" y="2841674"/>
            <a:ext cx="3727940" cy="3608365"/>
            <a:chOff x="2339648" y="1362463"/>
            <a:chExt cx="4258100" cy="4269006"/>
          </a:xfrm>
        </p:grpSpPr>
        <p:pic>
          <p:nvPicPr>
            <p:cNvPr id="5" name="内容占位符 11" descr="b7003af33a87e950dc53b51b12385343fbf2b405.jpg"/>
            <p:cNvPicPr>
              <a:picLocks noChangeAspect="1"/>
            </p:cNvPicPr>
            <p:nvPr/>
          </p:nvPicPr>
          <p:blipFill>
            <a:blip r:embed="rId3"/>
            <a:srcRect b="21675"/>
            <a:stretch>
              <a:fillRect/>
            </a:stretch>
          </p:blipFill>
          <p:spPr bwMode="auto">
            <a:xfrm>
              <a:off x="2339648" y="1362463"/>
              <a:ext cx="4258100" cy="4269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矩形 5"/>
            <p:cNvSpPr/>
            <p:nvPr/>
          </p:nvSpPr>
          <p:spPr bwMode="auto">
            <a:xfrm rot="20021896">
              <a:off x="2793942" y="2894539"/>
              <a:ext cx="801859" cy="3207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149908" y="3467687"/>
            <a:ext cx="5994092" cy="3390313"/>
            <a:chOff x="800603" y="1505242"/>
            <a:chExt cx="6992899" cy="4979963"/>
          </a:xfrm>
        </p:grpSpPr>
        <p:grpSp>
          <p:nvGrpSpPr>
            <p:cNvPr id="10" name="组合 9"/>
            <p:cNvGrpSpPr/>
            <p:nvPr/>
          </p:nvGrpSpPr>
          <p:grpSpPr>
            <a:xfrm>
              <a:off x="800603" y="1505242"/>
              <a:ext cx="6992899" cy="4979963"/>
              <a:chOff x="800603" y="0"/>
              <a:chExt cx="7542793" cy="6485206"/>
            </a:xfrm>
          </p:grpSpPr>
          <p:pic>
            <p:nvPicPr>
              <p:cNvPr id="8" name="图片 7" descr="Redocn_2012072510111120.jpg"/>
              <p:cNvPicPr>
                <a:picLocks noChangeAspect="1"/>
              </p:cNvPicPr>
              <p:nvPr/>
            </p:nvPicPr>
            <p:blipFill>
              <a:blip r:embed="rId2"/>
              <a:srcRect b="5436"/>
              <a:stretch>
                <a:fillRect/>
              </a:stretch>
            </p:blipFill>
            <p:spPr>
              <a:xfrm>
                <a:off x="800603" y="0"/>
                <a:ext cx="7542793" cy="6485206"/>
              </a:xfrm>
              <a:prstGeom prst="rect">
                <a:avLst/>
              </a:prstGeom>
            </p:spPr>
          </p:pic>
          <p:sp>
            <p:nvSpPr>
              <p:cNvPr id="9" name="矩形 8"/>
              <p:cNvSpPr/>
              <p:nvPr/>
            </p:nvSpPr>
            <p:spPr bwMode="auto">
              <a:xfrm>
                <a:off x="872197" y="0"/>
                <a:ext cx="2715065" cy="45016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2" name="椭圆 11"/>
            <p:cNvSpPr/>
            <p:nvPr/>
          </p:nvSpPr>
          <p:spPr bwMode="auto">
            <a:xfrm>
              <a:off x="1181685" y="4596581"/>
              <a:ext cx="1497605" cy="847617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cost</a:t>
              </a:r>
              <a:endParaRPr kumimoji="0" lang="zh-CN" altLang="en-US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椭圆 12"/>
            <p:cNvSpPr/>
            <p:nvPr/>
          </p:nvSpPr>
          <p:spPr bwMode="auto">
            <a:xfrm>
              <a:off x="5979827" y="3819832"/>
              <a:ext cx="1497605" cy="847617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saving</a:t>
              </a:r>
              <a:endParaRPr kumimoji="0" lang="zh-CN" altLang="en-US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562707" y="1123930"/>
            <a:ext cx="79060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If the increased costs </a:t>
            </a:r>
            <a:r>
              <a:rPr lang="en-US" sz="3200" dirty="0" smtClean="0">
                <a:latin typeface="Arial Black" pitchFamily="34" charset="0"/>
              </a:rPr>
              <a:t>outweigh</a:t>
            </a:r>
            <a:r>
              <a:rPr lang="en-US" sz="3200" dirty="0" smtClean="0"/>
              <a:t> the saving the comparison enables, consumers end up worse off.</a:t>
            </a:r>
            <a:endParaRPr lang="zh-CN" altLang="en-US" sz="3200" dirty="0"/>
          </a:p>
        </p:txBody>
      </p:sp>
      <p:sp>
        <p:nvSpPr>
          <p:cNvPr id="16" name="标题 1"/>
          <p:cNvSpPr>
            <a:spLocks noGrp="1"/>
          </p:cNvSpPr>
          <p:nvPr>
            <p:ph type="title"/>
          </p:nvPr>
        </p:nvSpPr>
        <p:spPr>
          <a:xfrm>
            <a:off x="300038" y="152400"/>
            <a:ext cx="8520112" cy="647700"/>
          </a:xfrm>
        </p:spPr>
        <p:txBody>
          <a:bodyPr/>
          <a:lstStyle/>
          <a:p>
            <a:r>
              <a:rPr lang="en-US" altLang="zh-CN" dirty="0" smtClean="0"/>
              <a:t>Language Focus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20497" y="2632806"/>
            <a:ext cx="58099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70C0"/>
                </a:solidFill>
              </a:rPr>
              <a:t>be heavier than…</a:t>
            </a:r>
          </a:p>
          <a:p>
            <a:r>
              <a:rPr lang="en-US" altLang="zh-CN" sz="3200" dirty="0" smtClean="0">
                <a:solidFill>
                  <a:srgbClr val="0070C0"/>
                </a:solidFill>
                <a:sym typeface="Wingdings"/>
              </a:rPr>
              <a:t> be greater in amount or importance than…</a:t>
            </a:r>
            <a:endParaRPr lang="zh-CN" altLang="en-US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Language Focus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95275" y="2980243"/>
            <a:ext cx="8524875" cy="3082926"/>
          </a:xfrm>
        </p:spPr>
        <p:txBody>
          <a:bodyPr vert="horz"/>
          <a:lstStyle/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en-US" sz="3200" dirty="0" smtClean="0"/>
              <a:t> </a:t>
            </a:r>
            <a:r>
              <a:rPr lang="en-US" sz="3200" dirty="0" smtClean="0">
                <a:latin typeface="Arial Black" pitchFamily="34" charset="0"/>
              </a:rPr>
              <a:t>Metaphor</a:t>
            </a:r>
          </a:p>
          <a:p>
            <a:pPr>
              <a:spcAft>
                <a:spcPts val="0"/>
              </a:spcAft>
              <a:buNone/>
            </a:pPr>
            <a:r>
              <a:rPr lang="en-US" sz="3200" dirty="0" smtClean="0">
                <a:latin typeface="Arial Black" pitchFamily="34" charset="0"/>
              </a:rPr>
              <a:t>    </a:t>
            </a:r>
            <a:r>
              <a:rPr lang="en-US" sz="3200" dirty="0" smtClean="0"/>
              <a:t>a figure of speech that directly equates something to another thing, thus highlighting the similarities between the two</a:t>
            </a:r>
          </a:p>
          <a:p>
            <a:pPr>
              <a:spcAft>
                <a:spcPts val="0"/>
              </a:spcAft>
              <a:buNone/>
            </a:pPr>
            <a:r>
              <a:rPr lang="en-US" sz="3200" dirty="0" smtClean="0"/>
              <a:t>      “like, as”</a:t>
            </a:r>
          </a:p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en-US" sz="3200" dirty="0" smtClean="0">
                <a:latin typeface="Arial Black" pitchFamily="34" charset="0"/>
              </a:rPr>
              <a:t> Metaphorical words or expressions</a:t>
            </a:r>
          </a:p>
        </p:txBody>
      </p:sp>
      <p:sp>
        <p:nvSpPr>
          <p:cNvPr id="6" name="圆角矩形 5"/>
          <p:cNvSpPr/>
          <p:nvPr/>
        </p:nvSpPr>
        <p:spPr bwMode="auto">
          <a:xfrm>
            <a:off x="1983546" y="1012871"/>
            <a:ext cx="5289452" cy="201167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/>
              <a:t>crank up</a:t>
            </a:r>
          </a:p>
          <a:p>
            <a:pPr algn="ctr"/>
            <a:r>
              <a:rPr lang="en-US" sz="3200" dirty="0" smtClean="0"/>
              <a:t>captive market</a:t>
            </a:r>
          </a:p>
          <a:p>
            <a:pPr algn="ctr"/>
            <a:r>
              <a:rPr lang="en-US" sz="3200" dirty="0" smtClean="0"/>
              <a:t>outweigh</a:t>
            </a:r>
            <a:endParaRPr lang="zh-CN" altLang="en-US" sz="3200" dirty="0"/>
          </a:p>
        </p:txBody>
      </p:sp>
      <p:cxnSp>
        <p:nvCxnSpPr>
          <p:cNvPr id="7" name="直接连接符 6"/>
          <p:cNvCxnSpPr/>
          <p:nvPr/>
        </p:nvCxnSpPr>
        <p:spPr bwMode="auto">
          <a:xfrm>
            <a:off x="956603" y="5669280"/>
            <a:ext cx="1519311" cy="25321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Language Focus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81207" y="1278058"/>
            <a:ext cx="8524875" cy="5108674"/>
          </a:xfrm>
        </p:spPr>
        <p:txBody>
          <a:bodyPr vert="horz"/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i="1" dirty="0" smtClean="0">
                <a:solidFill>
                  <a:srgbClr val="0070C0"/>
                </a:solidFill>
              </a:rPr>
              <a:t>Spot the metaphorical expressions in the following sentences.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3200" dirty="0" smtClean="0"/>
              <a:t>Savvy consumers can use them to hunt down the best available deal for insurance, electricity or a mortgage. 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3200" dirty="0" smtClean="0"/>
              <a:t>Industries in which it is much harder to compare offerings and switch providers can expect sky-high prices and profits. </a:t>
            </a:r>
            <a:endParaRPr lang="zh-CN" altLang="en-US" sz="3200" dirty="0" smtClean="0"/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7596552" y="2912011"/>
            <a:ext cx="844062" cy="1406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直接连接符 5"/>
          <p:cNvCxnSpPr/>
          <p:nvPr/>
        </p:nvCxnSpPr>
        <p:spPr bwMode="auto">
          <a:xfrm>
            <a:off x="897985" y="3373901"/>
            <a:ext cx="844062" cy="1406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直接连接符 6"/>
          <p:cNvCxnSpPr/>
          <p:nvPr/>
        </p:nvCxnSpPr>
        <p:spPr bwMode="auto">
          <a:xfrm>
            <a:off x="3036275" y="5582527"/>
            <a:ext cx="2759614" cy="3048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Language Focus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81207" y="1165517"/>
            <a:ext cx="8524875" cy="4827319"/>
          </a:xfrm>
        </p:spPr>
        <p:txBody>
          <a:bodyPr vert="horz"/>
          <a:lstStyle/>
          <a:p>
            <a:pPr marL="514350" indent="-514350">
              <a:buFont typeface="Arial" pitchFamily="34" charset="0"/>
              <a:buChar char="•"/>
            </a:pPr>
            <a:r>
              <a:rPr lang="en-US" sz="3200" dirty="0" smtClean="0"/>
              <a:t>Those fee hikes are then passed on to consumers in the form of higher premiums. 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3200" dirty="0" smtClean="0"/>
              <a:t>The merchants and ultimately consumers will bear the cost.</a:t>
            </a:r>
            <a:endParaRPr lang="zh-CN" altLang="en-US" sz="3200" dirty="0" smtClean="0"/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5598941" y="1659985"/>
            <a:ext cx="2546253" cy="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直接连接符 6"/>
          <p:cNvCxnSpPr/>
          <p:nvPr/>
        </p:nvCxnSpPr>
        <p:spPr bwMode="auto">
          <a:xfrm>
            <a:off x="1575580" y="3784209"/>
            <a:ext cx="844062" cy="1406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图片 10" descr="sy_20110115005558154738.jpg"/>
          <p:cNvPicPr>
            <a:picLocks noChangeAspect="1"/>
          </p:cNvPicPr>
          <p:nvPr/>
        </p:nvPicPr>
        <p:blipFill>
          <a:blip r:embed="rId2"/>
          <a:srcRect t="13344" b="7041"/>
          <a:stretch>
            <a:fillRect/>
          </a:stretch>
        </p:blipFill>
        <p:spPr>
          <a:xfrm flipH="1">
            <a:off x="5474509" y="3263704"/>
            <a:ext cx="2797294" cy="3594296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055088" y="3133624"/>
            <a:ext cx="3924874" cy="3983882"/>
            <a:chOff x="548640" y="715683"/>
            <a:chExt cx="5521182" cy="6640980"/>
          </a:xfrm>
        </p:grpSpPr>
        <p:pic>
          <p:nvPicPr>
            <p:cNvPr id="12" name="图片 11" descr="sy_20110126202842250022.jpg"/>
            <p:cNvPicPr>
              <a:picLocks noChangeAspect="1"/>
            </p:cNvPicPr>
            <p:nvPr/>
          </p:nvPicPr>
          <p:blipFill>
            <a:blip r:embed="rId3"/>
            <a:srcRect l="4615" t="7385" r="46462" b="13231"/>
            <a:stretch>
              <a:fillRect/>
            </a:stretch>
          </p:blipFill>
          <p:spPr>
            <a:xfrm>
              <a:off x="548640" y="1413803"/>
              <a:ext cx="4473526" cy="5444197"/>
            </a:xfrm>
            <a:prstGeom prst="rect">
              <a:avLst/>
            </a:prstGeom>
          </p:spPr>
        </p:pic>
        <p:pic>
          <p:nvPicPr>
            <p:cNvPr id="13" name="图片 12" descr="t011669656eb2545d77.jpg"/>
            <p:cNvPicPr>
              <a:picLocks noChangeAspect="1"/>
            </p:cNvPicPr>
            <p:nvPr/>
          </p:nvPicPr>
          <p:blipFill>
            <a:blip r:embed="rId4"/>
            <a:srcRect r="51416" b="53888"/>
            <a:stretch>
              <a:fillRect/>
            </a:stretch>
          </p:blipFill>
          <p:spPr>
            <a:xfrm flipH="1">
              <a:off x="3734692" y="715683"/>
              <a:ext cx="2335130" cy="2618362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 bwMode="auto">
            <a:xfrm rot="1641110">
              <a:off x="4811152" y="3516923"/>
              <a:ext cx="379828" cy="5486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矩形 14"/>
            <p:cNvSpPr/>
            <p:nvPr/>
          </p:nvSpPr>
          <p:spPr bwMode="auto">
            <a:xfrm rot="1641110">
              <a:off x="3603950" y="5170632"/>
              <a:ext cx="1638759" cy="218603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8" name="右箭头 17"/>
          <p:cNvSpPr/>
          <p:nvPr/>
        </p:nvSpPr>
        <p:spPr bwMode="auto">
          <a:xfrm>
            <a:off x="5106572" y="4332849"/>
            <a:ext cx="492370" cy="37982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Language Focus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81207" y="1165517"/>
            <a:ext cx="8524875" cy="4827319"/>
          </a:xfrm>
        </p:spPr>
        <p:txBody>
          <a:bodyPr vert="horz"/>
          <a:lstStyle/>
          <a:p>
            <a:pPr marL="514350" indent="-514350">
              <a:buFont typeface="Arial" pitchFamily="34" charset="0"/>
              <a:buChar char="•"/>
            </a:pPr>
            <a:r>
              <a:rPr lang="en-US" sz="3200" dirty="0" smtClean="0"/>
              <a:t>It is easy to see how they could fall prey to the same problems. </a:t>
            </a:r>
          </a:p>
          <a:p>
            <a:pPr marL="514350" indent="-514350">
              <a:spcAft>
                <a:spcPts val="0"/>
              </a:spcAft>
              <a:buNone/>
            </a:pPr>
            <a:r>
              <a:rPr lang="en-US" altLang="zh-CN" sz="3200" dirty="0">
                <a:solidFill>
                  <a:srgbClr val="0070C0"/>
                </a:solidFill>
              </a:rPr>
              <a:t> </a:t>
            </a:r>
            <a:r>
              <a:rPr lang="en-US" altLang="zh-CN" sz="3200" dirty="0" smtClean="0">
                <a:solidFill>
                  <a:srgbClr val="0070C0"/>
                </a:solidFill>
              </a:rPr>
              <a:t>   be killed or eaten by another animal</a:t>
            </a:r>
          </a:p>
          <a:p>
            <a:pPr marL="514350" indent="-514350">
              <a:spcAft>
                <a:spcPts val="0"/>
              </a:spcAft>
              <a:buNone/>
            </a:pPr>
            <a:r>
              <a:rPr lang="en-US" altLang="zh-CN" sz="3200" dirty="0" smtClean="0">
                <a:solidFill>
                  <a:srgbClr val="0070C0"/>
                </a:solidFill>
              </a:rPr>
              <a:t>     </a:t>
            </a:r>
            <a:r>
              <a:rPr lang="en-US" altLang="zh-CN" sz="3200" dirty="0" smtClean="0">
                <a:solidFill>
                  <a:srgbClr val="0070C0"/>
                </a:solidFill>
                <a:sym typeface="Wingdings"/>
              </a:rPr>
              <a:t> </a:t>
            </a:r>
            <a:r>
              <a:rPr lang="en-US" altLang="zh-CN" sz="3200" dirty="0" smtClean="0">
                <a:solidFill>
                  <a:srgbClr val="0070C0"/>
                </a:solidFill>
              </a:rPr>
              <a:t>be harmed or affected by </a:t>
            </a:r>
            <a:r>
              <a:rPr lang="en-US" altLang="zh-CN" sz="3200" dirty="0" err="1" smtClean="0">
                <a:solidFill>
                  <a:srgbClr val="0070C0"/>
                </a:solidFill>
              </a:rPr>
              <a:t>sth</a:t>
            </a:r>
            <a:r>
              <a:rPr lang="en-US" altLang="zh-CN" sz="3200" dirty="0" smtClean="0">
                <a:solidFill>
                  <a:srgbClr val="0070C0"/>
                </a:solidFill>
              </a:rPr>
              <a:t>. bad</a:t>
            </a:r>
          </a:p>
        </p:txBody>
      </p:sp>
      <p:cxnSp>
        <p:nvCxnSpPr>
          <p:cNvPr id="4" name="直接连接符 3"/>
          <p:cNvCxnSpPr/>
          <p:nvPr/>
        </p:nvCxnSpPr>
        <p:spPr bwMode="auto">
          <a:xfrm>
            <a:off x="7076049" y="1674055"/>
            <a:ext cx="1322362" cy="1406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直接连接符 4"/>
          <p:cNvCxnSpPr/>
          <p:nvPr/>
        </p:nvCxnSpPr>
        <p:spPr bwMode="auto">
          <a:xfrm>
            <a:off x="759654" y="2222695"/>
            <a:ext cx="534574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图片 11" descr="76ZOFIHQCT16.jpg"/>
          <p:cNvPicPr>
            <a:picLocks noChangeAspect="1"/>
          </p:cNvPicPr>
          <p:nvPr/>
        </p:nvPicPr>
        <p:blipFill>
          <a:blip r:embed="rId2"/>
          <a:srcRect b="9034"/>
          <a:stretch>
            <a:fillRect/>
          </a:stretch>
        </p:blipFill>
        <p:spPr>
          <a:xfrm>
            <a:off x="1589652" y="3352100"/>
            <a:ext cx="6006905" cy="3308952"/>
          </a:xfrm>
          <a:prstGeom prst="round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250825" y="1628775"/>
            <a:ext cx="8642350" cy="2000690"/>
            <a:chOff x="158" y="1026"/>
            <a:chExt cx="5444" cy="1497"/>
          </a:xfrm>
        </p:grpSpPr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58" y="1026"/>
              <a:ext cx="5444" cy="1497"/>
              <a:chOff x="1255" y="1050"/>
              <a:chExt cx="3167" cy="582"/>
            </a:xfrm>
          </p:grpSpPr>
          <p:sp>
            <p:nvSpPr>
              <p:cNvPr id="78864" name="AutoShape 16"/>
              <p:cNvSpPr>
                <a:spLocks noChangeArrowheads="1"/>
              </p:cNvSpPr>
              <p:nvPr/>
            </p:nvSpPr>
            <p:spPr bwMode="ltGray">
              <a:xfrm>
                <a:off x="1255" y="1050"/>
                <a:ext cx="3167" cy="58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275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Bottom"/>
                <a:lightRig rig="legacyNormal3" dir="r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78865" name="Line 17"/>
              <p:cNvSpPr>
                <a:spLocks noChangeShapeType="1"/>
              </p:cNvSpPr>
              <p:nvPr/>
            </p:nvSpPr>
            <p:spPr bwMode="ltGray">
              <a:xfrm>
                <a:off x="1392" y="1632"/>
                <a:ext cx="2950" cy="0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14999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66" name="Line 18"/>
              <p:cNvSpPr>
                <a:spLocks noChangeShapeType="1"/>
              </p:cNvSpPr>
              <p:nvPr/>
            </p:nvSpPr>
            <p:spPr bwMode="ltGray">
              <a:xfrm>
                <a:off x="1392" y="1052"/>
                <a:ext cx="2950" cy="0"/>
              </a:xfrm>
              <a:prstGeom prst="line">
                <a:avLst/>
              </a:prstGeom>
              <a:noFill/>
              <a:ln w="3175">
                <a:solidFill>
                  <a:srgbClr val="FFFFFF">
                    <a:alpha val="25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204" y="1071"/>
              <a:ext cx="1451" cy="1407"/>
              <a:chOff x="802" y="845"/>
              <a:chExt cx="827" cy="826"/>
            </a:xfrm>
          </p:grpSpPr>
          <p:sp>
            <p:nvSpPr>
              <p:cNvPr id="78872" name="Oval 6"/>
              <p:cNvSpPr>
                <a:spLocks noChangeArrowheads="1"/>
              </p:cNvSpPr>
              <p:nvPr/>
            </p:nvSpPr>
            <p:spPr bwMode="ltGray">
              <a:xfrm>
                <a:off x="802" y="845"/>
                <a:ext cx="827" cy="826"/>
              </a:xfrm>
              <a:prstGeom prst="roundRect">
                <a:avLst>
                  <a:gd name="adj" fmla="val 16667"/>
                </a:avLst>
              </a:prstGeom>
              <a:solidFill>
                <a:srgbClr val="F8F8F8"/>
              </a:solidFill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>
                  <a:lnSpc>
                    <a:spcPct val="100000"/>
                  </a:lnSpc>
                  <a:buFontTx/>
                  <a:buNone/>
                </a:pPr>
                <a:endParaRPr lang="zh-CN" altLang="en-US" sz="1800" b="0"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78873" name="Oval 7"/>
              <p:cNvSpPr>
                <a:spLocks noChangeArrowheads="1"/>
              </p:cNvSpPr>
              <p:nvPr/>
            </p:nvSpPr>
            <p:spPr bwMode="ltGray">
              <a:xfrm>
                <a:off x="836" y="879"/>
                <a:ext cx="758" cy="758"/>
              </a:xfrm>
              <a:prstGeom prst="roundRect">
                <a:avLst>
                  <a:gd name="adj" fmla="val 16667"/>
                </a:avLst>
              </a:prstGeom>
              <a:noFill/>
              <a:ln w="38100">
                <a:solidFill>
                  <a:schemeClr val="folHlink">
                    <a:alpha val="70195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100000"/>
                  </a:lnSpc>
                  <a:buFontTx/>
                  <a:buNone/>
                </a:pPr>
                <a:endParaRPr lang="zh-CN" altLang="en-US" sz="1800" b="0"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78874" name="Oval 8"/>
              <p:cNvSpPr>
                <a:spLocks noChangeArrowheads="1"/>
              </p:cNvSpPr>
              <p:nvPr/>
            </p:nvSpPr>
            <p:spPr bwMode="ltGray">
              <a:xfrm>
                <a:off x="870" y="915"/>
                <a:ext cx="690" cy="690"/>
              </a:xfrm>
              <a:prstGeom prst="roundRect">
                <a:avLst>
                  <a:gd name="adj" fmla="val 16667"/>
                </a:avLst>
              </a:prstGeom>
              <a:noFill/>
              <a:ln w="38100">
                <a:solidFill>
                  <a:schemeClr val="folHlink">
                    <a:alpha val="30196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100000"/>
                  </a:lnSpc>
                  <a:buFontTx/>
                  <a:buNone/>
                </a:pPr>
                <a:endParaRPr lang="zh-CN" altLang="en-US" sz="1800" b="0">
                  <a:latin typeface="Calibri" pitchFamily="34" charset="0"/>
                  <a:cs typeface="Arial" charset="0"/>
                </a:endParaRPr>
              </a:p>
            </p:txBody>
          </p:sp>
        </p:grpSp>
      </p:grp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293028" y="3926832"/>
            <a:ext cx="8642350" cy="2303463"/>
            <a:chOff x="204" y="2886"/>
            <a:chExt cx="5398" cy="1315"/>
          </a:xfrm>
          <a:solidFill>
            <a:schemeClr val="accent6"/>
          </a:solidFill>
        </p:grpSpPr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204" y="2886"/>
              <a:ext cx="5398" cy="1315"/>
              <a:chOff x="1267" y="2532"/>
              <a:chExt cx="3185" cy="582"/>
            </a:xfrm>
            <a:grpFill/>
          </p:grpSpPr>
          <p:sp>
            <p:nvSpPr>
              <p:cNvPr id="78852" name="AutoShape 4"/>
              <p:cNvSpPr>
                <a:spLocks noChangeArrowheads="1"/>
              </p:cNvSpPr>
              <p:nvPr/>
            </p:nvSpPr>
            <p:spPr bwMode="ltGray">
              <a:xfrm>
                <a:off x="1267" y="2532"/>
                <a:ext cx="3185" cy="582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legacyPerspectiveBottom"/>
                <a:lightRig rig="legacyNormal3" dir="r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78853" name="Line 5"/>
              <p:cNvSpPr>
                <a:spLocks noChangeShapeType="1"/>
              </p:cNvSpPr>
              <p:nvPr/>
            </p:nvSpPr>
            <p:spPr bwMode="ltGray">
              <a:xfrm>
                <a:off x="1412" y="3111"/>
                <a:ext cx="2950" cy="0"/>
              </a:xfrm>
              <a:prstGeom prst="line">
                <a:avLst/>
              </a:prstGeom>
              <a:grpFill/>
              <a:ln w="3175">
                <a:solidFill>
                  <a:srgbClr val="FFFFFF">
                    <a:alpha val="14999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54" name="Line 6"/>
              <p:cNvSpPr>
                <a:spLocks noChangeShapeType="1"/>
              </p:cNvSpPr>
              <p:nvPr/>
            </p:nvSpPr>
            <p:spPr bwMode="ltGray">
              <a:xfrm>
                <a:off x="1418" y="2532"/>
                <a:ext cx="2950" cy="0"/>
              </a:xfrm>
              <a:prstGeom prst="line">
                <a:avLst/>
              </a:prstGeom>
              <a:grpFill/>
              <a:ln w="3175">
                <a:solidFill>
                  <a:srgbClr val="FFFFFF">
                    <a:alpha val="25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231" y="2913"/>
              <a:ext cx="1406" cy="1244"/>
              <a:chOff x="802" y="845"/>
              <a:chExt cx="827" cy="826"/>
            </a:xfrm>
            <a:grpFill/>
          </p:grpSpPr>
          <p:sp>
            <p:nvSpPr>
              <p:cNvPr id="78882" name="Oval 20"/>
              <p:cNvSpPr>
                <a:spLocks noChangeArrowheads="1"/>
              </p:cNvSpPr>
              <p:nvPr/>
            </p:nvSpPr>
            <p:spPr bwMode="ltGray">
              <a:xfrm>
                <a:off x="802" y="845"/>
                <a:ext cx="827" cy="82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38100">
                <a:solidFill>
                  <a:srgbClr val="9966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100000"/>
                  </a:lnSpc>
                  <a:buFontTx/>
                  <a:buNone/>
                </a:pPr>
                <a:endParaRPr lang="zh-CN" altLang="en-US" sz="1800" b="0"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78883" name="Oval 21"/>
              <p:cNvSpPr>
                <a:spLocks noChangeArrowheads="1"/>
              </p:cNvSpPr>
              <p:nvPr/>
            </p:nvSpPr>
            <p:spPr bwMode="ltGray">
              <a:xfrm>
                <a:off x="836" y="879"/>
                <a:ext cx="758" cy="758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38100">
                <a:solidFill>
                  <a:schemeClr val="accent1">
                    <a:lumMod val="75000"/>
                    <a:alpha val="70195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100000"/>
                  </a:lnSpc>
                  <a:buFontTx/>
                  <a:buNone/>
                </a:pPr>
                <a:endParaRPr lang="zh-CN" altLang="en-US" sz="1800" b="0"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78884" name="Oval 22"/>
              <p:cNvSpPr>
                <a:spLocks noChangeArrowheads="1"/>
              </p:cNvSpPr>
              <p:nvPr/>
            </p:nvSpPr>
            <p:spPr bwMode="ltGray">
              <a:xfrm>
                <a:off x="870" y="915"/>
                <a:ext cx="690" cy="69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38100">
                <a:solidFill>
                  <a:schemeClr val="accent2">
                    <a:alpha val="30196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100000"/>
                  </a:lnSpc>
                  <a:buFontTx/>
                  <a:buNone/>
                </a:pPr>
                <a:endParaRPr lang="zh-CN" altLang="en-US" sz="1800" b="0">
                  <a:latin typeface="Calibri" pitchFamily="34" charset="0"/>
                  <a:cs typeface="Arial" charset="0"/>
                </a:endParaRPr>
              </a:p>
            </p:txBody>
          </p:sp>
        </p:grpSp>
      </p:grp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400" dirty="0" smtClean="0">
                <a:solidFill>
                  <a:srgbClr val="F8F8F8"/>
                </a:solidFill>
                <a:latin typeface="Arial Black" pitchFamily="34" charset="0"/>
                <a:ea typeface="宋体" charset="-122"/>
              </a:rPr>
              <a:t>Assignments</a:t>
            </a:r>
          </a:p>
        </p:txBody>
      </p:sp>
      <p:sp>
        <p:nvSpPr>
          <p:cNvPr id="78867" name="Text Box 4"/>
          <p:cNvSpPr txBox="1">
            <a:spLocks noChangeArrowheads="1"/>
          </p:cNvSpPr>
          <p:nvPr/>
        </p:nvSpPr>
        <p:spPr bwMode="black">
          <a:xfrm>
            <a:off x="2627313" y="1916113"/>
            <a:ext cx="6121400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lnSpc>
                <a:spcPct val="100000"/>
              </a:lnSpc>
              <a:buFontTx/>
              <a:buNone/>
            </a:pPr>
            <a:r>
              <a:rPr lang="en-US" altLang="zh-CN" sz="2800" dirty="0" smtClean="0">
                <a:solidFill>
                  <a:srgbClr val="F8F8F8"/>
                </a:solidFill>
                <a:cs typeface="Arial" charset="0"/>
              </a:rPr>
              <a:t>Discuss about possible solutions to the problems with price comparison sites.</a:t>
            </a:r>
            <a:endParaRPr lang="en-US" altLang="zh-CN" sz="2800" dirty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78869" name="Text Box 18"/>
          <p:cNvSpPr txBox="1">
            <a:spLocks noChangeArrowheads="1"/>
          </p:cNvSpPr>
          <p:nvPr/>
        </p:nvSpPr>
        <p:spPr bwMode="black">
          <a:xfrm>
            <a:off x="2771775" y="3985789"/>
            <a:ext cx="5976938" cy="22467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 algn="l" eaLnBrk="0" hangingPunct="0">
              <a:lnSpc>
                <a:spcPct val="100000"/>
              </a:lnSpc>
              <a:buFontTx/>
              <a:buAutoNum type="arabicPeriod"/>
            </a:pPr>
            <a:r>
              <a:rPr lang="en-US" altLang="zh-CN" sz="2800" dirty="0">
                <a:solidFill>
                  <a:srgbClr val="F8F8F8"/>
                </a:solidFill>
                <a:cs typeface="Arial" charset="0"/>
              </a:rPr>
              <a:t>Review the </a:t>
            </a:r>
            <a:r>
              <a:rPr lang="en-US" altLang="zh-CN" sz="2800" dirty="0" smtClean="0">
                <a:solidFill>
                  <a:srgbClr val="F8F8F8"/>
                </a:solidFill>
                <a:cs typeface="Arial" charset="0"/>
              </a:rPr>
              <a:t>business </a:t>
            </a:r>
            <a:r>
              <a:rPr lang="en-US" altLang="zh-CN" sz="2800" dirty="0">
                <a:solidFill>
                  <a:srgbClr val="F8F8F8"/>
                </a:solidFill>
                <a:cs typeface="Arial" charset="0"/>
              </a:rPr>
              <a:t>terms </a:t>
            </a:r>
            <a:r>
              <a:rPr lang="en-US" altLang="zh-CN" sz="2800" dirty="0" smtClean="0">
                <a:solidFill>
                  <a:srgbClr val="F8F8F8"/>
                </a:solidFill>
                <a:cs typeface="Arial" charset="0"/>
              </a:rPr>
              <a:t>and metaphorical expressions learned </a:t>
            </a:r>
            <a:r>
              <a:rPr lang="en-US" altLang="zh-CN" sz="2800" dirty="0">
                <a:solidFill>
                  <a:srgbClr val="F8F8F8"/>
                </a:solidFill>
                <a:cs typeface="Arial" charset="0"/>
              </a:rPr>
              <a:t>today.</a:t>
            </a:r>
          </a:p>
          <a:p>
            <a:pPr marL="609600" indent="-609600" eaLnBrk="0" hangingPunct="0">
              <a:buFontTx/>
              <a:buAutoNum type="arabicPeriod"/>
            </a:pPr>
            <a:r>
              <a:rPr lang="en-US" altLang="zh-CN" sz="2800" dirty="0" smtClean="0">
                <a:solidFill>
                  <a:srgbClr val="F8F8F8"/>
                </a:solidFill>
                <a:cs typeface="Arial" charset="0"/>
              </a:rPr>
              <a:t>Find more </a:t>
            </a:r>
            <a:r>
              <a:rPr lang="en-US" altLang="zh-CN" dirty="0" smtClean="0">
                <a:solidFill>
                  <a:srgbClr val="F8F8F8"/>
                </a:solidFill>
              </a:rPr>
              <a:t>metaphorical expressions </a:t>
            </a:r>
            <a:r>
              <a:rPr lang="en-US" altLang="zh-CN" sz="2800" dirty="0" smtClean="0">
                <a:solidFill>
                  <a:srgbClr val="F8F8F8"/>
                </a:solidFill>
                <a:cs typeface="Arial" charset="0"/>
              </a:rPr>
              <a:t>in the </a:t>
            </a:r>
            <a:r>
              <a:rPr lang="en-US" altLang="zh-CN" sz="2800" dirty="0">
                <a:solidFill>
                  <a:srgbClr val="F8F8F8"/>
                </a:solidFill>
                <a:cs typeface="Arial" charset="0"/>
              </a:rPr>
              <a:t>text. </a:t>
            </a:r>
          </a:p>
        </p:txBody>
      </p:sp>
      <p:sp>
        <p:nvSpPr>
          <p:cNvPr id="78875" name="Text Box 9"/>
          <p:cNvSpPr txBox="1">
            <a:spLocks noChangeArrowheads="1"/>
          </p:cNvSpPr>
          <p:nvPr/>
        </p:nvSpPr>
        <p:spPr bwMode="gray">
          <a:xfrm>
            <a:off x="395288" y="1964784"/>
            <a:ext cx="2232025" cy="1373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zh-CN" sz="2800" dirty="0">
                <a:solidFill>
                  <a:srgbClr val="080808"/>
                </a:solidFill>
                <a:cs typeface="Arial" charset="0"/>
              </a:rPr>
              <a:t>Theme-related Discussion</a:t>
            </a:r>
          </a:p>
        </p:txBody>
      </p:sp>
      <p:sp>
        <p:nvSpPr>
          <p:cNvPr id="78885" name="Text Box 23"/>
          <p:cNvSpPr txBox="1">
            <a:spLocks noChangeArrowheads="1"/>
          </p:cNvSpPr>
          <p:nvPr/>
        </p:nvSpPr>
        <p:spPr bwMode="gray">
          <a:xfrm>
            <a:off x="323850" y="4777952"/>
            <a:ext cx="2233613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800" dirty="0">
                <a:solidFill>
                  <a:srgbClr val="080808"/>
                </a:solidFill>
                <a:cs typeface="Arial" charset="0"/>
              </a:rPr>
              <a:t>Vocabulary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TextBox 12"/>
          <p:cNvSpPr txBox="1">
            <a:spLocks noChangeArrowheads="1"/>
          </p:cNvSpPr>
          <p:nvPr/>
        </p:nvSpPr>
        <p:spPr bwMode="auto">
          <a:xfrm>
            <a:off x="485995" y="303115"/>
            <a:ext cx="27636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Contents</a:t>
            </a:r>
            <a:endParaRPr lang="zh-CN" altLang="en-US" sz="3600" dirty="0">
              <a:solidFill>
                <a:schemeClr val="bg1"/>
              </a:solidFill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854" y="1325343"/>
            <a:ext cx="6067986" cy="841375"/>
          </a:xfrm>
          <a:prstGeom prst="roundRect">
            <a:avLst>
              <a:gd name="adj" fmla="val 8176"/>
            </a:avLst>
          </a:prstGeom>
          <a:solidFill>
            <a:srgbClr val="B4B0AD"/>
          </a:solidFill>
          <a:ln w="19050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CN" altLang="en-US" sz="2400" b="1" dirty="0">
              <a:solidFill>
                <a:srgbClr val="009242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75584" y="1617785"/>
            <a:ext cx="666189" cy="560046"/>
            <a:chOff x="3648075" y="1724025"/>
            <a:chExt cx="436563" cy="439738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3757613" y="1743075"/>
              <a:ext cx="0" cy="420688"/>
            </a:xfrm>
            <a:prstGeom prst="line">
              <a:avLst/>
            </a:prstGeom>
            <a:ln w="38100">
              <a:solidFill>
                <a:srgbClr val="C8974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流程图: 联系 11"/>
            <p:cNvSpPr/>
            <p:nvPr/>
          </p:nvSpPr>
          <p:spPr>
            <a:xfrm>
              <a:off x="3648075" y="1724025"/>
              <a:ext cx="168275" cy="169863"/>
            </a:xfrm>
            <a:prstGeom prst="flowChartConnector">
              <a:avLst/>
            </a:prstGeom>
            <a:solidFill>
              <a:srgbClr val="C8974A"/>
            </a:solidFill>
            <a:ln w="3175">
              <a:solidFill>
                <a:srgbClr val="C8974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763963" y="2152650"/>
              <a:ext cx="320675" cy="0"/>
            </a:xfrm>
            <a:prstGeom prst="line">
              <a:avLst/>
            </a:prstGeom>
            <a:ln w="38100">
              <a:solidFill>
                <a:srgbClr val="C8974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97" name="矩形 22"/>
          <p:cNvSpPr>
            <a:spLocks noChangeArrowheads="1"/>
          </p:cNvSpPr>
          <p:nvPr/>
        </p:nvSpPr>
        <p:spPr bwMode="auto">
          <a:xfrm>
            <a:off x="2681923" y="1429851"/>
            <a:ext cx="18261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latin typeface="+mj-lt"/>
                <a:ea typeface="微软雅黑" pitchFamily="34" charset="-122"/>
              </a:rPr>
              <a:t>Lead-in</a:t>
            </a:r>
            <a:endParaRPr lang="zh-CN" altLang="en-US" sz="3600" dirty="0">
              <a:latin typeface="+mj-lt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79438" y="2659455"/>
            <a:ext cx="6067986" cy="841375"/>
          </a:xfrm>
          <a:prstGeom prst="roundRect">
            <a:avLst>
              <a:gd name="adj" fmla="val 8176"/>
            </a:avLst>
          </a:prstGeom>
          <a:solidFill>
            <a:srgbClr val="B4B0AD"/>
          </a:solidFill>
          <a:ln w="19050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CN" altLang="en-US" sz="2400" b="1" dirty="0">
              <a:solidFill>
                <a:srgbClr val="009242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59168" y="2951897"/>
            <a:ext cx="666189" cy="560046"/>
            <a:chOff x="3648075" y="1724025"/>
            <a:chExt cx="436563" cy="439738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3757613" y="1743075"/>
              <a:ext cx="0" cy="420688"/>
            </a:xfrm>
            <a:prstGeom prst="line">
              <a:avLst/>
            </a:prstGeom>
            <a:ln w="38100">
              <a:solidFill>
                <a:srgbClr val="C8974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流程图: 联系 16"/>
            <p:cNvSpPr/>
            <p:nvPr/>
          </p:nvSpPr>
          <p:spPr>
            <a:xfrm>
              <a:off x="3648075" y="1724025"/>
              <a:ext cx="168275" cy="169863"/>
            </a:xfrm>
            <a:prstGeom prst="flowChartConnector">
              <a:avLst/>
            </a:prstGeom>
            <a:solidFill>
              <a:srgbClr val="C8974A"/>
            </a:solidFill>
            <a:ln w="3175">
              <a:solidFill>
                <a:srgbClr val="C8974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3763963" y="2152650"/>
              <a:ext cx="320675" cy="0"/>
            </a:xfrm>
            <a:prstGeom prst="line">
              <a:avLst/>
            </a:prstGeom>
            <a:ln w="38100">
              <a:solidFill>
                <a:srgbClr val="C8974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22"/>
          <p:cNvSpPr>
            <a:spLocks noChangeArrowheads="1"/>
          </p:cNvSpPr>
          <p:nvPr/>
        </p:nvSpPr>
        <p:spPr bwMode="auto">
          <a:xfrm>
            <a:off x="2665507" y="2763963"/>
            <a:ext cx="31084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latin typeface="+mj-lt"/>
                <a:ea typeface="微软雅黑" pitchFamily="34" charset="-122"/>
              </a:rPr>
              <a:t>Text Analysis</a:t>
            </a:r>
            <a:endParaRPr lang="zh-CN" altLang="en-US" sz="3600" dirty="0">
              <a:latin typeface="+mj-lt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48954" y="3979499"/>
            <a:ext cx="6067986" cy="841375"/>
          </a:xfrm>
          <a:prstGeom prst="roundRect">
            <a:avLst>
              <a:gd name="adj" fmla="val 8176"/>
            </a:avLst>
          </a:prstGeom>
          <a:solidFill>
            <a:srgbClr val="B4B0AD"/>
          </a:solidFill>
          <a:ln w="19050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CN" altLang="en-US" sz="2400" b="1" dirty="0">
              <a:solidFill>
                <a:srgbClr val="009242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28684" y="4271941"/>
            <a:ext cx="666189" cy="560046"/>
            <a:chOff x="3648075" y="1724025"/>
            <a:chExt cx="436563" cy="439738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3757613" y="1743075"/>
              <a:ext cx="0" cy="420688"/>
            </a:xfrm>
            <a:prstGeom prst="line">
              <a:avLst/>
            </a:prstGeom>
            <a:ln w="38100">
              <a:solidFill>
                <a:srgbClr val="C8974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流程图: 联系 22"/>
            <p:cNvSpPr/>
            <p:nvPr/>
          </p:nvSpPr>
          <p:spPr>
            <a:xfrm>
              <a:off x="3648075" y="1724025"/>
              <a:ext cx="168275" cy="169863"/>
            </a:xfrm>
            <a:prstGeom prst="flowChartConnector">
              <a:avLst/>
            </a:prstGeom>
            <a:solidFill>
              <a:srgbClr val="C8974A"/>
            </a:solidFill>
            <a:ln w="3175">
              <a:solidFill>
                <a:srgbClr val="C8974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3763963" y="2152650"/>
              <a:ext cx="320675" cy="0"/>
            </a:xfrm>
            <a:prstGeom prst="line">
              <a:avLst/>
            </a:prstGeom>
            <a:ln w="38100">
              <a:solidFill>
                <a:srgbClr val="C8974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2"/>
          <p:cNvSpPr>
            <a:spLocks noChangeArrowheads="1"/>
          </p:cNvSpPr>
          <p:nvPr/>
        </p:nvSpPr>
        <p:spPr bwMode="auto">
          <a:xfrm>
            <a:off x="2635023" y="4084007"/>
            <a:ext cx="38523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latin typeface="+mj-lt"/>
                <a:ea typeface="微软雅黑" pitchFamily="34" charset="-122"/>
              </a:rPr>
              <a:t>Language Focus</a:t>
            </a:r>
            <a:endParaRPr lang="zh-CN" altLang="en-US" sz="3600" dirty="0">
              <a:latin typeface="+mj-lt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60679" y="5186976"/>
            <a:ext cx="6067986" cy="841375"/>
          </a:xfrm>
          <a:prstGeom prst="roundRect">
            <a:avLst>
              <a:gd name="adj" fmla="val 8176"/>
            </a:avLst>
          </a:prstGeom>
          <a:solidFill>
            <a:srgbClr val="B4B0AD"/>
          </a:solidFill>
          <a:ln w="19050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CN" altLang="en-US" sz="2400" b="1" dirty="0">
              <a:solidFill>
                <a:srgbClr val="009242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540409" y="5479418"/>
            <a:ext cx="666189" cy="560046"/>
            <a:chOff x="3648075" y="1724025"/>
            <a:chExt cx="436563" cy="439738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3757613" y="1743075"/>
              <a:ext cx="0" cy="420688"/>
            </a:xfrm>
            <a:prstGeom prst="line">
              <a:avLst/>
            </a:prstGeom>
            <a:ln w="38100">
              <a:solidFill>
                <a:srgbClr val="C8974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流程图: 联系 29"/>
            <p:cNvSpPr/>
            <p:nvPr/>
          </p:nvSpPr>
          <p:spPr>
            <a:xfrm>
              <a:off x="3648075" y="1724025"/>
              <a:ext cx="168275" cy="169863"/>
            </a:xfrm>
            <a:prstGeom prst="flowChartConnector">
              <a:avLst/>
            </a:prstGeom>
            <a:solidFill>
              <a:srgbClr val="C8974A"/>
            </a:solidFill>
            <a:ln w="3175">
              <a:solidFill>
                <a:srgbClr val="C8974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3763963" y="2152650"/>
              <a:ext cx="320675" cy="0"/>
            </a:xfrm>
            <a:prstGeom prst="line">
              <a:avLst/>
            </a:prstGeom>
            <a:ln w="38100">
              <a:solidFill>
                <a:srgbClr val="C8974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22"/>
          <p:cNvSpPr>
            <a:spLocks noChangeArrowheads="1"/>
          </p:cNvSpPr>
          <p:nvPr/>
        </p:nvSpPr>
        <p:spPr bwMode="auto">
          <a:xfrm>
            <a:off x="2646748" y="5291484"/>
            <a:ext cx="30828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latin typeface="+mj-lt"/>
                <a:ea typeface="微软雅黑" pitchFamily="34" charset="-122"/>
              </a:rPr>
              <a:t>Assignments</a:t>
            </a:r>
            <a:endParaRPr lang="zh-CN" altLang="en-US" sz="3600" dirty="0">
              <a:latin typeface="+mj-lt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380341" y="836808"/>
            <a:ext cx="8488362" cy="2680115"/>
          </a:xfrm>
        </p:spPr>
        <p:txBody>
          <a:bodyPr/>
          <a:lstStyle/>
          <a:p>
            <a:pPr algn="ctr" eaLnBrk="1" hangingPunct="1"/>
            <a:r>
              <a:rPr lang="en-US" altLang="zh-CN" sz="5400" dirty="0" smtClean="0">
                <a:latin typeface="Arial Black" pitchFamily="34" charset="0"/>
                <a:ea typeface="宋体" pitchFamily="2" charset="-122"/>
              </a:rPr>
              <a:t>Thank you!</a:t>
            </a:r>
            <a:r>
              <a:rPr lang="en-US" altLang="zh-CN" sz="5400" dirty="0" smtClean="0">
                <a:ea typeface="宋体" pitchFamily="2" charset="-122"/>
              </a:rPr>
              <a:t/>
            </a:r>
            <a:br>
              <a:rPr lang="en-US" altLang="zh-CN" sz="5400" dirty="0" smtClean="0">
                <a:ea typeface="宋体" pitchFamily="2" charset="-122"/>
              </a:rPr>
            </a:br>
            <a:endParaRPr lang="en-US" altLang="zh-CN" sz="5400" b="0" noProof="1" smtClean="0">
              <a:latin typeface="Elephant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Captive market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45588" y="5444197"/>
            <a:ext cx="7835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being trapped in one market lack of choice</a:t>
            </a:r>
            <a:endParaRPr lang="zh-CN" altLang="en-US" sz="3200" dirty="0"/>
          </a:p>
        </p:txBody>
      </p:sp>
      <p:grpSp>
        <p:nvGrpSpPr>
          <p:cNvPr id="2" name="组合 16"/>
          <p:cNvGrpSpPr/>
          <p:nvPr/>
        </p:nvGrpSpPr>
        <p:grpSpPr>
          <a:xfrm>
            <a:off x="2729132" y="1477108"/>
            <a:ext cx="4332850" cy="3812344"/>
            <a:chOff x="2339648" y="1362463"/>
            <a:chExt cx="4258100" cy="4269006"/>
          </a:xfrm>
        </p:grpSpPr>
        <p:pic>
          <p:nvPicPr>
            <p:cNvPr id="15" name="内容占位符 11" descr="b7003af33a87e950dc53b51b12385343fbf2b405.jpg"/>
            <p:cNvPicPr>
              <a:picLocks noChangeAspect="1"/>
            </p:cNvPicPr>
            <p:nvPr/>
          </p:nvPicPr>
          <p:blipFill>
            <a:blip r:embed="rId2"/>
            <a:srcRect b="21675"/>
            <a:stretch>
              <a:fillRect/>
            </a:stretch>
          </p:blipFill>
          <p:spPr bwMode="auto">
            <a:xfrm>
              <a:off x="2339648" y="1362463"/>
              <a:ext cx="4258100" cy="4269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矩形 15"/>
            <p:cNvSpPr/>
            <p:nvPr/>
          </p:nvSpPr>
          <p:spPr bwMode="auto">
            <a:xfrm rot="20021896">
              <a:off x="2793942" y="2894539"/>
              <a:ext cx="801859" cy="3207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" name="动作按钮: 上一张 7">
            <a:hlinkClick r:id="rId3" action="ppaction://hlinksldjump" highlightClick="1"/>
          </p:cNvPr>
          <p:cNvSpPr/>
          <p:nvPr/>
        </p:nvSpPr>
        <p:spPr bwMode="auto">
          <a:xfrm>
            <a:off x="8510954" y="6443003"/>
            <a:ext cx="182880" cy="182880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crank up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349315" y="5235340"/>
            <a:ext cx="4557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turn </a:t>
            </a:r>
            <a:r>
              <a:rPr lang="en-US" altLang="zh-CN" sz="3200" dirty="0" err="1" smtClean="0"/>
              <a:t>sth</a:t>
            </a:r>
            <a:r>
              <a:rPr lang="en-US" altLang="zh-CN" sz="3200" dirty="0" smtClean="0"/>
              <a:t>. on higher</a:t>
            </a:r>
          </a:p>
          <a:p>
            <a:r>
              <a:rPr lang="zh-CN" altLang="en-US" sz="3200" dirty="0" smtClean="0">
                <a:sym typeface="Wingdings"/>
              </a:rPr>
              <a:t> </a:t>
            </a:r>
            <a:r>
              <a:rPr lang="en-US" altLang="zh-CN" sz="3200" dirty="0" smtClean="0">
                <a:sym typeface="Wingdings"/>
              </a:rPr>
              <a:t>increase, raise</a:t>
            </a:r>
            <a:endParaRPr lang="zh-CN" altLang="en-US" sz="3200" dirty="0"/>
          </a:p>
        </p:txBody>
      </p:sp>
      <p:pic>
        <p:nvPicPr>
          <p:cNvPr id="8" name="内容占位符 7" descr="2531170_015209788000_2.jpg"/>
          <p:cNvPicPr>
            <a:picLocks noGrp="1" noChangeAspect="1"/>
          </p:cNvPicPr>
          <p:nvPr>
            <p:ph idx="1"/>
          </p:nvPr>
        </p:nvPicPr>
        <p:blipFill>
          <a:blip r:embed="rId2"/>
          <a:srcRect b="4063"/>
          <a:stretch>
            <a:fillRect/>
          </a:stretch>
        </p:blipFill>
        <p:spPr>
          <a:xfrm>
            <a:off x="2752793" y="1489075"/>
            <a:ext cx="3536076" cy="33924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空心弧 13"/>
          <p:cNvSpPr/>
          <p:nvPr/>
        </p:nvSpPr>
        <p:spPr bwMode="auto">
          <a:xfrm rot="15779435">
            <a:off x="2408826" y="2873302"/>
            <a:ext cx="1838098" cy="691998"/>
          </a:xfrm>
          <a:custGeom>
            <a:avLst/>
            <a:gdLst/>
            <a:ahLst/>
            <a:cxnLst/>
            <a:rect l="l" t="t" r="r" b="b"/>
            <a:pathLst>
              <a:path w="3069287" h="1745263">
                <a:moveTo>
                  <a:pt x="157" y="1464603"/>
                </a:moveTo>
                <a:cubicBezTo>
                  <a:pt x="-4415" y="1156390"/>
                  <a:pt x="91112" y="849810"/>
                  <a:pt x="279680" y="592918"/>
                </a:cubicBezTo>
                <a:cubicBezTo>
                  <a:pt x="589203" y="171248"/>
                  <a:pt x="1101577" y="-51385"/>
                  <a:pt x="1621029" y="10085"/>
                </a:cubicBezTo>
                <a:cubicBezTo>
                  <a:pt x="2126129" y="69856"/>
                  <a:pt x="2562025" y="389266"/>
                  <a:pt x="2771215" y="850593"/>
                </a:cubicBezTo>
                <a:lnTo>
                  <a:pt x="3069287" y="724214"/>
                </a:lnTo>
                <a:lnTo>
                  <a:pt x="2880540" y="1745263"/>
                </a:lnTo>
                <a:lnTo>
                  <a:pt x="2015420" y="1171039"/>
                </a:lnTo>
                <a:lnTo>
                  <a:pt x="2323687" y="1040338"/>
                </a:lnTo>
                <a:cubicBezTo>
                  <a:pt x="2176403" y="693700"/>
                  <a:pt x="1873138" y="424097"/>
                  <a:pt x="1483213" y="338767"/>
                </a:cubicBezTo>
                <a:cubicBezTo>
                  <a:pt x="832162" y="196293"/>
                  <a:pt x="186055" y="621496"/>
                  <a:pt x="40094" y="1288485"/>
                </a:cubicBezTo>
                <a:cubicBezTo>
                  <a:pt x="30695" y="1331434"/>
                  <a:pt x="23599" y="1374338"/>
                  <a:pt x="19551" y="1417149"/>
                </a:cubicBezTo>
                <a:lnTo>
                  <a:pt x="10745" y="1411479"/>
                </a:lnTo>
                <a:close/>
              </a:path>
            </a:pathLst>
          </a:custGeom>
          <a:solidFill>
            <a:srgbClr val="B4B0AD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动作按钮: 上一张 5">
            <a:hlinkClick r:id="rId3" action="ppaction://hlinksldjump" highlightClick="1"/>
          </p:cNvPr>
          <p:cNvSpPr/>
          <p:nvPr/>
        </p:nvSpPr>
        <p:spPr bwMode="auto">
          <a:xfrm>
            <a:off x="8539089" y="6471138"/>
            <a:ext cx="196948" cy="182880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allAtOnce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 Black" pitchFamily="34" charset="0"/>
              </a:rPr>
              <a:t>Lead-in</a:t>
            </a:r>
            <a:endParaRPr lang="zh-CN" altLang="en-US" dirty="0">
              <a:latin typeface="Arial Black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1184" y="1412331"/>
            <a:ext cx="794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Arial Black" pitchFamily="34" charset="0"/>
              </a:rPr>
              <a:t>To buy a coat</a:t>
            </a:r>
            <a:endParaRPr lang="zh-CN" altLang="en-US" sz="3200" dirty="0"/>
          </a:p>
        </p:txBody>
      </p:sp>
      <p:pic>
        <p:nvPicPr>
          <p:cNvPr id="7" name="内容占位符 6" descr="002481ca7d2c0ea8dc5b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9989" y="2136799"/>
            <a:ext cx="3887989" cy="4313238"/>
          </a:xfrm>
        </p:spPr>
      </p:pic>
      <p:pic>
        <p:nvPicPr>
          <p:cNvPr id="9" name="内容占位符 6" descr="002481ca7d2c0ea8dc5b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5996" y="3235569"/>
            <a:ext cx="1906337" cy="21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线形标注 1 9"/>
          <p:cNvSpPr/>
          <p:nvPr/>
        </p:nvSpPr>
        <p:spPr bwMode="auto">
          <a:xfrm>
            <a:off x="3756074" y="2208628"/>
            <a:ext cx="4909624" cy="1209821"/>
          </a:xfrm>
          <a:prstGeom prst="borderCallout1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 a shop nearby</a:t>
            </a:r>
            <a:r>
              <a:rPr kumimoji="0" lang="en-US" altLang="zh-CN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 </a:t>
            </a:r>
            <a:endParaRPr kumimoji="0" lang="zh-CN" alt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线形标注 1 10"/>
          <p:cNvSpPr/>
          <p:nvPr/>
        </p:nvSpPr>
        <p:spPr bwMode="auto">
          <a:xfrm>
            <a:off x="3753729" y="3584917"/>
            <a:ext cx="4909624" cy="1209821"/>
          </a:xfrm>
          <a:prstGeom prst="borderCallout1">
            <a:avLst>
              <a:gd name="adj1" fmla="val 18750"/>
              <a:gd name="adj2" fmla="val -8333"/>
              <a:gd name="adj3" fmla="val 64826"/>
              <a:gd name="adj4" fmla="val -34948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 several</a:t>
            </a:r>
            <a:r>
              <a:rPr kumimoji="0" lang="en-US" altLang="zh-CN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shops to compare the quality and prices. </a:t>
            </a:r>
            <a:endParaRPr kumimoji="0" lang="zh-CN" alt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线形标注 1 12"/>
          <p:cNvSpPr/>
          <p:nvPr/>
        </p:nvSpPr>
        <p:spPr bwMode="auto">
          <a:xfrm>
            <a:off x="3781865" y="5047958"/>
            <a:ext cx="4909624" cy="1209821"/>
          </a:xfrm>
          <a:prstGeom prst="borderCallout1">
            <a:avLst>
              <a:gd name="adj1" fmla="val 18750"/>
              <a:gd name="adj2" fmla="val -8333"/>
              <a:gd name="adj3" fmla="val -14244"/>
              <a:gd name="adj4" fmla="val -38025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Search online and compare </a:t>
            </a:r>
            <a:r>
              <a:rPr kumimoji="0" lang="en-US" altLang="zh-CN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carefully. </a:t>
            </a:r>
            <a:endParaRPr kumimoji="0" lang="zh-CN" alt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09898E-6 L -0.31615 -0.00208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 Black" pitchFamily="34" charset="0"/>
              </a:rPr>
              <a:t>Lead-in</a:t>
            </a:r>
            <a:endParaRPr lang="zh-CN" altLang="en-US" dirty="0">
              <a:latin typeface="Arial Black" pitchFamily="34" charset="0"/>
            </a:endParaRPr>
          </a:p>
        </p:txBody>
      </p:sp>
      <p:pic>
        <p:nvPicPr>
          <p:cNvPr id="12" name="内容占位符 11" descr="201308071255193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87065" y="3640953"/>
            <a:ext cx="4021309" cy="3217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图片 13" descr="xin_59070326171442120523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87566" y="2684206"/>
            <a:ext cx="2755115" cy="3058178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187902" y="1412331"/>
            <a:ext cx="68057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Arial Black" pitchFamily="34" charset="0"/>
              </a:rPr>
              <a:t>How to be a clever customer?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 Black" pitchFamily="34" charset="0"/>
              </a:rPr>
              <a:t>Lead-in</a:t>
            </a:r>
            <a:endParaRPr lang="zh-CN" altLang="en-US" dirty="0">
              <a:latin typeface="Arial Black" pitchFamily="34" charset="0"/>
            </a:endParaRPr>
          </a:p>
        </p:txBody>
      </p:sp>
      <p:sp>
        <p:nvSpPr>
          <p:cNvPr id="4" name="圆角矩形标注 3"/>
          <p:cNvSpPr/>
          <p:nvPr/>
        </p:nvSpPr>
        <p:spPr bwMode="auto">
          <a:xfrm>
            <a:off x="504167" y="1350948"/>
            <a:ext cx="8111613" cy="1537236"/>
          </a:xfrm>
          <a:prstGeom prst="wedgeRoundRectCallout">
            <a:avLst>
              <a:gd name="adj1" fmla="val -39984"/>
              <a:gd name="adj2" fmla="val 72093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3200" dirty="0" smtClean="0"/>
              <a:t>Clever customers usually compare goods in three stores before they buy.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01859" y="3038623"/>
            <a:ext cx="7891975" cy="3601338"/>
            <a:chOff x="579120" y="3249636"/>
            <a:chExt cx="8733693" cy="5240216"/>
          </a:xfrm>
        </p:grpSpPr>
        <p:pic>
          <p:nvPicPr>
            <p:cNvPr id="5" name="图片 4" descr="157169275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120" y="3249636"/>
              <a:ext cx="8733693" cy="5240216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 rot="19768784">
              <a:off x="1866839" y="4878595"/>
              <a:ext cx="964929" cy="44891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shop 1</a:t>
              </a:r>
              <a:endParaRPr lang="zh-CN" altLang="en-US" sz="2000" dirty="0"/>
            </a:p>
          </p:txBody>
        </p:sp>
        <p:sp>
          <p:nvSpPr>
            <p:cNvPr id="7" name="矩形 6"/>
            <p:cNvSpPr/>
            <p:nvPr/>
          </p:nvSpPr>
          <p:spPr>
            <a:xfrm rot="20941831">
              <a:off x="5640783" y="3932863"/>
              <a:ext cx="1033551" cy="4143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800" dirty="0" smtClean="0"/>
                <a:t>shop 2</a:t>
              </a:r>
              <a:endParaRPr lang="zh-CN" altLang="en-US" sz="1800" dirty="0"/>
            </a:p>
          </p:txBody>
        </p:sp>
        <p:sp>
          <p:nvSpPr>
            <p:cNvPr id="10" name="矩形 9"/>
            <p:cNvSpPr/>
            <p:nvPr/>
          </p:nvSpPr>
          <p:spPr>
            <a:xfrm rot="20888599">
              <a:off x="3823513" y="4358075"/>
              <a:ext cx="1032973" cy="34532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e-shop </a:t>
              </a:r>
              <a:endParaRPr lang="zh-CN" altLang="en-US" sz="1400" dirty="0"/>
            </a:p>
          </p:txBody>
        </p:sp>
      </p:grpSp>
      <p:sp>
        <p:nvSpPr>
          <p:cNvPr id="13" name="圆角矩形标注 12"/>
          <p:cNvSpPr/>
          <p:nvPr/>
        </p:nvSpPr>
        <p:spPr bwMode="auto">
          <a:xfrm>
            <a:off x="586226" y="4021463"/>
            <a:ext cx="8111613" cy="1537236"/>
          </a:xfrm>
          <a:prstGeom prst="wedgeRoundRectCallout">
            <a:avLst>
              <a:gd name="adj1" fmla="val 37711"/>
              <a:gd name="adj2" fmla="val -76158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3200" dirty="0" smtClean="0"/>
              <a:t>It's well worth shopping around before you buy.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3" grpId="0" animBg="1"/>
      <p:bldP spid="1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 Black" pitchFamily="34" charset="0"/>
              </a:rPr>
              <a:t>Lead-in</a:t>
            </a:r>
            <a:endParaRPr lang="zh-CN" altLang="en-US" dirty="0">
              <a:latin typeface="Arial Black" pitchFamily="34" charset="0"/>
            </a:endParaRPr>
          </a:p>
        </p:txBody>
      </p:sp>
      <p:sp>
        <p:nvSpPr>
          <p:cNvPr id="13" name="圆角矩形标注 12"/>
          <p:cNvSpPr/>
          <p:nvPr/>
        </p:nvSpPr>
        <p:spPr bwMode="auto">
          <a:xfrm>
            <a:off x="628429" y="1151650"/>
            <a:ext cx="8111613" cy="1422738"/>
          </a:xfrm>
          <a:prstGeom prst="wedgeRoundRectCallout">
            <a:avLst>
              <a:gd name="adj1" fmla="val 35283"/>
              <a:gd name="adj2" fmla="val -49619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3200" dirty="0" smtClean="0"/>
              <a:t>The Internet makes shopping and price comparison much easier.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图片 5" descr="122297526_21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9748" y="2813538"/>
            <a:ext cx="4242443" cy="4044462"/>
          </a:xfrm>
          <a:prstGeom prst="rect">
            <a:avLst/>
          </a:prstGeom>
        </p:spPr>
      </p:pic>
      <p:pic>
        <p:nvPicPr>
          <p:cNvPr id="12" name="图片 11" descr="xin_59070326171442120523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2863" y="2743200"/>
            <a:ext cx="3434546" cy="3812346"/>
          </a:xfrm>
          <a:prstGeom prst="rect">
            <a:avLst/>
          </a:prstGeom>
        </p:spPr>
      </p:pic>
      <p:pic>
        <p:nvPicPr>
          <p:cNvPr id="15" name="图片 14" descr="14073119988702.jpg"/>
          <p:cNvPicPr>
            <a:picLocks noChangeAspect="1"/>
          </p:cNvPicPr>
          <p:nvPr/>
        </p:nvPicPr>
        <p:blipFill>
          <a:blip r:embed="rId4"/>
          <a:srcRect l="2334" t="3224" r="2450" b="2256"/>
          <a:stretch>
            <a:fillRect/>
          </a:stretch>
        </p:blipFill>
        <p:spPr>
          <a:xfrm>
            <a:off x="717452" y="2715065"/>
            <a:ext cx="3826413" cy="378420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3136E-6 L -0.22847 1.313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 Black" pitchFamily="34" charset="0"/>
              </a:rPr>
              <a:t>Lead-in</a:t>
            </a:r>
            <a:endParaRPr lang="zh-CN" altLang="en-US" dirty="0">
              <a:latin typeface="Arial Black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5761" y="2053883"/>
            <a:ext cx="8342142" cy="2671522"/>
            <a:chOff x="655713" y="4189439"/>
            <a:chExt cx="7876297" cy="2294428"/>
          </a:xfrm>
        </p:grpSpPr>
        <p:pic>
          <p:nvPicPr>
            <p:cNvPr id="5" name="图片 4" descr="pricepanda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5713" y="4402233"/>
              <a:ext cx="2160000" cy="537202"/>
            </a:xfrm>
            <a:prstGeom prst="rect">
              <a:avLst/>
            </a:prstGeom>
          </p:spPr>
        </p:pic>
        <p:pic>
          <p:nvPicPr>
            <p:cNvPr id="6" name="图片 5" descr="t01f99519f2e63e1474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24824" y="5478699"/>
              <a:ext cx="1207186" cy="914399"/>
            </a:xfrm>
            <a:prstGeom prst="rect">
              <a:avLst/>
            </a:prstGeom>
          </p:spPr>
        </p:pic>
        <p:grpSp>
          <p:nvGrpSpPr>
            <p:cNvPr id="7" name="组合 14"/>
            <p:cNvGrpSpPr/>
            <p:nvPr/>
          </p:nvGrpSpPr>
          <p:grpSpPr>
            <a:xfrm>
              <a:off x="3094891" y="5387929"/>
              <a:ext cx="2193706" cy="1095938"/>
              <a:chOff x="3165231" y="5401998"/>
              <a:chExt cx="2193706" cy="1095938"/>
            </a:xfrm>
          </p:grpSpPr>
          <p:sp>
            <p:nvSpPr>
              <p:cNvPr id="12" name="矩形 11"/>
              <p:cNvSpPr/>
              <p:nvPr/>
            </p:nvSpPr>
            <p:spPr bwMode="auto">
              <a:xfrm>
                <a:off x="3165231" y="5401998"/>
                <a:ext cx="2082018" cy="1055077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图片 12" descr="baycrazy.png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98937" y="5422380"/>
                <a:ext cx="2160000" cy="1075556"/>
              </a:xfrm>
              <a:prstGeom prst="rect">
                <a:avLst/>
              </a:prstGeom>
            </p:spPr>
          </p:pic>
        </p:grpSp>
        <p:pic>
          <p:nvPicPr>
            <p:cNvPr id="8" name="图片 7" descr="FatFingers-logo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5713" y="5664126"/>
              <a:ext cx="2160000" cy="543545"/>
            </a:xfrm>
            <a:prstGeom prst="rect">
              <a:avLst/>
            </a:prstGeom>
          </p:spPr>
        </p:pic>
        <p:pic>
          <p:nvPicPr>
            <p:cNvPr id="9" name="图片 8" descr="logo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67658" y="4189439"/>
              <a:ext cx="2160000" cy="962791"/>
            </a:xfrm>
            <a:prstGeom prst="rect">
              <a:avLst/>
            </a:prstGeom>
          </p:spPr>
        </p:pic>
        <p:pic>
          <p:nvPicPr>
            <p:cNvPr id="10" name="图片 9" descr="QQ截图20151126034647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90669" y="4392581"/>
              <a:ext cx="2160000" cy="556507"/>
            </a:xfrm>
            <a:prstGeom prst="rect">
              <a:avLst/>
            </a:prstGeom>
          </p:spPr>
        </p:pic>
        <p:pic>
          <p:nvPicPr>
            <p:cNvPr id="11" name="图片 10" descr="snlogo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73719" y="5478545"/>
              <a:ext cx="1737942" cy="914706"/>
            </a:xfrm>
            <a:prstGeom prst="rect">
              <a:avLst/>
            </a:prstGeom>
          </p:spPr>
        </p:pic>
      </p:grpSp>
      <p:sp>
        <p:nvSpPr>
          <p:cNvPr id="14" name="竖排文字占位符 22"/>
          <p:cNvSpPr>
            <a:spLocks noGrp="1"/>
          </p:cNvSpPr>
          <p:nvPr>
            <p:ph type="body" orient="vert" idx="1"/>
          </p:nvPr>
        </p:nvSpPr>
        <p:spPr>
          <a:xfrm>
            <a:off x="1871004" y="5303520"/>
            <a:ext cx="5458264" cy="709808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/>
          <a:lstStyle/>
          <a:p>
            <a:pPr algn="ctr">
              <a:buNone/>
            </a:pPr>
            <a:r>
              <a:rPr lang="en-US" altLang="zh-CN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Price comparison sites</a:t>
            </a:r>
            <a:endParaRPr lang="zh-CN" altLang="en-US" sz="3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2619375" y="2690813"/>
            <a:ext cx="1268413" cy="1935162"/>
            <a:chOff x="2619375" y="2690813"/>
            <a:chExt cx="1268413" cy="1935162"/>
          </a:xfrm>
        </p:grpSpPr>
        <p:sp>
          <p:nvSpPr>
            <p:cNvPr id="7" name="MH_Other_1"/>
            <p:cNvSpPr/>
            <p:nvPr>
              <p:custDataLst>
                <p:tags r:id="rId13"/>
              </p:custDataLst>
            </p:nvPr>
          </p:nvSpPr>
          <p:spPr>
            <a:xfrm rot="972597">
              <a:off x="2624138" y="2690813"/>
              <a:ext cx="1263650" cy="1935162"/>
            </a:xfrm>
            <a:prstGeom prst="roundRect">
              <a:avLst/>
            </a:prstGeom>
            <a:solidFill>
              <a:srgbClr val="B4B0AD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180000" rIns="0" bIns="0"/>
            <a:lstStyle/>
            <a:p>
              <a:pPr algn="ctr">
                <a:spcAft>
                  <a:spcPts val="1200"/>
                </a:spcAft>
                <a:defRPr/>
              </a:pPr>
              <a:r>
                <a:rPr lang="en-US" altLang="zh-CN" sz="3200" kern="0" dirty="0">
                  <a:solidFill>
                    <a:srgbClr val="FFFFFF"/>
                  </a:solidFill>
                  <a:latin typeface="Raavi" panose="020B0502040204020203" pitchFamily="34" charset="0"/>
                  <a:ea typeface="微软雅黑" panose="020B0503020204020204" pitchFamily="34" charset="-122"/>
                  <a:cs typeface="Raavi" panose="020B0502040204020203" pitchFamily="34" charset="0"/>
                </a:rPr>
                <a:t>02</a:t>
              </a:r>
              <a:endParaRPr lang="zh-CN" altLang="en-US" sz="3200" kern="0" dirty="0">
                <a:solidFill>
                  <a:srgbClr val="FFFFFF"/>
                </a:solidFill>
                <a:latin typeface="Raavi" panose="020B0502040204020203" pitchFamily="34" charset="0"/>
                <a:ea typeface="微软雅黑" panose="020B0503020204020204" pitchFamily="34" charset="-122"/>
                <a:cs typeface="Raavi" panose="020B0502040204020203" pitchFamily="34" charset="0"/>
              </a:endParaRPr>
            </a:p>
          </p:txBody>
        </p:sp>
        <p:sp>
          <p:nvSpPr>
            <p:cNvPr id="8" name="MH_SubTitle_2"/>
            <p:cNvSpPr/>
            <p:nvPr>
              <p:custDataLst>
                <p:tags r:id="rId14"/>
              </p:custDataLst>
            </p:nvPr>
          </p:nvSpPr>
          <p:spPr>
            <a:xfrm rot="972597">
              <a:off x="2619375" y="3424238"/>
              <a:ext cx="1090613" cy="1025525"/>
            </a:xfrm>
            <a:prstGeom prst="round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tIns="108000" rIns="46800" bIns="46800" anchor="ctr" anchorCtr="0"/>
            <a:lstStyle/>
            <a:p>
              <a:pPr algn="ctr">
                <a:lnSpc>
                  <a:spcPct val="150000"/>
                </a:lnSpc>
                <a:defRPr/>
              </a:pPr>
              <a:r>
                <a:rPr lang="en-US" altLang="zh-CN" spc="100" dirty="0" smtClean="0">
                  <a:latin typeface="+mn-lt"/>
                  <a:ea typeface="微软雅黑" panose="020B0503020204020204" pitchFamily="34" charset="-122"/>
                </a:rPr>
                <a:t>$101</a:t>
              </a:r>
              <a:endParaRPr lang="zh-CN" altLang="en-US" spc="100" dirty="0">
                <a:latin typeface="+mn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358900" y="2124075"/>
            <a:ext cx="1325563" cy="2000250"/>
            <a:chOff x="1358900" y="2124075"/>
            <a:chExt cx="1325563" cy="2000250"/>
          </a:xfrm>
        </p:grpSpPr>
        <p:sp>
          <p:nvSpPr>
            <p:cNvPr id="9" name="MH_Other_3"/>
            <p:cNvSpPr/>
            <p:nvPr>
              <p:custDataLst>
                <p:tags r:id="rId11"/>
              </p:custDataLst>
            </p:nvPr>
          </p:nvSpPr>
          <p:spPr>
            <a:xfrm rot="1735466">
              <a:off x="1422400" y="2124075"/>
              <a:ext cx="1262063" cy="2000250"/>
            </a:xfrm>
            <a:prstGeom prst="roundRect">
              <a:avLst/>
            </a:prstGeom>
            <a:solidFill>
              <a:srgbClr val="C8974A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180000" rIns="0" bIns="0"/>
            <a:lstStyle/>
            <a:p>
              <a:pPr algn="ctr">
                <a:spcAft>
                  <a:spcPts val="1200"/>
                </a:spcAft>
                <a:defRPr/>
              </a:pPr>
              <a:r>
                <a:rPr lang="en-US" altLang="zh-CN" sz="3200" kern="0" dirty="0">
                  <a:solidFill>
                    <a:srgbClr val="FFFFFF"/>
                  </a:solidFill>
                  <a:latin typeface="Raavi" panose="020B0502040204020203" pitchFamily="34" charset="0"/>
                  <a:ea typeface="微软雅黑" panose="020B0503020204020204" pitchFamily="34" charset="-122"/>
                  <a:cs typeface="Raavi" panose="020B0502040204020203" pitchFamily="34" charset="0"/>
                </a:rPr>
                <a:t>01</a:t>
              </a:r>
              <a:endParaRPr lang="zh-CN" altLang="en-US" sz="3200" kern="0" dirty="0">
                <a:solidFill>
                  <a:srgbClr val="FFFFFF"/>
                </a:solidFill>
                <a:latin typeface="Raavi" panose="020B0502040204020203" pitchFamily="34" charset="0"/>
                <a:ea typeface="微软雅黑" panose="020B0503020204020204" pitchFamily="34" charset="-122"/>
                <a:cs typeface="Raavi" panose="020B0502040204020203" pitchFamily="34" charset="0"/>
              </a:endParaRPr>
            </a:p>
          </p:txBody>
        </p:sp>
        <p:sp>
          <p:nvSpPr>
            <p:cNvPr id="10" name="MH_SubTitle_1"/>
            <p:cNvSpPr/>
            <p:nvPr>
              <p:custDataLst>
                <p:tags r:id="rId12"/>
              </p:custDataLst>
            </p:nvPr>
          </p:nvSpPr>
          <p:spPr>
            <a:xfrm rot="1735466">
              <a:off x="1358900" y="2836863"/>
              <a:ext cx="1090613" cy="1136650"/>
            </a:xfrm>
            <a:prstGeom prst="round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tIns="108000" rIns="46800" bIns="46800" anchor="ctr" anchorCtr="0"/>
            <a:lstStyle/>
            <a:p>
              <a:pPr algn="ctr">
                <a:lnSpc>
                  <a:spcPct val="130000"/>
                </a:lnSpc>
                <a:defRPr/>
              </a:pPr>
              <a:r>
                <a:rPr lang="en-US" altLang="zh-CN" spc="100" dirty="0">
                  <a:latin typeface="+mn-lt"/>
                  <a:ea typeface="微软雅黑" panose="020B0503020204020204" pitchFamily="34" charset="-122"/>
                </a:rPr>
                <a:t> </a:t>
              </a:r>
              <a:r>
                <a:rPr lang="en-US" altLang="zh-CN" spc="100" dirty="0" smtClean="0">
                  <a:latin typeface="+mn-lt"/>
                  <a:ea typeface="微软雅黑" panose="020B0503020204020204" pitchFamily="34" charset="-122"/>
                </a:rPr>
                <a:t>$ 98</a:t>
              </a:r>
              <a:endParaRPr lang="zh-CN" altLang="en-US" kern="0" dirty="0">
                <a:latin typeface="+mn-lt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11" name="MH_Other_4"/>
          <p:cNvSpPr/>
          <p:nvPr>
            <p:custDataLst>
              <p:tags r:id="rId1"/>
            </p:custDataLst>
          </p:nvPr>
        </p:nvSpPr>
        <p:spPr>
          <a:xfrm rot="21573501">
            <a:off x="1992313" y="2090738"/>
            <a:ext cx="149225" cy="149225"/>
          </a:xfrm>
          <a:prstGeom prst="ellipse">
            <a:avLst/>
          </a:prstGeom>
          <a:solidFill>
            <a:srgbClr val="FFFFFF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MH_Other_5"/>
          <p:cNvSpPr/>
          <p:nvPr>
            <p:custDataLst>
              <p:tags r:id="rId2"/>
            </p:custDataLst>
          </p:nvPr>
        </p:nvSpPr>
        <p:spPr>
          <a:xfrm rot="21573501">
            <a:off x="925513" y="1603375"/>
            <a:ext cx="1135062" cy="588963"/>
          </a:xfrm>
          <a:custGeom>
            <a:avLst/>
            <a:gdLst>
              <a:gd name="connsiteX0" fmla="*/ 1480415 w 2878709"/>
              <a:gd name="connsiteY0" fmla="*/ 269 h 1323091"/>
              <a:gd name="connsiteX1" fmla="*/ 2878709 w 2878709"/>
              <a:gd name="connsiteY1" fmla="*/ 661546 h 1323091"/>
              <a:gd name="connsiteX2" fmla="*/ 1439355 w 2878709"/>
              <a:gd name="connsiteY2" fmla="*/ 661546 h 1323091"/>
              <a:gd name="connsiteX3" fmla="*/ 1480415 w 2878709"/>
              <a:gd name="connsiteY3" fmla="*/ 269 h 1323091"/>
              <a:gd name="connsiteX0" fmla="*/ 1480415 w 2878709"/>
              <a:gd name="connsiteY0" fmla="*/ 269 h 1323091"/>
              <a:gd name="connsiteX1" fmla="*/ 2878709 w 2878709"/>
              <a:gd name="connsiteY1" fmla="*/ 661546 h 1323091"/>
              <a:gd name="connsiteX0" fmla="*/ 41060 w 1439354"/>
              <a:gd name="connsiteY0" fmla="*/ 0 h 661277"/>
              <a:gd name="connsiteX1" fmla="*/ 1439354 w 1439354"/>
              <a:gd name="connsiteY1" fmla="*/ 661277 h 661277"/>
              <a:gd name="connsiteX2" fmla="*/ 0 w 1439354"/>
              <a:gd name="connsiteY2" fmla="*/ 661277 h 661277"/>
              <a:gd name="connsiteX3" fmla="*/ 41060 w 1439354"/>
              <a:gd name="connsiteY3" fmla="*/ 0 h 661277"/>
              <a:gd name="connsiteX0" fmla="*/ 41060 w 1439354"/>
              <a:gd name="connsiteY0" fmla="*/ 526473 h 661277"/>
              <a:gd name="connsiteX1" fmla="*/ 1439354 w 1439354"/>
              <a:gd name="connsiteY1" fmla="*/ 661277 h 661277"/>
              <a:gd name="connsiteX0" fmla="*/ 41060 w 1442020"/>
              <a:gd name="connsiteY0" fmla="*/ 0 h 661277"/>
              <a:gd name="connsiteX1" fmla="*/ 1439354 w 1442020"/>
              <a:gd name="connsiteY1" fmla="*/ 661277 h 661277"/>
              <a:gd name="connsiteX2" fmla="*/ 0 w 1442020"/>
              <a:gd name="connsiteY2" fmla="*/ 661277 h 661277"/>
              <a:gd name="connsiteX3" fmla="*/ 41060 w 1442020"/>
              <a:gd name="connsiteY3" fmla="*/ 0 h 661277"/>
              <a:gd name="connsiteX0" fmla="*/ 41060 w 1442020"/>
              <a:gd name="connsiteY0" fmla="*/ 526473 h 661277"/>
              <a:gd name="connsiteX1" fmla="*/ 1439354 w 1442020"/>
              <a:gd name="connsiteY1" fmla="*/ 661277 h 661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42020" h="661277" stroke="0" extrusionOk="0">
                <a:moveTo>
                  <a:pt x="41060" y="0"/>
                </a:moveTo>
                <a:cubicBezTo>
                  <a:pt x="819686" y="10213"/>
                  <a:pt x="1439354" y="303264"/>
                  <a:pt x="1439354" y="661277"/>
                </a:cubicBezTo>
                <a:lnTo>
                  <a:pt x="0" y="661277"/>
                </a:lnTo>
                <a:lnTo>
                  <a:pt x="41060" y="0"/>
                </a:lnTo>
                <a:close/>
              </a:path>
              <a:path w="1442020" h="661277" fill="none">
                <a:moveTo>
                  <a:pt x="41060" y="526473"/>
                </a:moveTo>
                <a:cubicBezTo>
                  <a:pt x="1567831" y="772213"/>
                  <a:pt x="1439354" y="303264"/>
                  <a:pt x="1439354" y="661277"/>
                </a:cubicBezTo>
              </a:path>
            </a:pathLst>
          </a:cu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700" kern="0">
              <a:solidFill>
                <a:sysClr val="windowText" lastClr="000000"/>
              </a:solidFill>
              <a:latin typeface="Arial" charset="0"/>
              <a:ea typeface="宋体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922713" y="2943225"/>
            <a:ext cx="1262062" cy="1976438"/>
            <a:chOff x="3922713" y="2943225"/>
            <a:chExt cx="1262062" cy="1976438"/>
          </a:xfrm>
        </p:grpSpPr>
        <p:sp>
          <p:nvSpPr>
            <p:cNvPr id="13" name="MH_Other_6"/>
            <p:cNvSpPr/>
            <p:nvPr>
              <p:custDataLst>
                <p:tags r:id="rId9"/>
              </p:custDataLst>
            </p:nvPr>
          </p:nvSpPr>
          <p:spPr>
            <a:xfrm rot="310424">
              <a:off x="3922713" y="2943225"/>
              <a:ext cx="1262062" cy="1976438"/>
            </a:xfrm>
            <a:prstGeom prst="roundRect">
              <a:avLst/>
            </a:prstGeom>
            <a:solidFill>
              <a:srgbClr val="C8974A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180000" rIns="0" bIns="0"/>
            <a:lstStyle/>
            <a:p>
              <a:pPr algn="ctr">
                <a:spcAft>
                  <a:spcPts val="1200"/>
                </a:spcAft>
                <a:defRPr/>
              </a:pPr>
              <a:r>
                <a:rPr lang="en-US" altLang="zh-CN" sz="3200" kern="0" dirty="0">
                  <a:solidFill>
                    <a:srgbClr val="FFFFFF"/>
                  </a:solidFill>
                  <a:latin typeface="Raavi" panose="020B0502040204020203" pitchFamily="34" charset="0"/>
                  <a:ea typeface="微软雅黑" panose="020B0503020204020204" pitchFamily="34" charset="-122"/>
                  <a:cs typeface="Raavi" panose="020B0502040204020203" pitchFamily="34" charset="0"/>
                </a:rPr>
                <a:t>03</a:t>
              </a:r>
              <a:endParaRPr lang="zh-CN" altLang="en-US" sz="3200" kern="0" dirty="0">
                <a:solidFill>
                  <a:srgbClr val="FFFFFF"/>
                </a:solidFill>
                <a:latin typeface="Raavi" panose="020B0502040204020203" pitchFamily="34" charset="0"/>
                <a:ea typeface="微软雅黑" panose="020B0503020204020204" pitchFamily="34" charset="-122"/>
                <a:cs typeface="Raavi" panose="020B0502040204020203" pitchFamily="34" charset="0"/>
              </a:endParaRPr>
            </a:p>
          </p:txBody>
        </p:sp>
        <p:sp>
          <p:nvSpPr>
            <p:cNvPr id="14" name="MH_SubTitle_3"/>
            <p:cNvSpPr/>
            <p:nvPr>
              <p:custDataLst>
                <p:tags r:id="rId10"/>
              </p:custDataLst>
            </p:nvPr>
          </p:nvSpPr>
          <p:spPr>
            <a:xfrm rot="310424">
              <a:off x="3970338" y="3689350"/>
              <a:ext cx="1092200" cy="1077913"/>
            </a:xfrm>
            <a:prstGeom prst="round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tIns="108000" rIns="46800" bIns="46800" anchor="ctr" anchorCtr="0"/>
            <a:lstStyle/>
            <a:p>
              <a:pPr algn="ctr">
                <a:lnSpc>
                  <a:spcPct val="130000"/>
                </a:lnSpc>
                <a:defRPr/>
              </a:pPr>
              <a:r>
                <a:rPr lang="en-US" altLang="zh-CN" spc="100" dirty="0">
                  <a:latin typeface="+mn-lt"/>
                  <a:ea typeface="微软雅黑" panose="020B0503020204020204" pitchFamily="34" charset="-122"/>
                </a:rPr>
                <a:t> </a:t>
              </a:r>
              <a:r>
                <a:rPr lang="en-US" altLang="zh-CN" spc="100" dirty="0" smtClean="0">
                  <a:latin typeface="+mn-lt"/>
                  <a:ea typeface="微软雅黑" panose="020B0503020204020204" pitchFamily="34" charset="-122"/>
                </a:rPr>
                <a:t>$ 95</a:t>
              </a:r>
              <a:endParaRPr lang="zh-CN" altLang="en-US" spc="100" dirty="0">
                <a:latin typeface="+mn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313363" y="2878138"/>
            <a:ext cx="1263650" cy="2084387"/>
            <a:chOff x="5313363" y="2878138"/>
            <a:chExt cx="1263650" cy="2084387"/>
          </a:xfrm>
        </p:grpSpPr>
        <p:sp>
          <p:nvSpPr>
            <p:cNvPr id="15" name="MH_Other_7"/>
            <p:cNvSpPr/>
            <p:nvPr>
              <p:custDataLst>
                <p:tags r:id="rId7"/>
              </p:custDataLst>
            </p:nvPr>
          </p:nvSpPr>
          <p:spPr>
            <a:xfrm rot="20865428">
              <a:off x="5313363" y="2878138"/>
              <a:ext cx="1263650" cy="2084387"/>
            </a:xfrm>
            <a:prstGeom prst="roundRect">
              <a:avLst/>
            </a:prstGeom>
            <a:solidFill>
              <a:srgbClr val="B4B0AD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180000" rIns="0" bIns="0"/>
            <a:lstStyle/>
            <a:p>
              <a:pPr algn="ctr">
                <a:spcAft>
                  <a:spcPts val="1200"/>
                </a:spcAft>
                <a:defRPr/>
              </a:pPr>
              <a:r>
                <a:rPr lang="en-US" altLang="zh-CN" sz="3200" kern="0" dirty="0">
                  <a:solidFill>
                    <a:srgbClr val="FFFFFF"/>
                  </a:solidFill>
                  <a:latin typeface="Raavi" panose="020B0502040204020203" pitchFamily="34" charset="0"/>
                  <a:ea typeface="微软雅黑" panose="020B0503020204020204" pitchFamily="34" charset="-122"/>
                  <a:cs typeface="Raavi" panose="020B0502040204020203" pitchFamily="34" charset="0"/>
                </a:rPr>
                <a:t>04</a:t>
              </a:r>
              <a:endParaRPr lang="zh-CN" altLang="en-US" sz="3200" kern="0" dirty="0">
                <a:solidFill>
                  <a:srgbClr val="FFFFFF"/>
                </a:solidFill>
                <a:latin typeface="Raavi" panose="020B0502040204020203" pitchFamily="34" charset="0"/>
                <a:ea typeface="微软雅黑" panose="020B0503020204020204" pitchFamily="34" charset="-122"/>
                <a:cs typeface="Raavi" panose="020B0502040204020203" pitchFamily="34" charset="0"/>
              </a:endParaRPr>
            </a:p>
          </p:txBody>
        </p:sp>
        <p:sp>
          <p:nvSpPr>
            <p:cNvPr id="16" name="MH_SubTitle_4"/>
            <p:cNvSpPr/>
            <p:nvPr>
              <p:custDataLst>
                <p:tags r:id="rId8"/>
              </p:custDataLst>
            </p:nvPr>
          </p:nvSpPr>
          <p:spPr>
            <a:xfrm rot="20865428">
              <a:off x="5453063" y="3622675"/>
              <a:ext cx="1092200" cy="1187450"/>
            </a:xfrm>
            <a:prstGeom prst="round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tIns="108000" rIns="46800" bIns="46800" anchor="ctr" anchorCtr="0"/>
            <a:lstStyle/>
            <a:p>
              <a:pPr algn="ctr">
                <a:lnSpc>
                  <a:spcPct val="130000"/>
                </a:lnSpc>
                <a:defRPr/>
              </a:pPr>
              <a:r>
                <a:rPr lang="en-US" altLang="zh-CN" spc="100" dirty="0">
                  <a:latin typeface="+mn-lt"/>
                  <a:ea typeface="微软雅黑" panose="020B0503020204020204" pitchFamily="34" charset="-122"/>
                </a:rPr>
                <a:t> </a:t>
              </a:r>
              <a:r>
                <a:rPr lang="en-US" altLang="zh-CN" spc="100" dirty="0" smtClean="0">
                  <a:latin typeface="+mn-lt"/>
                  <a:ea typeface="微软雅黑" panose="020B0503020204020204" pitchFamily="34" charset="-122"/>
                </a:rPr>
                <a:t>$ 96</a:t>
              </a:r>
              <a:endParaRPr lang="zh-CN" altLang="en-US" spc="100" dirty="0">
                <a:latin typeface="+mn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80175" y="2238375"/>
            <a:ext cx="1322388" cy="1949450"/>
            <a:chOff x="6480175" y="2238375"/>
            <a:chExt cx="1322388" cy="1949450"/>
          </a:xfrm>
        </p:grpSpPr>
        <p:sp>
          <p:nvSpPr>
            <p:cNvPr id="17" name="MH_Other_9"/>
            <p:cNvSpPr/>
            <p:nvPr>
              <p:custDataLst>
                <p:tags r:id="rId5"/>
              </p:custDataLst>
            </p:nvPr>
          </p:nvSpPr>
          <p:spPr>
            <a:xfrm rot="19960410">
              <a:off x="6480175" y="2238375"/>
              <a:ext cx="1262063" cy="1949450"/>
            </a:xfrm>
            <a:prstGeom prst="roundRect">
              <a:avLst/>
            </a:prstGeom>
            <a:solidFill>
              <a:srgbClr val="C8974A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180000" rIns="0" bIns="0"/>
            <a:lstStyle/>
            <a:p>
              <a:pPr algn="ctr">
                <a:spcAft>
                  <a:spcPts val="1200"/>
                </a:spcAft>
                <a:defRPr/>
              </a:pPr>
              <a:r>
                <a:rPr lang="en-US" altLang="zh-CN" sz="3200" kern="0" dirty="0">
                  <a:solidFill>
                    <a:srgbClr val="FFFFFF"/>
                  </a:solidFill>
                  <a:latin typeface="Raavi" panose="020B0502040204020203" pitchFamily="34" charset="0"/>
                  <a:ea typeface="微软雅黑" panose="020B0503020204020204" pitchFamily="34" charset="-122"/>
                  <a:cs typeface="Raavi" panose="020B0502040204020203" pitchFamily="34" charset="0"/>
                </a:rPr>
                <a:t>05</a:t>
              </a:r>
              <a:endParaRPr lang="zh-CN" altLang="en-US" sz="3200" kern="0" dirty="0">
                <a:solidFill>
                  <a:srgbClr val="FFFFFF"/>
                </a:solidFill>
                <a:latin typeface="Raavi" panose="020B0502040204020203" pitchFamily="34" charset="0"/>
                <a:ea typeface="微软雅黑" panose="020B0503020204020204" pitchFamily="34" charset="-122"/>
                <a:cs typeface="Raavi" panose="020B0502040204020203" pitchFamily="34" charset="0"/>
              </a:endParaRPr>
            </a:p>
          </p:txBody>
        </p:sp>
        <p:sp>
          <p:nvSpPr>
            <p:cNvPr id="18" name="MH_SubTitle_5"/>
            <p:cNvSpPr/>
            <p:nvPr>
              <p:custDataLst>
                <p:tags r:id="rId6"/>
              </p:custDataLst>
            </p:nvPr>
          </p:nvSpPr>
          <p:spPr>
            <a:xfrm rot="19960410">
              <a:off x="6710363" y="2951163"/>
              <a:ext cx="1092200" cy="1062037"/>
            </a:xfrm>
            <a:prstGeom prst="round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tIns="108000" rIns="46800" bIns="46800" anchor="ctr" anchorCtr="0"/>
            <a:lstStyle/>
            <a:p>
              <a:pPr algn="ctr">
                <a:lnSpc>
                  <a:spcPct val="130000"/>
                </a:lnSpc>
                <a:defRPr/>
              </a:pPr>
              <a:r>
                <a:rPr lang="en-US" altLang="zh-CN" spc="100" dirty="0">
                  <a:latin typeface="+mn-lt"/>
                  <a:ea typeface="微软雅黑" panose="020B0503020204020204" pitchFamily="34" charset="-122"/>
                </a:rPr>
                <a:t> </a:t>
              </a:r>
              <a:r>
                <a:rPr lang="en-US" altLang="zh-CN" spc="100" dirty="0" smtClean="0">
                  <a:latin typeface="+mn-lt"/>
                  <a:ea typeface="微软雅黑" panose="020B0503020204020204" pitchFamily="34" charset="-122"/>
                </a:rPr>
                <a:t>$90</a:t>
              </a:r>
              <a:endParaRPr lang="zh-CN" altLang="en-US" spc="100" dirty="0">
                <a:latin typeface="+mn-lt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MH_Other_10"/>
          <p:cNvSpPr/>
          <p:nvPr>
            <p:custDataLst>
              <p:tags r:id="rId3"/>
            </p:custDataLst>
          </p:nvPr>
        </p:nvSpPr>
        <p:spPr>
          <a:xfrm rot="524387">
            <a:off x="7062788" y="2203450"/>
            <a:ext cx="149225" cy="147638"/>
          </a:xfrm>
          <a:prstGeom prst="ellipse">
            <a:avLst/>
          </a:prstGeom>
          <a:solidFill>
            <a:srgbClr val="FFFFFF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MH_Other_11"/>
          <p:cNvSpPr/>
          <p:nvPr>
            <p:custDataLst>
              <p:tags r:id="rId4"/>
            </p:custDataLst>
          </p:nvPr>
        </p:nvSpPr>
        <p:spPr>
          <a:xfrm rot="524387" flipH="1">
            <a:off x="7191375" y="1798638"/>
            <a:ext cx="1200150" cy="600075"/>
          </a:xfrm>
          <a:custGeom>
            <a:avLst/>
            <a:gdLst>
              <a:gd name="connsiteX0" fmla="*/ 1480415 w 2878709"/>
              <a:gd name="connsiteY0" fmla="*/ 269 h 1323091"/>
              <a:gd name="connsiteX1" fmla="*/ 2878709 w 2878709"/>
              <a:gd name="connsiteY1" fmla="*/ 661546 h 1323091"/>
              <a:gd name="connsiteX2" fmla="*/ 1439355 w 2878709"/>
              <a:gd name="connsiteY2" fmla="*/ 661546 h 1323091"/>
              <a:gd name="connsiteX3" fmla="*/ 1480415 w 2878709"/>
              <a:gd name="connsiteY3" fmla="*/ 269 h 1323091"/>
              <a:gd name="connsiteX0" fmla="*/ 1480415 w 2878709"/>
              <a:gd name="connsiteY0" fmla="*/ 269 h 1323091"/>
              <a:gd name="connsiteX1" fmla="*/ 2878709 w 2878709"/>
              <a:gd name="connsiteY1" fmla="*/ 661546 h 1323091"/>
              <a:gd name="connsiteX0" fmla="*/ 41060 w 1439354"/>
              <a:gd name="connsiteY0" fmla="*/ 0 h 661277"/>
              <a:gd name="connsiteX1" fmla="*/ 1439354 w 1439354"/>
              <a:gd name="connsiteY1" fmla="*/ 661277 h 661277"/>
              <a:gd name="connsiteX2" fmla="*/ 0 w 1439354"/>
              <a:gd name="connsiteY2" fmla="*/ 661277 h 661277"/>
              <a:gd name="connsiteX3" fmla="*/ 41060 w 1439354"/>
              <a:gd name="connsiteY3" fmla="*/ 0 h 661277"/>
              <a:gd name="connsiteX0" fmla="*/ 41060 w 1439354"/>
              <a:gd name="connsiteY0" fmla="*/ 526473 h 661277"/>
              <a:gd name="connsiteX1" fmla="*/ 1439354 w 1439354"/>
              <a:gd name="connsiteY1" fmla="*/ 661277 h 661277"/>
              <a:gd name="connsiteX0" fmla="*/ 41060 w 1442020"/>
              <a:gd name="connsiteY0" fmla="*/ 0 h 661277"/>
              <a:gd name="connsiteX1" fmla="*/ 1439354 w 1442020"/>
              <a:gd name="connsiteY1" fmla="*/ 661277 h 661277"/>
              <a:gd name="connsiteX2" fmla="*/ 0 w 1442020"/>
              <a:gd name="connsiteY2" fmla="*/ 661277 h 661277"/>
              <a:gd name="connsiteX3" fmla="*/ 41060 w 1442020"/>
              <a:gd name="connsiteY3" fmla="*/ 0 h 661277"/>
              <a:gd name="connsiteX0" fmla="*/ 41060 w 1442020"/>
              <a:gd name="connsiteY0" fmla="*/ 526473 h 661277"/>
              <a:gd name="connsiteX1" fmla="*/ 1439354 w 1442020"/>
              <a:gd name="connsiteY1" fmla="*/ 661277 h 661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42020" h="661277" stroke="0" extrusionOk="0">
                <a:moveTo>
                  <a:pt x="41060" y="0"/>
                </a:moveTo>
                <a:cubicBezTo>
                  <a:pt x="819686" y="10213"/>
                  <a:pt x="1439354" y="303264"/>
                  <a:pt x="1439354" y="661277"/>
                </a:cubicBezTo>
                <a:lnTo>
                  <a:pt x="0" y="661277"/>
                </a:lnTo>
                <a:lnTo>
                  <a:pt x="41060" y="0"/>
                </a:lnTo>
                <a:close/>
              </a:path>
              <a:path w="1442020" h="661277" fill="none">
                <a:moveTo>
                  <a:pt x="41060" y="526473"/>
                </a:moveTo>
                <a:cubicBezTo>
                  <a:pt x="1567831" y="772213"/>
                  <a:pt x="1439354" y="303264"/>
                  <a:pt x="1439354" y="661277"/>
                </a:cubicBezTo>
              </a:path>
            </a:pathLst>
          </a:cu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700" kern="0">
              <a:solidFill>
                <a:sysClr val="windowText" lastClr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2" name="标题 21"/>
          <p:cNvSpPr>
            <a:spLocks noGrp="1"/>
          </p:cNvSpPr>
          <p:nvPr>
            <p:ph type="title"/>
          </p:nvPr>
        </p:nvSpPr>
        <p:spPr>
          <a:xfrm>
            <a:off x="623888" y="236806"/>
            <a:ext cx="8520112" cy="647700"/>
          </a:xfrm>
        </p:spPr>
        <p:txBody>
          <a:bodyPr/>
          <a:lstStyle/>
          <a:p>
            <a:r>
              <a:rPr lang="en-US" altLang="ko-KR" dirty="0" smtClean="0">
                <a:latin typeface="Arial Black" pitchFamily="34" charset="0"/>
                <a:ea typeface="굴림" charset="-127"/>
              </a:rPr>
              <a:t>Lead-in</a:t>
            </a:r>
            <a:endParaRPr lang="zh-CN" altLang="en-US" dirty="0">
              <a:latin typeface="Arial Black" pitchFamily="34" charset="0"/>
            </a:endParaRPr>
          </a:p>
        </p:txBody>
      </p:sp>
      <p:sp>
        <p:nvSpPr>
          <p:cNvPr id="23" name="竖排文字占位符 22"/>
          <p:cNvSpPr>
            <a:spLocks noGrp="1"/>
          </p:cNvSpPr>
          <p:nvPr>
            <p:ph type="body" orient="vert" idx="1"/>
          </p:nvPr>
        </p:nvSpPr>
        <p:spPr>
          <a:xfrm>
            <a:off x="1448973" y="5289452"/>
            <a:ext cx="5458264" cy="709808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/>
          <a:lstStyle/>
          <a:p>
            <a:pPr algn="ctr">
              <a:buNone/>
            </a:pPr>
            <a:r>
              <a:rPr lang="en-US" altLang="zh-CN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Price comparison sites</a:t>
            </a:r>
            <a:endParaRPr lang="zh-CN" altLang="en-US" sz="3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6794696" y="3080826"/>
            <a:ext cx="1055077" cy="759654"/>
          </a:xfrm>
          <a:prstGeom prst="ellipse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2" name="图片 31" descr="0710560049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83"/>
          <a:stretch>
            <a:fillRect/>
          </a:stretch>
        </p:blipFill>
        <p:spPr>
          <a:xfrm>
            <a:off x="6903496" y="4107760"/>
            <a:ext cx="1888809" cy="2250831"/>
          </a:xfrm>
          <a:prstGeom prst="rect">
            <a:avLst/>
          </a:prstGeom>
        </p:spPr>
      </p:pic>
      <p:sp>
        <p:nvSpPr>
          <p:cNvPr id="33" name="圆角矩形标注 32"/>
          <p:cNvSpPr/>
          <p:nvPr/>
        </p:nvSpPr>
        <p:spPr bwMode="auto">
          <a:xfrm>
            <a:off x="2194560" y="1067244"/>
            <a:ext cx="4811151" cy="874098"/>
          </a:xfrm>
          <a:prstGeom prst="wedgeRoundRectCallout">
            <a:avLst>
              <a:gd name="adj1" fmla="val 35283"/>
              <a:gd name="adj2" fmla="val -49619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/>
              <a:t>Find the best deal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动作按钮: 信息 29">
            <a:hlinkClick r:id="rId17" action="ppaction://hlinksldjump" highlightClick="1"/>
          </p:cNvPr>
          <p:cNvSpPr/>
          <p:nvPr/>
        </p:nvSpPr>
        <p:spPr bwMode="auto">
          <a:xfrm>
            <a:off x="8482818" y="6443001"/>
            <a:ext cx="281354" cy="316523"/>
          </a:xfrm>
          <a:prstGeom prst="actionButtonInforma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1" name="内容占位符 6" descr="002481ca7d2c0ea8dc5b26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 bwMode="auto">
          <a:xfrm>
            <a:off x="2740327" y="1069914"/>
            <a:ext cx="3632337" cy="402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9" grpId="0" animBg="1"/>
      <p:bldP spid="3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Other"/>
  <p:tag name="MH_ORDER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Other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SubTitle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Other"/>
  <p:tag name="MH_ORDER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Other"/>
  <p:tag name="MH_ORDER" val="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Other"/>
  <p:tag name="MH_ORDER" val="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Other"/>
  <p:tag name="MH_ORDER" val="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SubTitle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Other"/>
  <p:tag name="MH_ORDER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SubTitle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12923"/>
  <p:tag name="MH_LIBRARY" val="GRAPHIC"/>
  <p:tag name="MH_TYPE" val="Other"/>
  <p:tag name="MH_ORDER" val="6"/>
</p:tagLst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2431</TotalTime>
  <Words>832</Words>
  <Application>Microsoft Office PowerPoint</Application>
  <PresentationFormat>全屏显示(4:3)</PresentationFormat>
  <Paragraphs>191</Paragraphs>
  <Slides>32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Standarddesign</vt:lpstr>
      <vt:lpstr>Business English </vt:lpstr>
      <vt:lpstr>Objectives</vt:lpstr>
      <vt:lpstr>幻灯片 3</vt:lpstr>
      <vt:lpstr>Lead-in</vt:lpstr>
      <vt:lpstr>Lead-in</vt:lpstr>
      <vt:lpstr>Lead-in</vt:lpstr>
      <vt:lpstr>Lead-in</vt:lpstr>
      <vt:lpstr>Lead-in</vt:lpstr>
      <vt:lpstr>Lead-in</vt:lpstr>
      <vt:lpstr>Website advertising</vt:lpstr>
      <vt:lpstr>Text</vt:lpstr>
      <vt:lpstr>Business Terms</vt:lpstr>
      <vt:lpstr>Text Analysis</vt:lpstr>
      <vt:lpstr>Text Analysis</vt:lpstr>
      <vt:lpstr>Text Analysis</vt:lpstr>
      <vt:lpstr>Text Analysis</vt:lpstr>
      <vt:lpstr>幻灯片 17</vt:lpstr>
      <vt:lpstr>Text Analysis</vt:lpstr>
      <vt:lpstr>Text Analysis</vt:lpstr>
      <vt:lpstr>Text Analysis</vt:lpstr>
      <vt:lpstr>Text Analysis</vt:lpstr>
      <vt:lpstr>Language Focus</vt:lpstr>
      <vt:lpstr>Language Focus</vt:lpstr>
      <vt:lpstr>Language Focus</vt:lpstr>
      <vt:lpstr>Language Focus</vt:lpstr>
      <vt:lpstr>Language Focus</vt:lpstr>
      <vt:lpstr>Language Focus</vt:lpstr>
      <vt:lpstr>Language Focus</vt:lpstr>
      <vt:lpstr>Assignments</vt:lpstr>
      <vt:lpstr>Thank you! </vt:lpstr>
      <vt:lpstr>Captive market</vt:lpstr>
      <vt:lpstr>crank up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/>
  <dc:description>PresentationLoad.com</dc:description>
  <cp:lastModifiedBy>USER-</cp:lastModifiedBy>
  <cp:revision>254</cp:revision>
  <dcterms:created xsi:type="dcterms:W3CDTF">2007-11-27T23:54:21Z</dcterms:created>
  <dcterms:modified xsi:type="dcterms:W3CDTF">2015-11-28T05:16:49Z</dcterms:modified>
</cp:coreProperties>
</file>