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handoutMasterIdLst>
    <p:handoutMasterId r:id="rId18"/>
  </p:handoutMasterIdLst>
  <p:sldIdLst>
    <p:sldId id="470" r:id="rId2"/>
    <p:sldId id="494" r:id="rId3"/>
    <p:sldId id="472" r:id="rId4"/>
    <p:sldId id="412" r:id="rId5"/>
    <p:sldId id="317" r:id="rId6"/>
    <p:sldId id="528" r:id="rId7"/>
    <p:sldId id="524" r:id="rId8"/>
    <p:sldId id="548" r:id="rId9"/>
    <p:sldId id="469" r:id="rId10"/>
    <p:sldId id="424" r:id="rId11"/>
    <p:sldId id="541" r:id="rId12"/>
    <p:sldId id="543" r:id="rId13"/>
    <p:sldId id="333" r:id="rId14"/>
    <p:sldId id="547" r:id="rId15"/>
    <p:sldId id="366" r:id="rId16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40000"/>
    <a:srgbClr val="0033CC"/>
    <a:srgbClr val="0066FF"/>
    <a:srgbClr val="3399FF"/>
    <a:srgbClr val="0099CC"/>
    <a:srgbClr val="99CCFF"/>
    <a:srgbClr val="6699FF"/>
    <a:srgbClr val="00FFFF"/>
    <a:srgbClr val="33CCFF"/>
    <a:srgbClr val="CCEC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213" autoAdjust="0"/>
    <p:restoredTop sz="98790" autoAdjust="0"/>
  </p:normalViewPr>
  <p:slideViewPr>
    <p:cSldViewPr>
      <p:cViewPr varScale="1">
        <p:scale>
          <a:sx n="70" d="100"/>
          <a:sy n="70" d="100"/>
        </p:scale>
        <p:origin x="-14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2952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385894E1-3FF0-42E3-944C-123B6DE4CB16}" type="datetimeFigureOut">
              <a:rPr lang="zh-CN" altLang="en-US"/>
              <a:pPr>
                <a:defRPr/>
              </a:pPr>
              <a:t>2016/11/2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A467B363-96CB-4B6F-A2E2-2233AF9780C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094987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华文细黑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华文细黑" pitchFamily="2" charset="-122"/>
                <a:cs typeface="+mn-cs"/>
              </a:defRPr>
            </a:lvl1pPr>
          </a:lstStyle>
          <a:p>
            <a:pPr>
              <a:defRPr/>
            </a:pPr>
            <a:fld id="{389C4AB0-62AA-478D-878C-BB05B8590657}" type="datetimeFigureOut">
              <a:rPr lang="zh-CN" altLang="en-US"/>
              <a:pPr>
                <a:defRPr/>
              </a:pPr>
              <a:t>2016/11/2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华文细黑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华文细黑" pitchFamily="2" charset="-122"/>
                <a:cs typeface="+mn-cs"/>
              </a:defRPr>
            </a:lvl1pPr>
          </a:lstStyle>
          <a:p>
            <a:pPr>
              <a:defRPr/>
            </a:pPr>
            <a:fld id="{CD7EBB1B-E09D-4743-A849-83D41F3FC37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788348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7475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F03C544-6F84-4371-8E21-6F9789AD93E0}" type="slidenum">
              <a:rPr lang="zh-CN" altLang="en-US" smtClean="0"/>
              <a:pPr/>
              <a:t>4</a:t>
            </a:fld>
            <a:endParaRPr lang="en-US" altLang="zh-CN" smtClean="0"/>
          </a:p>
        </p:txBody>
      </p:sp>
    </p:spTree>
    <p:extLst>
      <p:ext uri="{BB962C8B-B14F-4D97-AF65-F5344CB8AC3E}">
        <p14:creationId xmlns:p14="http://schemas.microsoft.com/office/powerpoint/2010/main" xmlns="" val="27213303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7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7578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3F34449-A306-4157-B657-8E377C6F12C8}" type="slidenum">
              <a:rPr lang="zh-CN" altLang="en-US" smtClean="0"/>
              <a:pPr/>
              <a:t>5</a:t>
            </a:fld>
            <a:endParaRPr lang="en-US" altLang="zh-CN" smtClean="0"/>
          </a:p>
        </p:txBody>
      </p:sp>
    </p:spTree>
    <p:extLst>
      <p:ext uri="{BB962C8B-B14F-4D97-AF65-F5344CB8AC3E}">
        <p14:creationId xmlns:p14="http://schemas.microsoft.com/office/powerpoint/2010/main" xmlns="" val="19244548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113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9114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E8A3598-55AA-4565-98CB-F57B59D98885}" type="slidenum">
              <a:rPr lang="zh-CN" altLang="en-US" smtClean="0"/>
              <a:pPr/>
              <a:t>7</a:t>
            </a:fld>
            <a:endParaRPr lang="en-US" altLang="zh-CN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6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9216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D4FD047-70E0-4AC5-AAB3-889B2BA02FE7}" type="slidenum">
              <a:rPr lang="zh-CN" altLang="en-US" smtClean="0"/>
              <a:pPr/>
              <a:t>8</a:t>
            </a:fld>
            <a:endParaRPr lang="en-US" altLang="zh-CN" smtClean="0"/>
          </a:p>
        </p:txBody>
      </p:sp>
    </p:spTree>
    <p:extLst>
      <p:ext uri="{BB962C8B-B14F-4D97-AF65-F5344CB8AC3E}">
        <p14:creationId xmlns:p14="http://schemas.microsoft.com/office/powerpoint/2010/main" xmlns="" val="27968009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704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8704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76E72B0-35B8-4E29-AC10-242B1F5EE3BC}" type="slidenum">
              <a:rPr lang="zh-CN" altLang="en-US" smtClean="0"/>
              <a:pPr/>
              <a:t>9</a:t>
            </a:fld>
            <a:endParaRPr lang="en-US" altLang="zh-CN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/>
            <a:fld id="{376D2461-636D-49C5-BF7D-598F906CC229}" type="slidenum">
              <a:rPr lang="zh-CN" altLang="en-US" sz="1200"/>
              <a:pPr algn="r" eaLnBrk="0" hangingPunct="0"/>
              <a:t>14</a:t>
            </a:fld>
            <a:endParaRPr lang="en-US" altLang="zh-CN" sz="1200"/>
          </a:p>
        </p:txBody>
      </p:sp>
      <p:sp>
        <p:nvSpPr>
          <p:cNvPr id="942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42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xmlns="" val="22177906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i="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altLang="en-US"/>
              <a:t>Page </a:t>
            </a:r>
            <a:r>
              <a:rPr lang="de-DE" altLang="en-US">
                <a:sym typeface="MS UI Gothic" pitchFamily="34" charset="-128"/>
              </a:rPr>
              <a:t></a:t>
            </a:r>
            <a:r>
              <a:rPr lang="de-DE" altLang="en-US"/>
              <a:t> </a:t>
            </a:r>
            <a:fld id="{20ED5244-27DF-43E9-81E1-1ECA9E94A4E7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i="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altLang="en-US"/>
              <a:t>Page </a:t>
            </a:r>
            <a:r>
              <a:rPr lang="de-DE" altLang="en-US">
                <a:sym typeface="MS UI Gothic" pitchFamily="34" charset="-128"/>
              </a:rPr>
              <a:t></a:t>
            </a:r>
            <a:r>
              <a:rPr lang="de-DE" altLang="en-US"/>
              <a:t> </a:t>
            </a:r>
            <a:fld id="{3CF14A96-4651-4BA3-ABD5-60BAB904BE02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1467" y="0"/>
            <a:ext cx="2054225" cy="628808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5613" y="0"/>
            <a:ext cx="6013450" cy="628808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i="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altLang="en-US"/>
              <a:t>Page </a:t>
            </a:r>
            <a:r>
              <a:rPr lang="de-DE" altLang="en-US">
                <a:sym typeface="MS UI Gothic" pitchFamily="34" charset="-128"/>
              </a:rPr>
              <a:t></a:t>
            </a:r>
            <a:r>
              <a:rPr lang="de-DE" altLang="en-US"/>
              <a:t> </a:t>
            </a:r>
            <a:fld id="{8CD4CFE7-38DA-428A-A5F9-5D20B10256D6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 descr="封面2副本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18"/>
            <a:ext cx="9144000" cy="6853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85775" y="0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>
          <a:xfrm>
            <a:off x="7000875" y="6472767"/>
            <a:ext cx="2133600" cy="36406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4D5170-E7A2-4A32-AAE7-0CD557316240}" type="slidenum">
              <a:rPr lang="zh-CN" altLang="en-US"/>
              <a:pPr>
                <a:defRPr/>
              </a:pPr>
              <a:t>‹#›</a:t>
            </a:fld>
            <a:endParaRPr lang="en-US" sz="24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i="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altLang="en-US"/>
              <a:t>Page </a:t>
            </a:r>
            <a:r>
              <a:rPr lang="de-DE" altLang="en-US">
                <a:sym typeface="MS UI Gothic" pitchFamily="34" charset="-128"/>
              </a:rPr>
              <a:t></a:t>
            </a:r>
            <a:r>
              <a:rPr lang="de-DE" altLang="en-US"/>
              <a:t> </a:t>
            </a:r>
            <a:fld id="{CB39C33C-9AEE-4EF0-B089-DA6582AE139B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i="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altLang="en-US"/>
              <a:t>Page </a:t>
            </a:r>
            <a:r>
              <a:rPr lang="de-DE" altLang="en-US">
                <a:sym typeface="MS UI Gothic" pitchFamily="34" charset="-128"/>
              </a:rPr>
              <a:t></a:t>
            </a:r>
            <a:r>
              <a:rPr lang="de-DE" altLang="en-US"/>
              <a:t> </a:t>
            </a:r>
            <a:fld id="{9A6B0DA8-DD34-427C-9676-8167CA2AB193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68313" y="830266"/>
            <a:ext cx="4027487" cy="5457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830266"/>
            <a:ext cx="4027488" cy="5457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i="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altLang="en-US"/>
              <a:t>Page </a:t>
            </a:r>
            <a:r>
              <a:rPr lang="de-DE" altLang="en-US">
                <a:sym typeface="MS UI Gothic" pitchFamily="34" charset="-128"/>
              </a:rPr>
              <a:t></a:t>
            </a:r>
            <a:r>
              <a:rPr lang="de-DE" altLang="en-US"/>
              <a:t> </a:t>
            </a:r>
            <a:fld id="{3C4B8894-AF8A-4001-9D82-B5068FF5F4CB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i="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altLang="en-US"/>
              <a:t>Page </a:t>
            </a:r>
            <a:r>
              <a:rPr lang="de-DE" altLang="en-US">
                <a:sym typeface="MS UI Gothic" pitchFamily="34" charset="-128"/>
              </a:rPr>
              <a:t></a:t>
            </a:r>
            <a:r>
              <a:rPr lang="de-DE" altLang="en-US"/>
              <a:t> </a:t>
            </a:r>
            <a:fld id="{9000C217-EEEA-428D-BBA6-BE7127001F70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i="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altLang="en-US"/>
              <a:t>Page </a:t>
            </a:r>
            <a:r>
              <a:rPr lang="de-DE" altLang="en-US">
                <a:sym typeface="MS UI Gothic" pitchFamily="34" charset="-128"/>
              </a:rPr>
              <a:t></a:t>
            </a:r>
            <a:r>
              <a:rPr lang="de-DE" altLang="en-US"/>
              <a:t> </a:t>
            </a:r>
            <a:fld id="{9F9721D9-30F3-41F7-814E-AA013244AEF7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i="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altLang="en-US"/>
              <a:t>Page </a:t>
            </a:r>
            <a:r>
              <a:rPr lang="de-DE" altLang="en-US">
                <a:sym typeface="MS UI Gothic" pitchFamily="34" charset="-128"/>
              </a:rPr>
              <a:t></a:t>
            </a:r>
            <a:r>
              <a:rPr lang="de-DE" altLang="en-US"/>
              <a:t> </a:t>
            </a:r>
            <a:fld id="{41EC2978-38EA-4633-8243-2F42C020B358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4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3"/>
            <a:ext cx="5111750" cy="5853113"/>
          </a:xfrm>
        </p:spPr>
        <p:txBody>
          <a:bodyPr/>
          <a:lstStyle>
            <a:lvl1pPr>
              <a:defRPr sz="3200">
                <a:latin typeface="Times New Roman" pitchFamily="18" charset="0"/>
                <a:cs typeface="Times New Roman" pitchFamily="18" charset="0"/>
              </a:defRPr>
            </a:lvl1pPr>
            <a:lvl2pPr>
              <a:defRPr sz="2800">
                <a:latin typeface="Times New Roman" pitchFamily="18" charset="0"/>
                <a:cs typeface="Times New Roman" pitchFamily="18" charset="0"/>
              </a:defRPr>
            </a:lvl2pPr>
            <a:lvl3pPr>
              <a:defRPr sz="2600">
                <a:latin typeface="Times New Roman" pitchFamily="18" charset="0"/>
                <a:cs typeface="Times New Roman" pitchFamily="18" charset="0"/>
              </a:defRPr>
            </a:lvl3pPr>
            <a:lvl4pPr>
              <a:defRPr sz="2000">
                <a:latin typeface="Times New Roman" pitchFamily="18" charset="0"/>
                <a:cs typeface="Times New Roman" pitchFamily="18" charset="0"/>
              </a:defRPr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endParaRPr lang="en-US" altLang="zh-CN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i="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altLang="en-US"/>
              <a:t>Page </a:t>
            </a:r>
            <a:r>
              <a:rPr lang="de-DE" altLang="en-US">
                <a:sym typeface="MS UI Gothic" pitchFamily="34" charset="-128"/>
              </a:rPr>
              <a:t></a:t>
            </a:r>
            <a:r>
              <a:rPr lang="de-DE" altLang="en-US"/>
              <a:t> </a:t>
            </a:r>
            <a:fld id="{9E7ED53A-8538-4643-A2AB-E6BEA6037CA5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i="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altLang="en-US"/>
              <a:t>Page </a:t>
            </a:r>
            <a:r>
              <a:rPr lang="de-DE" altLang="en-US">
                <a:sym typeface="MS UI Gothic" pitchFamily="34" charset="-128"/>
              </a:rPr>
              <a:t></a:t>
            </a:r>
            <a:r>
              <a:rPr lang="de-DE" altLang="en-US"/>
              <a:t> </a:t>
            </a:r>
            <a:fld id="{6F62A496-22B4-4131-B79F-197BB945EB38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80" descr="3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0" y="0"/>
            <a:ext cx="9144000" cy="1111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3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4" y="829734"/>
            <a:ext cx="8207375" cy="5458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</p:txBody>
      </p:sp>
      <p:sp>
        <p:nvSpPr>
          <p:cNvPr id="1028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68313" y="6525685"/>
            <a:ext cx="1439862" cy="196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b="1" i="1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DE" altLang="en-US"/>
              <a:t>Page </a:t>
            </a:r>
            <a:r>
              <a:rPr lang="de-DE" altLang="en-US">
                <a:sym typeface="MS UI Gothic" pitchFamily="34" charset="-128"/>
              </a:rPr>
              <a:t></a:t>
            </a:r>
            <a:r>
              <a:rPr lang="de-DE" altLang="en-US"/>
              <a:t> </a:t>
            </a:r>
            <a:fld id="{059318FC-BC65-407C-9FAB-88532253089C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3" name="Rectangle 27"/>
          <p:cNvSpPr>
            <a:spLocks noGrp="1" noChangeArrowheads="1"/>
          </p:cNvSpPr>
          <p:nvPr>
            <p:ph type="title"/>
          </p:nvPr>
        </p:nvSpPr>
        <p:spPr bwMode="auto">
          <a:xfrm>
            <a:off x="455614" y="1"/>
            <a:ext cx="5832475" cy="692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93" r:id="rId1"/>
    <p:sldLayoutId id="2147484794" r:id="rId2"/>
    <p:sldLayoutId id="2147484795" r:id="rId3"/>
    <p:sldLayoutId id="2147484796" r:id="rId4"/>
    <p:sldLayoutId id="2147484797" r:id="rId5"/>
    <p:sldLayoutId id="2147484798" r:id="rId6"/>
    <p:sldLayoutId id="2147484799" r:id="rId7"/>
    <p:sldLayoutId id="2147484800" r:id="rId8"/>
    <p:sldLayoutId id="2147484801" r:id="rId9"/>
    <p:sldLayoutId id="2147484802" r:id="rId10"/>
    <p:sldLayoutId id="2147484803" r:id="rId11"/>
    <p:sldLayoutId id="2147484804" r:id="rId12"/>
    <p:sldLayoutId id="2147484805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华文细黑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pitchFamily="34" charset="0"/>
          <a:ea typeface="华文细黑" pitchFamily="2" charset="-122"/>
          <a:cs typeface="华文细黑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pitchFamily="34" charset="0"/>
          <a:ea typeface="华文细黑" pitchFamily="2" charset="-122"/>
          <a:cs typeface="华文细黑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pitchFamily="34" charset="0"/>
          <a:ea typeface="华文细黑" pitchFamily="2" charset="-122"/>
          <a:cs typeface="华文细黑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pitchFamily="34" charset="0"/>
          <a:ea typeface="华文细黑" pitchFamily="2" charset="-122"/>
          <a:cs typeface="华文细黑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pitchFamily="34" charset="0"/>
          <a:ea typeface="华文细黑" pitchFamily="2" charset="-122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pitchFamily="34" charset="0"/>
          <a:ea typeface="华文细黑" pitchFamily="2" charset="-122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pitchFamily="34" charset="0"/>
          <a:ea typeface="华文细黑" pitchFamily="2" charset="-122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pitchFamily="34" charset="0"/>
          <a:ea typeface="华文细黑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+mn-ea"/>
          <a:cs typeface="华文细黑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华文细黑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1600">
          <a:solidFill>
            <a:schemeClr val="tx1"/>
          </a:solidFill>
          <a:latin typeface="+mn-lt"/>
          <a:ea typeface="+mn-ea"/>
          <a:cs typeface="华文细黑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n"/>
        <a:defRPr sz="1400">
          <a:solidFill>
            <a:schemeClr val="tx1"/>
          </a:solidFill>
          <a:latin typeface="+mn-lt"/>
          <a:ea typeface="+mn-ea"/>
          <a:cs typeface="华文细黑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华文细黑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slide" Target="slide14.xml"/><Relationship Id="rId4" Type="http://schemas.openxmlformats.org/officeDocument/2006/relationships/slide" Target="slide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20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9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4.xml"/><Relationship Id="rId5" Type="http://schemas.openxmlformats.org/officeDocument/2006/relationships/slide" Target="slide15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Relationship Id="rId5" Type="http://schemas.openxmlformats.org/officeDocument/2006/relationships/slide" Target="slide5.xml"/><Relationship Id="rId4" Type="http://schemas.openxmlformats.org/officeDocument/2006/relationships/slide" Target="slide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slide" Target="slide14.xml"/><Relationship Id="rId4" Type="http://schemas.openxmlformats.org/officeDocument/2006/relationships/slide" Target="slide1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slide" Target="slide9.xml"/><Relationship Id="rId7" Type="http://schemas.openxmlformats.org/officeDocument/2006/relationships/slide" Target="slide8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slide" Target="slide14.xml"/><Relationship Id="rId4" Type="http://schemas.openxmlformats.org/officeDocument/2006/relationships/slide" Target="slide1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image" Target="../media/image8.jpeg"/><Relationship Id="rId7" Type="http://schemas.openxmlformats.org/officeDocument/2006/relationships/slide" Target="slide1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1.xml"/><Relationship Id="rId5" Type="http://schemas.openxmlformats.org/officeDocument/2006/relationships/slide" Target="slide8.xml"/><Relationship Id="rId4" Type="http://schemas.openxmlformats.org/officeDocument/2006/relationships/image" Target="../media/image9.png"/><Relationship Id="rId9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571472" y="928670"/>
            <a:ext cx="7584489" cy="1107996"/>
          </a:xfrm>
          <a:prstGeom prst="rect">
            <a:avLst/>
          </a:prstGeom>
          <a:noFill/>
          <a:scene3d>
            <a:camera prst="perspectiveFront"/>
            <a:lightRig rig="threePt" dir="t"/>
          </a:scene3d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altLang="zh-CN" sz="6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Welcome to my class!</a:t>
            </a:r>
            <a:endParaRPr lang="zh-CN" altLang="en-US" sz="6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图片 3" descr="3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3174" y="2214554"/>
            <a:ext cx="3595227" cy="4279308"/>
          </a:xfrm>
          <a:prstGeom prst="rect">
            <a:avLst/>
          </a:prstGeom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TextBox 2"/>
          <p:cNvSpPr txBox="1">
            <a:spLocks noChangeArrowheads="1"/>
          </p:cNvSpPr>
          <p:nvPr/>
        </p:nvSpPr>
        <p:spPr bwMode="auto">
          <a:xfrm>
            <a:off x="357158" y="1142984"/>
            <a:ext cx="864399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2400" b="1" dirty="0" smtClean="0">
                <a:solidFill>
                  <a:srgbClr val="FF0000"/>
                </a:solidFill>
                <a:cs typeface="Calibri" pitchFamily="34" charset="0"/>
              </a:rPr>
              <a:t>Metaphor</a:t>
            </a:r>
            <a:r>
              <a:rPr lang="en-US" altLang="zh-CN" sz="24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altLang="zh-CN" sz="2400" b="1" dirty="0" smtClean="0">
                <a:solidFill>
                  <a:srgbClr val="262626"/>
                </a:solidFill>
                <a:cs typeface="Calibri" pitchFamily="34" charset="0"/>
              </a:rPr>
              <a:t>a figure of speech containing an implied comparison in which a word or phrase ordinarily and primarily used of one thing is applied to another</a:t>
            </a:r>
            <a:endParaRPr lang="zh-CN" altLang="en-US" sz="2400" b="1" dirty="0">
              <a:solidFill>
                <a:srgbClr val="262626"/>
              </a:solidFill>
              <a:cs typeface="Calibri" pitchFamily="34" charset="0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57158" y="4857760"/>
            <a:ext cx="728662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 b="1" dirty="0" smtClean="0">
                <a:solidFill>
                  <a:srgbClr val="262626"/>
                </a:solidFill>
                <a:cs typeface="Calibri" pitchFamily="34" charset="0"/>
              </a:rPr>
              <a:t>  All the world is a stage.      </a:t>
            </a:r>
          </a:p>
          <a:p>
            <a:r>
              <a:rPr lang="en-US" altLang="zh-CN" sz="2400" b="1" dirty="0" smtClean="0">
                <a:solidFill>
                  <a:srgbClr val="262626"/>
                </a:solidFill>
                <a:cs typeface="Calibri" pitchFamily="34" charset="0"/>
              </a:rPr>
              <a:t>                                                   --Shakespeare</a:t>
            </a:r>
            <a:endParaRPr lang="zh-CN" altLang="en-US" sz="2400" b="1" dirty="0">
              <a:solidFill>
                <a:srgbClr val="262626"/>
              </a:solidFill>
              <a:cs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57158" y="3000372"/>
            <a:ext cx="857256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262626"/>
                </a:solidFill>
                <a:cs typeface="Calibri" pitchFamily="34" charset="0"/>
              </a:rPr>
              <a:t>Q: What is </a:t>
            </a:r>
            <a:r>
              <a:rPr lang="en-US" altLang="zh-CN" sz="2400" b="1" dirty="0" smtClean="0">
                <a:solidFill>
                  <a:srgbClr val="262626"/>
                </a:solidFill>
                <a:cs typeface="Calibri" pitchFamily="34" charset="0"/>
              </a:rPr>
              <a:t>function of using metaphor?</a:t>
            </a:r>
          </a:p>
          <a:p>
            <a:r>
              <a:rPr lang="en-US" altLang="zh-CN" sz="2400" b="1" dirty="0" smtClean="0">
                <a:solidFill>
                  <a:srgbClr val="262626"/>
                </a:solidFill>
                <a:cs typeface="Calibri" pitchFamily="34" charset="0"/>
              </a:rPr>
              <a:t>To make the expression more powerful, clear, vivid and effective.</a:t>
            </a:r>
            <a:endParaRPr lang="zh-CN" altLang="zh-CN" sz="2400" b="1" dirty="0">
              <a:solidFill>
                <a:srgbClr val="262626"/>
              </a:solidFill>
              <a:cs typeface="Calibri" pitchFamily="34" charset="0"/>
            </a:endParaRPr>
          </a:p>
          <a:p>
            <a:endParaRPr lang="zh-CN" altLang="en-US" sz="2400" b="1" dirty="0">
              <a:cs typeface="Calibri" pitchFamily="34" charset="0"/>
            </a:endParaRPr>
          </a:p>
        </p:txBody>
      </p:sp>
      <p:sp>
        <p:nvSpPr>
          <p:cNvPr id="19" name="圆角矩形​​ 34"/>
          <p:cNvSpPr/>
          <p:nvPr/>
        </p:nvSpPr>
        <p:spPr>
          <a:xfrm>
            <a:off x="214282" y="1071547"/>
            <a:ext cx="8572560" cy="1285883"/>
          </a:xfrm>
          <a:prstGeom prst="roundRect">
            <a:avLst>
              <a:gd name="adj" fmla="val 8586"/>
            </a:avLst>
          </a:pr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" name="圆角矩形​​ 34"/>
          <p:cNvSpPr/>
          <p:nvPr/>
        </p:nvSpPr>
        <p:spPr>
          <a:xfrm>
            <a:off x="285720" y="3000372"/>
            <a:ext cx="8572560" cy="1000132"/>
          </a:xfrm>
          <a:prstGeom prst="roundRect">
            <a:avLst>
              <a:gd name="adj" fmla="val 8586"/>
            </a:avLst>
          </a:pr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2" name="圆角矩形​​ 34"/>
          <p:cNvSpPr/>
          <p:nvPr/>
        </p:nvSpPr>
        <p:spPr>
          <a:xfrm>
            <a:off x="285720" y="4857760"/>
            <a:ext cx="5572164" cy="785818"/>
          </a:xfrm>
          <a:prstGeom prst="roundRect">
            <a:avLst>
              <a:gd name="adj" fmla="val 8586"/>
            </a:avLst>
          </a:pr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18" name="图片 17" descr="3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7109" y="4357694"/>
            <a:ext cx="3006891" cy="2286016"/>
          </a:xfrm>
          <a:prstGeom prst="rect">
            <a:avLst/>
          </a:prstGeom>
        </p:spPr>
      </p:pic>
      <p:grpSp>
        <p:nvGrpSpPr>
          <p:cNvPr id="34" name="组合 33"/>
          <p:cNvGrpSpPr/>
          <p:nvPr/>
        </p:nvGrpSpPr>
        <p:grpSpPr>
          <a:xfrm>
            <a:off x="0" y="47605"/>
            <a:ext cx="9286908" cy="690560"/>
            <a:chOff x="-71438" y="23796"/>
            <a:chExt cx="9286908" cy="690560"/>
          </a:xfrm>
        </p:grpSpPr>
        <p:grpSp>
          <p:nvGrpSpPr>
            <p:cNvPr id="35" name="组合 47"/>
            <p:cNvGrpSpPr/>
            <p:nvPr/>
          </p:nvGrpSpPr>
          <p:grpSpPr>
            <a:xfrm>
              <a:off x="-71438" y="38634"/>
              <a:ext cx="9143968" cy="660884"/>
              <a:chOff x="32" y="-23808"/>
              <a:chExt cx="9143968" cy="660884"/>
            </a:xfrm>
          </p:grpSpPr>
          <p:sp>
            <p:nvSpPr>
              <p:cNvPr id="40" name="Freeform 26"/>
              <p:cNvSpPr>
                <a:spLocks/>
              </p:cNvSpPr>
              <p:nvPr/>
            </p:nvSpPr>
            <p:spPr bwMode="gray">
              <a:xfrm>
                <a:off x="32" y="-14837"/>
                <a:ext cx="2552711" cy="651913"/>
              </a:xfrm>
              <a:custGeom>
                <a:avLst/>
                <a:gdLst/>
                <a:ahLst/>
                <a:cxnLst>
                  <a:cxn ang="0">
                    <a:pos x="590" y="91"/>
                  </a:cxn>
                  <a:cxn ang="0">
                    <a:pos x="590" y="23"/>
                  </a:cxn>
                  <a:cxn ang="0">
                    <a:pos x="567" y="0"/>
                  </a:cxn>
                  <a:cxn ang="0">
                    <a:pos x="46" y="0"/>
                  </a:cxn>
                  <a:cxn ang="0">
                    <a:pos x="23" y="23"/>
                  </a:cxn>
                  <a:cxn ang="0">
                    <a:pos x="23" y="91"/>
                  </a:cxn>
                  <a:cxn ang="0">
                    <a:pos x="0" y="113"/>
                  </a:cxn>
                  <a:cxn ang="0">
                    <a:pos x="613" y="113"/>
                  </a:cxn>
                  <a:cxn ang="0">
                    <a:pos x="590" y="91"/>
                  </a:cxn>
                </a:cxnLst>
                <a:rect l="0" t="0" r="r" b="b"/>
                <a:pathLst>
                  <a:path w="613" h="113">
                    <a:moveTo>
                      <a:pt x="590" y="91"/>
                    </a:moveTo>
                    <a:cubicBezTo>
                      <a:pt x="590" y="23"/>
                      <a:pt x="590" y="23"/>
                      <a:pt x="590" y="23"/>
                    </a:cubicBezTo>
                    <a:cubicBezTo>
                      <a:pt x="590" y="10"/>
                      <a:pt x="580" y="0"/>
                      <a:pt x="567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33" y="0"/>
                      <a:pt x="23" y="10"/>
                      <a:pt x="23" y="23"/>
                    </a:cubicBezTo>
                    <a:cubicBezTo>
                      <a:pt x="23" y="91"/>
                      <a:pt x="23" y="91"/>
                      <a:pt x="23" y="91"/>
                    </a:cubicBezTo>
                    <a:cubicBezTo>
                      <a:pt x="23" y="103"/>
                      <a:pt x="13" y="113"/>
                      <a:pt x="0" y="113"/>
                    </a:cubicBezTo>
                    <a:cubicBezTo>
                      <a:pt x="613" y="113"/>
                      <a:pt x="613" y="113"/>
                      <a:pt x="613" y="113"/>
                    </a:cubicBezTo>
                    <a:cubicBezTo>
                      <a:pt x="600" y="113"/>
                      <a:pt x="590" y="103"/>
                      <a:pt x="590" y="9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DBDBDB"/>
                  </a:gs>
                  <a:gs pos="100000">
                    <a:srgbClr val="DBDBDB">
                      <a:gamma/>
                      <a:tint val="16078"/>
                      <a:invGamma/>
                    </a:srgbClr>
                  </a:gs>
                </a:gsLst>
                <a:lin ang="5400000" scaled="1"/>
              </a:gradFill>
              <a:ln w="1270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63500" h="25400"/>
              </a:sp3d>
            </p:spPr>
            <p:txBody>
              <a:bodyPr/>
              <a:lstStyle/>
              <a:p>
                <a:pPr>
                  <a:defRPr/>
                </a:pPr>
                <a:endParaRPr lang="de-DE" altLang="zh-CN">
                  <a:ea typeface="华文细黑" pitchFamily="2" charset="-122"/>
                </a:endParaRPr>
              </a:p>
            </p:txBody>
          </p:sp>
          <p:sp>
            <p:nvSpPr>
              <p:cNvPr id="41" name="Freeform 26"/>
              <p:cNvSpPr>
                <a:spLocks/>
              </p:cNvSpPr>
              <p:nvPr/>
            </p:nvSpPr>
            <p:spPr bwMode="gray">
              <a:xfrm>
                <a:off x="2286016" y="-23808"/>
                <a:ext cx="2786082" cy="651913"/>
              </a:xfrm>
              <a:custGeom>
                <a:avLst/>
                <a:gdLst/>
                <a:ahLst/>
                <a:cxnLst>
                  <a:cxn ang="0">
                    <a:pos x="590" y="91"/>
                  </a:cxn>
                  <a:cxn ang="0">
                    <a:pos x="590" y="23"/>
                  </a:cxn>
                  <a:cxn ang="0">
                    <a:pos x="567" y="0"/>
                  </a:cxn>
                  <a:cxn ang="0">
                    <a:pos x="46" y="0"/>
                  </a:cxn>
                  <a:cxn ang="0">
                    <a:pos x="23" y="23"/>
                  </a:cxn>
                  <a:cxn ang="0">
                    <a:pos x="23" y="91"/>
                  </a:cxn>
                  <a:cxn ang="0">
                    <a:pos x="0" y="113"/>
                  </a:cxn>
                  <a:cxn ang="0">
                    <a:pos x="613" y="113"/>
                  </a:cxn>
                  <a:cxn ang="0">
                    <a:pos x="590" y="91"/>
                  </a:cxn>
                </a:cxnLst>
                <a:rect l="0" t="0" r="r" b="b"/>
                <a:pathLst>
                  <a:path w="613" h="113">
                    <a:moveTo>
                      <a:pt x="590" y="91"/>
                    </a:moveTo>
                    <a:cubicBezTo>
                      <a:pt x="590" y="23"/>
                      <a:pt x="590" y="23"/>
                      <a:pt x="590" y="23"/>
                    </a:cubicBezTo>
                    <a:cubicBezTo>
                      <a:pt x="590" y="10"/>
                      <a:pt x="580" y="0"/>
                      <a:pt x="567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33" y="0"/>
                      <a:pt x="23" y="10"/>
                      <a:pt x="23" y="23"/>
                    </a:cubicBezTo>
                    <a:cubicBezTo>
                      <a:pt x="23" y="91"/>
                      <a:pt x="23" y="91"/>
                      <a:pt x="23" y="91"/>
                    </a:cubicBezTo>
                    <a:cubicBezTo>
                      <a:pt x="23" y="103"/>
                      <a:pt x="13" y="113"/>
                      <a:pt x="0" y="113"/>
                    </a:cubicBezTo>
                    <a:cubicBezTo>
                      <a:pt x="613" y="113"/>
                      <a:pt x="613" y="113"/>
                      <a:pt x="613" y="113"/>
                    </a:cubicBezTo>
                    <a:cubicBezTo>
                      <a:pt x="600" y="113"/>
                      <a:pt x="590" y="103"/>
                      <a:pt x="590" y="9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DBDBDB"/>
                  </a:gs>
                  <a:gs pos="100000">
                    <a:srgbClr val="DBDBDB">
                      <a:gamma/>
                      <a:tint val="16078"/>
                      <a:invGamma/>
                    </a:srgbClr>
                  </a:gs>
                </a:gsLst>
                <a:lin ang="5400000" scaled="1"/>
              </a:gradFill>
              <a:ln w="1270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63500" h="25400"/>
              </a:sp3d>
            </p:spPr>
            <p:txBody>
              <a:bodyPr/>
              <a:lstStyle/>
              <a:p>
                <a:pPr>
                  <a:defRPr/>
                </a:pPr>
                <a:endParaRPr lang="de-DE" altLang="zh-CN">
                  <a:ea typeface="华文细黑" pitchFamily="2" charset="-122"/>
                </a:endParaRPr>
              </a:p>
            </p:txBody>
          </p:sp>
          <p:sp>
            <p:nvSpPr>
              <p:cNvPr id="42" name="Freeform 26"/>
              <p:cNvSpPr>
                <a:spLocks/>
              </p:cNvSpPr>
              <p:nvPr/>
            </p:nvSpPr>
            <p:spPr bwMode="gray">
              <a:xfrm>
                <a:off x="6858016" y="-23808"/>
                <a:ext cx="2285984" cy="651913"/>
              </a:xfrm>
              <a:custGeom>
                <a:avLst/>
                <a:gdLst/>
                <a:ahLst/>
                <a:cxnLst>
                  <a:cxn ang="0">
                    <a:pos x="590" y="91"/>
                  </a:cxn>
                  <a:cxn ang="0">
                    <a:pos x="590" y="23"/>
                  </a:cxn>
                  <a:cxn ang="0">
                    <a:pos x="567" y="0"/>
                  </a:cxn>
                  <a:cxn ang="0">
                    <a:pos x="46" y="0"/>
                  </a:cxn>
                  <a:cxn ang="0">
                    <a:pos x="23" y="23"/>
                  </a:cxn>
                  <a:cxn ang="0">
                    <a:pos x="23" y="91"/>
                  </a:cxn>
                  <a:cxn ang="0">
                    <a:pos x="0" y="113"/>
                  </a:cxn>
                  <a:cxn ang="0">
                    <a:pos x="613" y="113"/>
                  </a:cxn>
                  <a:cxn ang="0">
                    <a:pos x="590" y="91"/>
                  </a:cxn>
                </a:cxnLst>
                <a:rect l="0" t="0" r="r" b="b"/>
                <a:pathLst>
                  <a:path w="613" h="113">
                    <a:moveTo>
                      <a:pt x="590" y="91"/>
                    </a:moveTo>
                    <a:cubicBezTo>
                      <a:pt x="590" y="23"/>
                      <a:pt x="590" y="23"/>
                      <a:pt x="590" y="23"/>
                    </a:cubicBezTo>
                    <a:cubicBezTo>
                      <a:pt x="590" y="10"/>
                      <a:pt x="580" y="0"/>
                      <a:pt x="567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33" y="0"/>
                      <a:pt x="23" y="10"/>
                      <a:pt x="23" y="23"/>
                    </a:cubicBezTo>
                    <a:cubicBezTo>
                      <a:pt x="23" y="91"/>
                      <a:pt x="23" y="91"/>
                      <a:pt x="23" y="91"/>
                    </a:cubicBezTo>
                    <a:cubicBezTo>
                      <a:pt x="23" y="103"/>
                      <a:pt x="13" y="113"/>
                      <a:pt x="0" y="113"/>
                    </a:cubicBezTo>
                    <a:cubicBezTo>
                      <a:pt x="613" y="113"/>
                      <a:pt x="613" y="113"/>
                      <a:pt x="613" y="113"/>
                    </a:cubicBezTo>
                    <a:cubicBezTo>
                      <a:pt x="600" y="113"/>
                      <a:pt x="590" y="103"/>
                      <a:pt x="590" y="9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DBDBDB"/>
                  </a:gs>
                  <a:gs pos="100000">
                    <a:srgbClr val="DBDBDB">
                      <a:gamma/>
                      <a:tint val="16078"/>
                      <a:invGamma/>
                    </a:srgbClr>
                  </a:gs>
                </a:gsLst>
                <a:lin ang="5400000" scaled="1"/>
              </a:gradFill>
              <a:ln w="1270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63500" h="25400"/>
              </a:sp3d>
            </p:spPr>
            <p:txBody>
              <a:bodyPr/>
              <a:lstStyle/>
              <a:p>
                <a:pPr>
                  <a:defRPr/>
                </a:pPr>
                <a:endParaRPr lang="de-DE" altLang="zh-CN">
                  <a:ea typeface="华文细黑" pitchFamily="2" charset="-122"/>
                </a:endParaRPr>
              </a:p>
            </p:txBody>
          </p:sp>
          <p:sp>
            <p:nvSpPr>
              <p:cNvPr id="43" name="Freeform 27"/>
              <p:cNvSpPr>
                <a:spLocks/>
              </p:cNvSpPr>
              <p:nvPr/>
            </p:nvSpPr>
            <p:spPr bwMode="gray">
              <a:xfrm>
                <a:off x="4714908" y="-14837"/>
                <a:ext cx="2500330" cy="651913"/>
              </a:xfrm>
              <a:custGeom>
                <a:avLst/>
                <a:gdLst/>
                <a:ahLst/>
                <a:cxnLst>
                  <a:cxn ang="0">
                    <a:pos x="590" y="91"/>
                  </a:cxn>
                  <a:cxn ang="0">
                    <a:pos x="590" y="23"/>
                  </a:cxn>
                  <a:cxn ang="0">
                    <a:pos x="567" y="0"/>
                  </a:cxn>
                  <a:cxn ang="0">
                    <a:pos x="46" y="0"/>
                  </a:cxn>
                  <a:cxn ang="0">
                    <a:pos x="23" y="23"/>
                  </a:cxn>
                  <a:cxn ang="0">
                    <a:pos x="23" y="91"/>
                  </a:cxn>
                  <a:cxn ang="0">
                    <a:pos x="0" y="113"/>
                  </a:cxn>
                  <a:cxn ang="0">
                    <a:pos x="613" y="113"/>
                  </a:cxn>
                  <a:cxn ang="0">
                    <a:pos x="590" y="91"/>
                  </a:cxn>
                </a:cxnLst>
                <a:rect l="0" t="0" r="r" b="b"/>
                <a:pathLst>
                  <a:path w="613" h="113">
                    <a:moveTo>
                      <a:pt x="590" y="91"/>
                    </a:moveTo>
                    <a:cubicBezTo>
                      <a:pt x="590" y="23"/>
                      <a:pt x="590" y="23"/>
                      <a:pt x="590" y="23"/>
                    </a:cubicBezTo>
                    <a:cubicBezTo>
                      <a:pt x="590" y="10"/>
                      <a:pt x="580" y="0"/>
                      <a:pt x="567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33" y="0"/>
                      <a:pt x="23" y="10"/>
                      <a:pt x="23" y="23"/>
                    </a:cubicBezTo>
                    <a:cubicBezTo>
                      <a:pt x="23" y="91"/>
                      <a:pt x="23" y="91"/>
                      <a:pt x="23" y="91"/>
                    </a:cubicBezTo>
                    <a:cubicBezTo>
                      <a:pt x="23" y="103"/>
                      <a:pt x="13" y="113"/>
                      <a:pt x="0" y="113"/>
                    </a:cubicBezTo>
                    <a:cubicBezTo>
                      <a:pt x="613" y="113"/>
                      <a:pt x="613" y="113"/>
                      <a:pt x="613" y="113"/>
                    </a:cubicBezTo>
                    <a:cubicBezTo>
                      <a:pt x="600" y="113"/>
                      <a:pt x="590" y="103"/>
                      <a:pt x="590" y="91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63500" h="25400"/>
              </a:sp3d>
            </p:spPr>
            <p:txBody>
              <a:bodyPr/>
              <a:lstStyle/>
              <a:p>
                <a:pPr>
                  <a:defRPr/>
                </a:pPr>
                <a:endParaRPr lang="de-DE" altLang="zh-CN">
                  <a:ea typeface="华文细黑" pitchFamily="2" charset="-122"/>
                </a:endParaRPr>
              </a:p>
            </p:txBody>
          </p:sp>
        </p:grpSp>
        <p:sp>
          <p:nvSpPr>
            <p:cNvPr id="36" name="Text Box 48" descr="© INSCALE GmbH, 26.05.2010&#10;http://www.presentationload.com/">
              <a:hlinkClick r:id="rId3" action="ppaction://hlinksldjump"/>
            </p:cNvPr>
            <p:cNvSpPr txBox="1">
              <a:spLocks noChangeArrowheads="1"/>
            </p:cNvSpPr>
            <p:nvPr/>
          </p:nvSpPr>
          <p:spPr bwMode="gray">
            <a:xfrm>
              <a:off x="2251076" y="23796"/>
              <a:ext cx="2463800" cy="6667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altLang="zh-CN" noProof="1" smtClean="0"/>
                <a:t>Detailed reading</a:t>
              </a:r>
              <a:endParaRPr lang="en-US" altLang="zh-CN" noProof="1"/>
            </a:p>
          </p:txBody>
        </p:sp>
        <p:sp>
          <p:nvSpPr>
            <p:cNvPr id="37" name="Text Box 48" descr="© INSCALE GmbH, 26.05.2010&#10;http://www.presentationload.com/">
              <a:hlinkClick r:id="rId4" action="ppaction://hlinksldjump"/>
            </p:cNvPr>
            <p:cNvSpPr txBox="1">
              <a:spLocks noChangeArrowheads="1"/>
            </p:cNvSpPr>
            <p:nvPr/>
          </p:nvSpPr>
          <p:spPr bwMode="gray">
            <a:xfrm>
              <a:off x="4714876" y="47605"/>
              <a:ext cx="2357454" cy="6667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</a:rPr>
                <a:t>Appreciation of writing</a:t>
              </a:r>
              <a:endParaRPr lang="en-US" altLang="zh-CN" noProof="1">
                <a:solidFill>
                  <a:schemeClr val="bg1"/>
                </a:solidFill>
              </a:endParaRPr>
            </a:p>
          </p:txBody>
        </p:sp>
        <p:sp>
          <p:nvSpPr>
            <p:cNvPr id="38" name="Text Box 48" descr="© INSCALE GmbH, 26.05.2010&#10;http://www.presentationload.com/">
              <a:hlinkClick r:id="rId5" action="ppaction://hlinksldjump"/>
            </p:cNvPr>
            <p:cNvSpPr txBox="1">
              <a:spLocks noChangeArrowheads="1"/>
            </p:cNvSpPr>
            <p:nvPr/>
          </p:nvSpPr>
          <p:spPr bwMode="gray">
            <a:xfrm>
              <a:off x="6751670" y="47605"/>
              <a:ext cx="2463800" cy="6667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altLang="zh-CN" dirty="0" smtClean="0"/>
                <a:t>Critical thinking</a:t>
              </a:r>
              <a:endParaRPr lang="en-US" altLang="zh-CN" noProof="1"/>
            </a:p>
          </p:txBody>
        </p:sp>
        <p:sp>
          <p:nvSpPr>
            <p:cNvPr id="39" name="Text Box 47" descr="© INSCALE GmbH, 26.05.2010&#10;http://www.presentationload.com/">
              <a:hlinkClick r:id="rId6" action="ppaction://hlinksldjump"/>
            </p:cNvPr>
            <p:cNvSpPr txBox="1">
              <a:spLocks noChangeArrowheads="1"/>
            </p:cNvSpPr>
            <p:nvPr/>
          </p:nvSpPr>
          <p:spPr bwMode="gray">
            <a:xfrm>
              <a:off x="214282" y="130160"/>
              <a:ext cx="1811338" cy="488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spcBef>
                  <a:spcPct val="50000"/>
                </a:spcBef>
              </a:pPr>
              <a:r>
                <a:rPr lang="en-US" altLang="zh-CN" noProof="1" smtClean="0"/>
                <a:t>Global reading</a:t>
              </a:r>
              <a:endParaRPr lang="en-US" altLang="zh-CN" noProof="1"/>
            </a:p>
          </p:txBody>
        </p:sp>
      </p:grp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5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0" grpId="0"/>
      <p:bldP spid="4" grpId="0"/>
      <p:bldP spid="5" grpId="0"/>
      <p:bldP spid="19" grpId="0" animBg="1"/>
      <p:bldP spid="20" grpId="0" animBg="1"/>
      <p:bldP spid="2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TextBox 5"/>
          <p:cNvSpPr txBox="1">
            <a:spLocks noChangeArrowheads="1"/>
          </p:cNvSpPr>
          <p:nvPr/>
        </p:nvSpPr>
        <p:spPr bwMode="auto">
          <a:xfrm>
            <a:off x="1357290" y="4038905"/>
            <a:ext cx="200026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2800" dirty="0" smtClean="0"/>
              <a:t>No, we can’t.</a:t>
            </a:r>
            <a:endParaRPr lang="zh-CN" altLang="en-US" sz="2800" dirty="0"/>
          </a:p>
        </p:txBody>
      </p:sp>
      <p:sp>
        <p:nvSpPr>
          <p:cNvPr id="14" name="圆角矩形 13"/>
          <p:cNvSpPr>
            <a:spLocks noChangeArrowheads="1"/>
          </p:cNvSpPr>
          <p:nvPr/>
        </p:nvSpPr>
        <p:spPr bwMode="auto">
          <a:xfrm>
            <a:off x="214282" y="857232"/>
            <a:ext cx="4286250" cy="642942"/>
          </a:xfrm>
          <a:prstGeom prst="roundRect">
            <a:avLst>
              <a:gd name="adj" fmla="val 4116"/>
            </a:avLst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Let it go.</a:t>
            </a:r>
            <a:endParaRPr lang="en-US" altLang="zh-CN" sz="4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圆角矩形 14"/>
          <p:cNvSpPr>
            <a:spLocks noChangeArrowheads="1"/>
          </p:cNvSpPr>
          <p:nvPr/>
        </p:nvSpPr>
        <p:spPr bwMode="auto">
          <a:xfrm>
            <a:off x="4572000" y="857233"/>
            <a:ext cx="4214813" cy="642941"/>
          </a:xfrm>
          <a:prstGeom prst="roundRect">
            <a:avLst>
              <a:gd name="adj" fmla="val 4116"/>
            </a:avLst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Make it last.</a:t>
            </a:r>
            <a:endParaRPr lang="en-US" altLang="zh-CN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右大括号 19"/>
          <p:cNvSpPr/>
          <p:nvPr/>
        </p:nvSpPr>
        <p:spPr>
          <a:xfrm rot="5400000">
            <a:off x="4143360" y="2786071"/>
            <a:ext cx="785813" cy="4071938"/>
          </a:xfrm>
          <a:prstGeom prst="rightBrac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1" name="TextBox 20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785786" y="5143512"/>
            <a:ext cx="792961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2800" dirty="0" smtClean="0">
                <a:solidFill>
                  <a:srgbClr val="FF0000"/>
                </a:solidFill>
              </a:rPr>
              <a:t>(Para.7) </a:t>
            </a:r>
            <a:r>
              <a:rPr lang="en-US" altLang="zh-CN" sz="2800" dirty="0" smtClean="0"/>
              <a:t>Okay, we know that friendships can end for many reasons, </a:t>
            </a:r>
            <a:r>
              <a:rPr lang="en-US" altLang="zh-CN" sz="2800" i="1" dirty="0" smtClean="0">
                <a:solidFill>
                  <a:srgbClr val="0033CC"/>
                </a:solidFill>
              </a:rPr>
              <a:t>but now what? Can we change their course and turn them into friendships that last? </a:t>
            </a:r>
            <a:endParaRPr lang="zh-CN" altLang="en-US" sz="2800" b="1" i="1" dirty="0">
              <a:solidFill>
                <a:srgbClr val="0033CC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59678" y="71414"/>
            <a:ext cx="476951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US" altLang="zh-CN" sz="3600" b="1" dirty="0" smtClean="0">
                <a:solidFill>
                  <a:schemeClr val="bg1"/>
                </a:solidFill>
                <a:latin typeface="Rockwell Extra Bold" pitchFamily="18" charset="0"/>
                <a:ea typeface="楷体" pitchFamily="49" charset="-122"/>
                <a:sym typeface="Segoe UI Light" pitchFamily="34" charset="0"/>
              </a:rPr>
              <a:t>Critical thinking</a:t>
            </a:r>
            <a:endParaRPr lang="en-US" altLang="zh-CN" sz="3600" b="1" dirty="0">
              <a:solidFill>
                <a:schemeClr val="bg1"/>
              </a:solidFill>
              <a:latin typeface="Rockwell Extra Bold" pitchFamily="18" charset="0"/>
              <a:ea typeface="楷体" pitchFamily="49" charset="-122"/>
              <a:sym typeface="Segoe UI Light" pitchFamily="34" charset="0"/>
            </a:endParaRPr>
          </a:p>
        </p:txBody>
      </p:sp>
      <p:sp>
        <p:nvSpPr>
          <p:cNvPr id="26" name="上箭头 25"/>
          <p:cNvSpPr/>
          <p:nvPr/>
        </p:nvSpPr>
        <p:spPr bwMode="auto">
          <a:xfrm>
            <a:off x="1928794" y="2571744"/>
            <a:ext cx="484632" cy="1500198"/>
          </a:xfrm>
          <a:prstGeom prst="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华文细黑" pitchFamily="2" charset="-122"/>
            </a:endParaRPr>
          </a:p>
        </p:txBody>
      </p:sp>
      <p:sp>
        <p:nvSpPr>
          <p:cNvPr id="27" name="上箭头 26"/>
          <p:cNvSpPr/>
          <p:nvPr/>
        </p:nvSpPr>
        <p:spPr bwMode="auto">
          <a:xfrm>
            <a:off x="6429388" y="2643182"/>
            <a:ext cx="484632" cy="1428760"/>
          </a:xfrm>
          <a:prstGeom prst="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华文细黑" pitchFamily="2" charset="-122"/>
            </a:endParaRPr>
          </a:p>
        </p:txBody>
      </p:sp>
      <p:sp>
        <p:nvSpPr>
          <p:cNvPr id="28" name="TextBox 5"/>
          <p:cNvSpPr txBox="1">
            <a:spLocks noChangeArrowheads="1"/>
          </p:cNvSpPr>
          <p:nvPr/>
        </p:nvSpPr>
        <p:spPr bwMode="auto">
          <a:xfrm>
            <a:off x="5643570" y="4038905"/>
            <a:ext cx="200026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2800" dirty="0" smtClean="0">
                <a:solidFill>
                  <a:srgbClr val="FF0000"/>
                </a:solidFill>
              </a:rPr>
              <a:t>Yes, we can.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pic>
        <p:nvPicPr>
          <p:cNvPr id="30" name="图片 29" descr="3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48" y="1571612"/>
            <a:ext cx="3071834" cy="2500329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9" name="矩形 18"/>
          <p:cNvSpPr/>
          <p:nvPr/>
        </p:nvSpPr>
        <p:spPr>
          <a:xfrm>
            <a:off x="0" y="5286388"/>
            <a:ext cx="9144000" cy="98488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5700" b="1" i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Both are worth treasuring.</a:t>
            </a:r>
            <a:endParaRPr lang="zh-CN" altLang="en-US" sz="5700" b="1" i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1026" name="Picture 2" descr="C:\Users\Zhao\Desktop\12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10175" y="1571612"/>
            <a:ext cx="3133725" cy="2562225"/>
          </a:xfrm>
          <a:prstGeom prst="rect">
            <a:avLst/>
          </a:prstGeom>
          <a:noFill/>
        </p:spPr>
      </p:pic>
      <p:sp>
        <p:nvSpPr>
          <p:cNvPr id="16" name="矩形 44"/>
          <p:cNvSpPr>
            <a:spLocks noChangeArrowheads="1"/>
          </p:cNvSpPr>
          <p:nvPr/>
        </p:nvSpPr>
        <p:spPr bwMode="auto">
          <a:xfrm>
            <a:off x="0" y="714356"/>
            <a:ext cx="9144000" cy="1143008"/>
          </a:xfrm>
          <a:prstGeom prst="rect">
            <a:avLst/>
          </a:prstGeom>
          <a:solidFill>
            <a:srgbClr val="0070C0"/>
          </a:solidFill>
          <a:ln w="25400" cap="flat" cmpd="sng">
            <a:noFill/>
            <a:bevel/>
            <a:headEnd/>
            <a:tailEnd/>
          </a:ln>
        </p:spPr>
        <p:txBody>
          <a:bodyPr anchor="ctr"/>
          <a:lstStyle/>
          <a:p>
            <a:pPr algn="ctr"/>
            <a:r>
              <a:rPr lang="en-US" altLang="zh-CN" sz="2800" b="1" dirty="0" smtClean="0">
                <a:solidFill>
                  <a:schemeClr val="bg1"/>
                </a:solidFill>
                <a:cs typeface="Segoe UI" pitchFamily="34" charset="0"/>
                <a:sym typeface="Segoe UI" pitchFamily="34" charset="0"/>
              </a:rPr>
              <a:t>What is your answer to the question at the end of this essay?</a:t>
            </a:r>
          </a:p>
          <a:p>
            <a:pPr algn="ctr"/>
            <a:r>
              <a:rPr lang="en-US" sz="2800" b="1" dirty="0" smtClean="0">
                <a:solidFill>
                  <a:schemeClr val="bg1"/>
                </a:solidFill>
                <a:cs typeface="Segoe UI" pitchFamily="34" charset="0"/>
                <a:sym typeface="Segoe UI" pitchFamily="34" charset="0"/>
              </a:rPr>
              <a:t>(group discussion)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5" grpId="0"/>
      <p:bldP spid="14" grpId="0" animBg="1"/>
      <p:bldP spid="15" grpId="0" animBg="1"/>
      <p:bldP spid="20" grpId="0" animBg="1"/>
      <p:bldP spid="21" grpId="0"/>
      <p:bldP spid="21" grpId="1"/>
      <p:bldP spid="26" grpId="0" animBg="1"/>
      <p:bldP spid="27" grpId="0" animBg="1"/>
      <p:bldP spid="28" grpId="0"/>
      <p:bldP spid="19" grpId="0"/>
      <p:bldP spid="16" grpId="0" animBg="1"/>
      <p:bldP spid="16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0" name="矩形 5"/>
          <p:cNvSpPr>
            <a:spLocks noChangeArrowheads="1"/>
          </p:cNvSpPr>
          <p:nvPr/>
        </p:nvSpPr>
        <p:spPr bwMode="auto">
          <a:xfrm>
            <a:off x="214282" y="0"/>
            <a:ext cx="8353425" cy="646331"/>
          </a:xfrm>
          <a:prstGeom prst="rect">
            <a:avLst/>
          </a:prstGeom>
          <a:noFill/>
          <a:ln w="9525" cmpd="sng">
            <a:noFill/>
            <a:bevel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  <a:latin typeface="Rockwell Extra Bold" pitchFamily="18" charset="0"/>
                <a:ea typeface="楷体" pitchFamily="49" charset="-122"/>
                <a:sym typeface="Segoe UI Light" pitchFamily="34" charset="0"/>
              </a:rPr>
              <a:t>Reflection</a:t>
            </a:r>
            <a:endParaRPr lang="zh-CN" altLang="en-US" sz="3600" b="1" dirty="0">
              <a:solidFill>
                <a:schemeClr val="bg1"/>
              </a:solidFill>
              <a:latin typeface="Rockwell Extra Bold" pitchFamily="18" charset="0"/>
              <a:ea typeface="楷体" pitchFamily="49" charset="-122"/>
              <a:sym typeface="Segoe UI Light" pitchFamily="34" charset="0"/>
            </a:endParaRPr>
          </a:p>
        </p:txBody>
      </p:sp>
      <p:pic>
        <p:nvPicPr>
          <p:cNvPr id="10" name="图片 9" descr="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71604" y="2500306"/>
            <a:ext cx="6012058" cy="400050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图片 11" descr="3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348" y="1000108"/>
            <a:ext cx="3107552" cy="207170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3" name="图片 12" descr="35 (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643570" y="1000108"/>
            <a:ext cx="2428892" cy="273563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AutoShape 3"/>
          <p:cNvSpPr>
            <a:spLocks noChangeArrowheads="1"/>
          </p:cNvSpPr>
          <p:nvPr/>
        </p:nvSpPr>
        <p:spPr bwMode="gray">
          <a:xfrm>
            <a:off x="1285875" y="3429002"/>
            <a:ext cx="6643688" cy="1333508"/>
          </a:xfrm>
          <a:prstGeom prst="roundRect">
            <a:avLst>
              <a:gd name="adj" fmla="val 16667"/>
            </a:avLst>
          </a:prstGeom>
          <a:solidFill>
            <a:srgbClr val="F68EB6">
              <a:alpha val="62000"/>
            </a:srgbClr>
          </a:solidFill>
          <a:ln w="28575" algn="ctr">
            <a:solidFill>
              <a:srgbClr val="FCFCFC"/>
            </a:solidFill>
            <a:round/>
            <a:headEnd/>
            <a:tailEnd/>
          </a:ln>
          <a:effectLst>
            <a:outerShdw dist="35921" dir="2700000" algn="ctr" rotWithShape="0">
              <a:srgbClr val="001D3A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19" name="AutoShape 4"/>
          <p:cNvSpPr>
            <a:spLocks noChangeArrowheads="1"/>
          </p:cNvSpPr>
          <p:nvPr/>
        </p:nvSpPr>
        <p:spPr bwMode="gray">
          <a:xfrm>
            <a:off x="1285876" y="1905000"/>
            <a:ext cx="6634163" cy="1289051"/>
          </a:xfrm>
          <a:prstGeom prst="roundRect">
            <a:avLst>
              <a:gd name="adj" fmla="val 16667"/>
            </a:avLst>
          </a:prstGeom>
          <a:solidFill>
            <a:srgbClr val="99CCFF">
              <a:alpha val="62000"/>
            </a:srgbClr>
          </a:solidFill>
          <a:ln w="28575" algn="ctr">
            <a:solidFill>
              <a:srgbClr val="FCFCFC"/>
            </a:solidFill>
            <a:round/>
            <a:headEnd/>
            <a:tailEnd/>
          </a:ln>
          <a:effectLst>
            <a:outerShdw dist="35921" dir="2700000" algn="ctr" rotWithShape="0">
              <a:srgbClr val="001D3A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7572397" y="2952748"/>
            <a:ext cx="187325" cy="802217"/>
            <a:chOff x="960" y="1764"/>
            <a:chExt cx="130" cy="418"/>
          </a:xfrm>
          <a:solidFill>
            <a:schemeClr val="tx1">
              <a:alpha val="62000"/>
            </a:schemeClr>
          </a:solidFill>
        </p:grpSpPr>
        <p:sp>
          <p:nvSpPr>
            <p:cNvPr id="21" name="Oval 6"/>
            <p:cNvSpPr>
              <a:spLocks noChangeArrowheads="1"/>
            </p:cNvSpPr>
            <p:nvPr/>
          </p:nvSpPr>
          <p:spPr bwMode="gray">
            <a:xfrm>
              <a:off x="960" y="1764"/>
              <a:ext cx="126" cy="120"/>
            </a:xfrm>
            <a:prstGeom prst="ellipse">
              <a:avLst/>
            </a:prstGeom>
            <a:grpFill/>
            <a:ln w="38100" algn="ctr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4" name="Oval 7"/>
            <p:cNvSpPr>
              <a:spLocks noChangeArrowheads="1"/>
            </p:cNvSpPr>
            <p:nvPr/>
          </p:nvSpPr>
          <p:spPr bwMode="gray">
            <a:xfrm>
              <a:off x="964" y="2062"/>
              <a:ext cx="126" cy="120"/>
            </a:xfrm>
            <a:prstGeom prst="ellipse">
              <a:avLst/>
            </a:prstGeom>
            <a:grpFill/>
            <a:ln w="38100" algn="ctr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5" name="AutoShape 8"/>
            <p:cNvSpPr>
              <a:spLocks noChangeArrowheads="1"/>
            </p:cNvSpPr>
            <p:nvPr/>
          </p:nvSpPr>
          <p:spPr bwMode="gray">
            <a:xfrm>
              <a:off x="996" y="1836"/>
              <a:ext cx="62" cy="300"/>
            </a:xfrm>
            <a:prstGeom prst="roundRect">
              <a:avLst>
                <a:gd name="adj" fmla="val 50000"/>
              </a:avLst>
            </a:prstGeom>
            <a:grpFill/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31" name="AutoShape 14"/>
          <p:cNvSpPr>
            <a:spLocks noChangeArrowheads="1"/>
          </p:cNvSpPr>
          <p:nvPr/>
        </p:nvSpPr>
        <p:spPr bwMode="gray">
          <a:xfrm>
            <a:off x="1285852" y="4953011"/>
            <a:ext cx="6715172" cy="1333523"/>
          </a:xfrm>
          <a:prstGeom prst="roundRect">
            <a:avLst>
              <a:gd name="adj" fmla="val 16667"/>
            </a:avLst>
          </a:prstGeom>
          <a:solidFill>
            <a:srgbClr val="A42C8D">
              <a:alpha val="30000"/>
            </a:srgbClr>
          </a:solidFill>
          <a:ln w="28575" algn="ctr">
            <a:solidFill>
              <a:srgbClr val="FCFCFC"/>
            </a:solidFill>
            <a:round/>
            <a:headEnd/>
            <a:tailEnd/>
          </a:ln>
          <a:effectLst>
            <a:outerShdw dist="35921" dir="2700000" algn="ctr" rotWithShape="0">
              <a:srgbClr val="001D3A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40" name="Text Box 25"/>
          <p:cNvSpPr txBox="1">
            <a:spLocks noChangeArrowheads="1"/>
          </p:cNvSpPr>
          <p:nvPr/>
        </p:nvSpPr>
        <p:spPr bwMode="white">
          <a:xfrm>
            <a:off x="1285852" y="3810003"/>
            <a:ext cx="635798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</p:spPr>
        <p:txBody>
          <a:bodyPr wrap="square">
            <a:spAutoFit/>
          </a:bodyPr>
          <a:lstStyle/>
          <a:p>
            <a:pPr marL="457200" indent="-457200">
              <a:spcBef>
                <a:spcPct val="50000"/>
              </a:spcBef>
              <a:buClr>
                <a:schemeClr val="tx1"/>
              </a:buClr>
              <a:defRPr/>
            </a:pPr>
            <a:r>
              <a:rPr lang="en-US" altLang="zh-CN" sz="2800" b="1" dirty="0">
                <a:solidFill>
                  <a:srgbClr val="C00000"/>
                </a:solidFill>
                <a:latin typeface="MV Boli" pitchFamily="2" charset="0"/>
                <a:cs typeface="MV Boli" pitchFamily="2" charset="0"/>
              </a:rPr>
              <a:t>    </a:t>
            </a:r>
            <a:r>
              <a:rPr lang="en-US" altLang="zh-CN" sz="2800" b="1" dirty="0" smtClean="0">
                <a:solidFill>
                  <a:srgbClr val="C00000"/>
                </a:solidFill>
                <a:latin typeface="MV Boli" pitchFamily="2" charset="0"/>
                <a:cs typeface="MV Boli" pitchFamily="2" charset="0"/>
              </a:rPr>
              <a:t>2</a:t>
            </a:r>
            <a:r>
              <a:rPr lang="en-US" altLang="zh-CN" sz="2800" b="1" dirty="0">
                <a:solidFill>
                  <a:srgbClr val="C00000"/>
                </a:solidFill>
                <a:latin typeface="MV Boli" pitchFamily="2" charset="0"/>
                <a:cs typeface="MV Boli" pitchFamily="2" charset="0"/>
              </a:rPr>
              <a:t>.</a:t>
            </a:r>
            <a:r>
              <a:rPr lang="en-US" altLang="zh-CN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the writing feature</a:t>
            </a:r>
            <a:endParaRPr lang="en-US" altLang="zh-CN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Text Box 26"/>
          <p:cNvSpPr txBox="1">
            <a:spLocks noChangeArrowheads="1"/>
          </p:cNvSpPr>
          <p:nvPr/>
        </p:nvSpPr>
        <p:spPr bwMode="white">
          <a:xfrm>
            <a:off x="1428728" y="5048262"/>
            <a:ext cx="664371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</p:spPr>
        <p:txBody>
          <a:bodyPr wrap="square">
            <a:spAutoFit/>
          </a:bodyPr>
          <a:lstStyle/>
          <a:p>
            <a:pPr marL="457200" indent="-457200">
              <a:spcBef>
                <a:spcPts val="0"/>
              </a:spcBef>
              <a:buClr>
                <a:schemeClr val="tx1"/>
              </a:buClr>
              <a:defRPr/>
            </a:pPr>
            <a:r>
              <a:rPr lang="en-US" altLang="zh-CN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altLang="zh-CN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C00000"/>
                </a:solidFill>
                <a:latin typeface="MV Boli" pitchFamily="2" charset="0"/>
                <a:cs typeface="MV Boli" pitchFamily="2" charset="0"/>
              </a:rPr>
              <a:t>3</a:t>
            </a:r>
            <a:r>
              <a:rPr lang="en-US" altLang="zh-CN" sz="2800" b="1" dirty="0">
                <a:solidFill>
                  <a:srgbClr val="C00000"/>
                </a:solidFill>
                <a:latin typeface="MV Boli" pitchFamily="2" charset="0"/>
                <a:cs typeface="MV Boli" pitchFamily="2" charset="0"/>
              </a:rPr>
              <a:t>.</a:t>
            </a:r>
            <a:r>
              <a:rPr lang="en-US" altLang="zh-CN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the attitude we should hold    </a:t>
            </a:r>
          </a:p>
          <a:p>
            <a:pPr marL="457200" indent="-457200">
              <a:spcBef>
                <a:spcPts val="0"/>
              </a:spcBef>
              <a:buClr>
                <a:schemeClr val="tx1"/>
              </a:buClr>
              <a:defRPr/>
            </a:pPr>
            <a:r>
              <a:rPr lang="en-US" altLang="zh-CN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towards friendship</a:t>
            </a:r>
            <a:endParaRPr lang="en-US" altLang="zh-CN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Group 5"/>
          <p:cNvGrpSpPr>
            <a:grpSpLocks/>
          </p:cNvGrpSpPr>
          <p:nvPr/>
        </p:nvGrpSpPr>
        <p:grpSpPr bwMode="auto">
          <a:xfrm>
            <a:off x="1428729" y="2952748"/>
            <a:ext cx="187325" cy="802217"/>
            <a:chOff x="960" y="1764"/>
            <a:chExt cx="130" cy="418"/>
          </a:xfrm>
          <a:solidFill>
            <a:schemeClr val="tx1">
              <a:alpha val="62000"/>
            </a:schemeClr>
          </a:solidFill>
        </p:grpSpPr>
        <p:sp>
          <p:nvSpPr>
            <p:cNvPr id="43" name="Oval 6"/>
            <p:cNvSpPr>
              <a:spLocks noChangeArrowheads="1"/>
            </p:cNvSpPr>
            <p:nvPr/>
          </p:nvSpPr>
          <p:spPr bwMode="gray">
            <a:xfrm>
              <a:off x="960" y="1764"/>
              <a:ext cx="126" cy="120"/>
            </a:xfrm>
            <a:prstGeom prst="ellipse">
              <a:avLst/>
            </a:prstGeom>
            <a:grpFill/>
            <a:ln w="38100" algn="ctr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44" name="Oval 7"/>
            <p:cNvSpPr>
              <a:spLocks noChangeArrowheads="1"/>
            </p:cNvSpPr>
            <p:nvPr/>
          </p:nvSpPr>
          <p:spPr bwMode="gray">
            <a:xfrm>
              <a:off x="964" y="2062"/>
              <a:ext cx="126" cy="120"/>
            </a:xfrm>
            <a:prstGeom prst="ellipse">
              <a:avLst/>
            </a:prstGeom>
            <a:grpFill/>
            <a:ln w="38100" algn="ctr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45" name="AutoShape 8"/>
            <p:cNvSpPr>
              <a:spLocks noChangeArrowheads="1"/>
            </p:cNvSpPr>
            <p:nvPr/>
          </p:nvSpPr>
          <p:spPr bwMode="gray">
            <a:xfrm>
              <a:off x="996" y="1836"/>
              <a:ext cx="62" cy="300"/>
            </a:xfrm>
            <a:prstGeom prst="roundRect">
              <a:avLst>
                <a:gd name="adj" fmla="val 50000"/>
              </a:avLst>
            </a:prstGeom>
            <a:grpFill/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50" name="Text Box 25"/>
          <p:cNvSpPr txBox="1">
            <a:spLocks noChangeArrowheads="1"/>
          </p:cNvSpPr>
          <p:nvPr/>
        </p:nvSpPr>
        <p:spPr bwMode="white">
          <a:xfrm>
            <a:off x="1285852" y="2285992"/>
            <a:ext cx="650085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</p:spPr>
        <p:txBody>
          <a:bodyPr wrap="square">
            <a:spAutoFit/>
          </a:bodyPr>
          <a:lstStyle/>
          <a:p>
            <a:pPr marL="457200" indent="-457200">
              <a:spcBef>
                <a:spcPct val="50000"/>
              </a:spcBef>
              <a:buClr>
                <a:schemeClr val="tx1"/>
              </a:buClr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MV Boli" pitchFamily="2" charset="0"/>
                <a:cs typeface="MV Boli" pitchFamily="2" charset="0"/>
              </a:rPr>
              <a:t>    </a:t>
            </a:r>
            <a:r>
              <a:rPr lang="en-US" altLang="zh-CN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altLang="zh-CN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altLang="zh-CN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the main idea</a:t>
            </a:r>
            <a:endParaRPr lang="en-US" altLang="zh-CN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7572397" y="4476758"/>
            <a:ext cx="187325" cy="802217"/>
            <a:chOff x="960" y="1764"/>
            <a:chExt cx="130" cy="418"/>
          </a:xfrm>
          <a:solidFill>
            <a:schemeClr val="tx1">
              <a:alpha val="62000"/>
            </a:schemeClr>
          </a:solidFill>
        </p:grpSpPr>
        <p:sp>
          <p:nvSpPr>
            <p:cNvPr id="27" name="Oval 6"/>
            <p:cNvSpPr>
              <a:spLocks noChangeArrowheads="1"/>
            </p:cNvSpPr>
            <p:nvPr/>
          </p:nvSpPr>
          <p:spPr bwMode="gray">
            <a:xfrm>
              <a:off x="960" y="1764"/>
              <a:ext cx="126" cy="120"/>
            </a:xfrm>
            <a:prstGeom prst="ellipse">
              <a:avLst/>
            </a:prstGeom>
            <a:grpFill/>
            <a:ln w="38100" algn="ctr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8" name="Oval 7"/>
            <p:cNvSpPr>
              <a:spLocks noChangeArrowheads="1"/>
            </p:cNvSpPr>
            <p:nvPr/>
          </p:nvSpPr>
          <p:spPr bwMode="gray">
            <a:xfrm>
              <a:off x="964" y="2062"/>
              <a:ext cx="126" cy="120"/>
            </a:xfrm>
            <a:prstGeom prst="ellipse">
              <a:avLst/>
            </a:prstGeom>
            <a:grpFill/>
            <a:ln w="38100" algn="ctr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9" name="AutoShape 8"/>
            <p:cNvSpPr>
              <a:spLocks noChangeArrowheads="1"/>
            </p:cNvSpPr>
            <p:nvPr/>
          </p:nvSpPr>
          <p:spPr bwMode="gray">
            <a:xfrm>
              <a:off x="996" y="1836"/>
              <a:ext cx="62" cy="300"/>
            </a:xfrm>
            <a:prstGeom prst="roundRect">
              <a:avLst>
                <a:gd name="adj" fmla="val 50000"/>
              </a:avLst>
            </a:prstGeom>
            <a:grpFill/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5" name="Group 5"/>
          <p:cNvGrpSpPr>
            <a:grpSpLocks/>
          </p:cNvGrpSpPr>
          <p:nvPr/>
        </p:nvGrpSpPr>
        <p:grpSpPr bwMode="auto">
          <a:xfrm>
            <a:off x="1428729" y="4476758"/>
            <a:ext cx="187325" cy="802217"/>
            <a:chOff x="960" y="1764"/>
            <a:chExt cx="130" cy="418"/>
          </a:xfrm>
          <a:solidFill>
            <a:schemeClr val="tx1">
              <a:alpha val="62000"/>
            </a:schemeClr>
          </a:solidFill>
        </p:grpSpPr>
        <p:sp>
          <p:nvSpPr>
            <p:cNvPr id="32" name="Oval 6"/>
            <p:cNvSpPr>
              <a:spLocks noChangeArrowheads="1"/>
            </p:cNvSpPr>
            <p:nvPr/>
          </p:nvSpPr>
          <p:spPr bwMode="gray">
            <a:xfrm>
              <a:off x="960" y="1764"/>
              <a:ext cx="126" cy="120"/>
            </a:xfrm>
            <a:prstGeom prst="ellipse">
              <a:avLst/>
            </a:prstGeom>
            <a:grpFill/>
            <a:ln w="38100" algn="ctr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6" name="Oval 7"/>
            <p:cNvSpPr>
              <a:spLocks noChangeArrowheads="1"/>
            </p:cNvSpPr>
            <p:nvPr/>
          </p:nvSpPr>
          <p:spPr bwMode="gray">
            <a:xfrm>
              <a:off x="964" y="2062"/>
              <a:ext cx="126" cy="120"/>
            </a:xfrm>
            <a:prstGeom prst="ellipse">
              <a:avLst/>
            </a:prstGeom>
            <a:grpFill/>
            <a:ln w="38100" algn="ctr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7" name="AutoShape 8"/>
            <p:cNvSpPr>
              <a:spLocks noChangeArrowheads="1"/>
            </p:cNvSpPr>
            <p:nvPr/>
          </p:nvSpPr>
          <p:spPr bwMode="gray">
            <a:xfrm>
              <a:off x="996" y="1836"/>
              <a:ext cx="62" cy="300"/>
            </a:xfrm>
            <a:prstGeom prst="roundRect">
              <a:avLst>
                <a:gd name="adj" fmla="val 50000"/>
              </a:avLst>
            </a:prstGeom>
            <a:grpFill/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59422" name="矩形 86"/>
          <p:cNvSpPr>
            <a:spLocks noChangeArrowheads="1"/>
          </p:cNvSpPr>
          <p:nvPr/>
        </p:nvSpPr>
        <p:spPr bwMode="auto">
          <a:xfrm>
            <a:off x="3571876" y="666751"/>
            <a:ext cx="171132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 u="sng" dirty="0">
                <a:solidFill>
                  <a:srgbClr val="B90601"/>
                </a:solidFill>
                <a:ea typeface="黑体" pitchFamily="49" charset="-122"/>
              </a:rPr>
              <a:t>R</a:t>
            </a:r>
            <a:r>
              <a:rPr lang="en-US" altLang="zh-CN" sz="3600" b="1" u="sng" dirty="0"/>
              <a:t>eview</a:t>
            </a:r>
            <a:endParaRPr lang="zh-CN" altLang="en-US" sz="3600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 descr="Untitled-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"/>
            <a:ext cx="9182100" cy="6887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19" name="Picture 3" descr="card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"/>
            <a:ext cx="9182100" cy="6887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0" name="Picture 4" descr="card4"/>
          <p:cNvPicPr>
            <a:picLocks noChangeAspect="1" noChangeArrowheads="1"/>
          </p:cNvPicPr>
          <p:nvPr/>
        </p:nvPicPr>
        <p:blipFill>
          <a:blip r:embed="rId6"/>
          <a:srcRect l="80498"/>
          <a:stretch>
            <a:fillRect/>
          </a:stretch>
        </p:blipFill>
        <p:spPr bwMode="auto">
          <a:xfrm>
            <a:off x="0" y="1"/>
            <a:ext cx="1790700" cy="6887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1" name="Picture 5" descr="card2"/>
          <p:cNvPicPr>
            <a:picLocks noChangeAspect="1" noChangeArrowheads="1"/>
          </p:cNvPicPr>
          <p:nvPr/>
        </p:nvPicPr>
        <p:blipFill>
          <a:blip r:embed="rId7"/>
          <a:srcRect l="81328" r="6224"/>
          <a:stretch>
            <a:fillRect/>
          </a:stretch>
        </p:blipFill>
        <p:spPr bwMode="auto">
          <a:xfrm>
            <a:off x="0" y="1"/>
            <a:ext cx="1143000" cy="6887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2" name="Picture 6" descr="card1"/>
          <p:cNvPicPr>
            <a:picLocks noChangeAspect="1" noChangeArrowheads="1"/>
          </p:cNvPicPr>
          <p:nvPr/>
        </p:nvPicPr>
        <p:blipFill>
          <a:blip r:embed="rId8"/>
          <a:srcRect l="82158" r="8714"/>
          <a:stretch>
            <a:fillRect/>
          </a:stretch>
        </p:blipFill>
        <p:spPr bwMode="auto">
          <a:xfrm>
            <a:off x="0" y="1"/>
            <a:ext cx="838200" cy="6887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168" name="Text Box 160"/>
          <p:cNvSpPr txBox="1">
            <a:spLocks noChangeArrowheads="1"/>
          </p:cNvSpPr>
          <p:nvPr/>
        </p:nvSpPr>
        <p:spPr bwMode="auto">
          <a:xfrm>
            <a:off x="1331914" y="2182284"/>
            <a:ext cx="47529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altLang="zh-CN" sz="2400" b="1" i="1"/>
          </a:p>
        </p:txBody>
      </p:sp>
      <p:sp>
        <p:nvSpPr>
          <p:cNvPr id="60424" name="Text Box 161"/>
          <p:cNvSpPr txBox="1">
            <a:spLocks noChangeArrowheads="1"/>
          </p:cNvSpPr>
          <p:nvPr/>
        </p:nvSpPr>
        <p:spPr bwMode="auto">
          <a:xfrm>
            <a:off x="1331914" y="2182284"/>
            <a:ext cx="47529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 sz="2400"/>
          </a:p>
        </p:txBody>
      </p:sp>
      <p:grpSp>
        <p:nvGrpSpPr>
          <p:cNvPr id="2" name="Group 69"/>
          <p:cNvGrpSpPr>
            <a:grpSpLocks/>
          </p:cNvGrpSpPr>
          <p:nvPr/>
        </p:nvGrpSpPr>
        <p:grpSpPr bwMode="auto">
          <a:xfrm>
            <a:off x="-2857500" y="783167"/>
            <a:ext cx="3889375" cy="6074833"/>
            <a:chOff x="-5865" y="-840"/>
            <a:chExt cx="2450" cy="3189"/>
          </a:xfrm>
        </p:grpSpPr>
        <p:pic>
          <p:nvPicPr>
            <p:cNvPr id="60450" name="Picture 71" descr="ist2_3320061-xxl-yellow-note-paper-isolated"/>
            <p:cNvPicPr>
              <a:picLocks noChangeAspect="1" noChangeArrowheads="1"/>
            </p:cNvPicPr>
            <p:nvPr/>
          </p:nvPicPr>
          <p:blipFill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-5865" y="-840"/>
              <a:ext cx="2450" cy="31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3800" name="Text Box 72"/>
            <p:cNvSpPr txBox="1">
              <a:spLocks noChangeArrowheads="1"/>
            </p:cNvSpPr>
            <p:nvPr/>
          </p:nvSpPr>
          <p:spPr bwMode="auto">
            <a:xfrm rot="21465759">
              <a:off x="-5527" y="112"/>
              <a:ext cx="1792" cy="8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zh-CN" sz="2400" dirty="0" smtClean="0">
                  <a:solidFill>
                    <a:schemeClr val="bg2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2. </a:t>
              </a:r>
              <a:r>
                <a:rPr lang="en-US" altLang="zh-CN" sz="2400" dirty="0" smtClean="0">
                  <a:solidFill>
                    <a:srgbClr val="404040"/>
                  </a:solidFill>
                  <a:latin typeface="Times New Roman" pitchFamily="18" charset="0"/>
                  <a:cs typeface="Times New Roman" pitchFamily="18" charset="0"/>
                </a:rPr>
                <a:t>Further reading on the Internet </a:t>
              </a:r>
              <a:r>
                <a:rPr lang="en-US" altLang="zh-CN" sz="2400" i="1" dirty="0" smtClean="0">
                  <a:solidFill>
                    <a:srgbClr val="404040"/>
                  </a:solidFill>
                  <a:latin typeface="Times New Roman" pitchFamily="18" charset="0"/>
                  <a:cs typeface="Times New Roman" pitchFamily="18" charset="0"/>
                </a:rPr>
                <a:t>http://www.literarydevices.com/metaphor</a:t>
              </a:r>
              <a:endParaRPr lang="en-US" altLang="zh-CN" sz="2400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" name="Group 74"/>
          <p:cNvGrpSpPr>
            <a:grpSpLocks/>
          </p:cNvGrpSpPr>
          <p:nvPr/>
        </p:nvGrpSpPr>
        <p:grpSpPr bwMode="auto">
          <a:xfrm>
            <a:off x="-5595938" y="1143001"/>
            <a:ext cx="3863975" cy="6074833"/>
            <a:chOff x="-1363" y="783"/>
            <a:chExt cx="2586" cy="3189"/>
          </a:xfrm>
        </p:grpSpPr>
        <p:pic>
          <p:nvPicPr>
            <p:cNvPr id="60448" name="Picture 76" descr="ist2_3320061-xxl-yellow-note-paper-isolated"/>
            <p:cNvPicPr>
              <a:picLocks noChangeAspect="1" noChangeArrowheads="1"/>
            </p:cNvPicPr>
            <p:nvPr/>
          </p:nvPicPr>
          <p:blipFill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-1363" y="783"/>
              <a:ext cx="2586" cy="31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0449" name="Text Box 77"/>
            <p:cNvSpPr txBox="1">
              <a:spLocks noChangeArrowheads="1"/>
            </p:cNvSpPr>
            <p:nvPr/>
          </p:nvSpPr>
          <p:spPr bwMode="auto">
            <a:xfrm rot="21461792">
              <a:off x="-944" y="1540"/>
              <a:ext cx="1867" cy="10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altLang="zh-CN" sz="2400" dirty="0" smtClean="0">
                  <a:solidFill>
                    <a:srgbClr val="404040"/>
                  </a:solidFill>
                  <a:latin typeface="Times New Roman" pitchFamily="18" charset="0"/>
                  <a:cs typeface="Times New Roman" pitchFamily="18" charset="0"/>
                </a:rPr>
                <a:t>3. Get in touch with your long-lost old friends in the way you think the most appropriate.</a:t>
              </a:r>
              <a:endParaRPr lang="en-US" altLang="zh-CN" sz="2400" i="1" dirty="0">
                <a:latin typeface="Comic Sans MS" pitchFamily="66" charset="0"/>
                <a:cs typeface="Times New Roman" pitchFamily="18" charset="0"/>
              </a:endParaRPr>
            </a:p>
          </p:txBody>
        </p:sp>
      </p:grpSp>
      <p:pic>
        <p:nvPicPr>
          <p:cNvPr id="55" name="Picture 71" descr="ist2_3320061-xxl-yellow-note-paper-isolated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388938" y="1428752"/>
            <a:ext cx="3889376" cy="6074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" name="Text Box 72"/>
          <p:cNvSpPr txBox="1">
            <a:spLocks noChangeArrowheads="1"/>
          </p:cNvSpPr>
          <p:nvPr/>
        </p:nvSpPr>
        <p:spPr bwMode="auto">
          <a:xfrm rot="21465759">
            <a:off x="58296" y="2773925"/>
            <a:ext cx="3097768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4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n-US" altLang="zh-CN" sz="2400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Write an essay on “Why do some friendships turn into lifetime ones?” using metaphor in no less than 120 words</a:t>
            </a:r>
          </a:p>
          <a:p>
            <a:pPr>
              <a:defRPr/>
            </a:pPr>
            <a:endParaRPr lang="en-US" altLang="zh-CN" sz="2400" dirty="0" smtClean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altLang="zh-CN" sz="24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altLang="zh-CN" sz="2400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429" name="矩形 86"/>
          <p:cNvSpPr>
            <a:spLocks noChangeArrowheads="1"/>
          </p:cNvSpPr>
          <p:nvPr/>
        </p:nvSpPr>
        <p:spPr bwMode="auto">
          <a:xfrm>
            <a:off x="2857500" y="214290"/>
            <a:ext cx="2567241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5400" b="1" u="sng" dirty="0">
                <a:solidFill>
                  <a:srgbClr val="B90601"/>
                </a:solidFill>
                <a:ea typeface="黑体" pitchFamily="49" charset="-122"/>
              </a:rPr>
              <a:t>A</a:t>
            </a:r>
            <a:r>
              <a:rPr lang="en-US" altLang="zh-CN" sz="3600" b="1" u="sng" dirty="0"/>
              <a:t>ssignment</a:t>
            </a:r>
            <a:endParaRPr lang="zh-CN" altLang="en-US" sz="3600" dirty="0"/>
          </a:p>
        </p:txBody>
      </p:sp>
    </p:spTree>
    <p:custDataLst>
      <p:tags r:id="rId1"/>
    </p:custDataLst>
  </p:cSld>
  <p:clrMapOvr>
    <a:masterClrMapping/>
  </p:clrMapOvr>
  <p:transition spd="med" advTm="1501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2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6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3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3.12558E-6 L 0.60764 -0.00124 " pathEditMode="relative" rAng="0" ptsTypes="AA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400" y="-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4.41222E-7 L 1.24202 0.02808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100" y="1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168" grpId="0"/>
      <p:bldP spid="5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2000232" y="1523987"/>
            <a:ext cx="5000660" cy="3860800"/>
            <a:chOff x="-15485" y="0"/>
            <a:chExt cx="1938798" cy="1629478"/>
          </a:xfrm>
        </p:grpSpPr>
        <p:sp>
          <p:nvSpPr>
            <p:cNvPr id="72708" name="Oval 8"/>
            <p:cNvSpPr>
              <a:spLocks noChangeAspect="1" noChangeArrowheads="1"/>
            </p:cNvSpPr>
            <p:nvPr/>
          </p:nvSpPr>
          <p:spPr bwMode="auto">
            <a:xfrm>
              <a:off x="140406" y="0"/>
              <a:ext cx="1629478" cy="1629478"/>
            </a:xfrm>
            <a:prstGeom prst="ellipse">
              <a:avLst/>
            </a:prstGeom>
            <a:solidFill>
              <a:srgbClr val="FFB726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Franklin Gothic Book" pitchFamily="34" charset="0"/>
                <a:sym typeface="Franklin Gothic Book" pitchFamily="34" charset="0"/>
              </a:endParaRPr>
            </a:p>
          </p:txBody>
        </p:sp>
        <p:sp>
          <p:nvSpPr>
            <p:cNvPr id="72709" name="TextBox 9"/>
            <p:cNvSpPr>
              <a:spLocks noChangeArrowheads="1"/>
            </p:cNvSpPr>
            <p:nvPr/>
          </p:nvSpPr>
          <p:spPr bwMode="auto">
            <a:xfrm>
              <a:off x="-15485" y="466757"/>
              <a:ext cx="1938798" cy="8775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altLang="zh-CN" sz="8000" dirty="0" smtClean="0">
                  <a:solidFill>
                    <a:srgbClr val="FFFFFF"/>
                  </a:solidFill>
                  <a:latin typeface="Franklin Gothic Book" pitchFamily="34" charset="0"/>
                  <a:sym typeface="Franklin Gothic Book" pitchFamily="34" charset="0"/>
                </a:rPr>
                <a:t>Thank</a:t>
              </a:r>
              <a:r>
                <a:rPr lang="zh-CN" altLang="en-US" sz="8000" dirty="0">
                  <a:solidFill>
                    <a:srgbClr val="FFFFFF"/>
                  </a:solidFill>
                  <a:latin typeface="Franklin Gothic Book" pitchFamily="34" charset="0"/>
                  <a:sym typeface="Franklin Gothic Book" pitchFamily="34" charset="0"/>
                </a:rPr>
                <a:t/>
              </a:r>
              <a:br>
                <a:rPr lang="zh-CN" altLang="en-US" sz="8000" dirty="0">
                  <a:solidFill>
                    <a:srgbClr val="FFFFFF"/>
                  </a:solidFill>
                  <a:latin typeface="Franklin Gothic Book" pitchFamily="34" charset="0"/>
                  <a:sym typeface="Franklin Gothic Book" pitchFamily="34" charset="0"/>
                </a:rPr>
              </a:br>
              <a:r>
                <a:rPr lang="en-US" altLang="zh-CN" sz="8000" dirty="0" smtClean="0">
                  <a:solidFill>
                    <a:srgbClr val="FFFFFF"/>
                  </a:solidFill>
                  <a:latin typeface="Franklin Gothic Book" pitchFamily="34" charset="0"/>
                  <a:sym typeface="Franklin Gothic Book" pitchFamily="34" charset="0"/>
                </a:rPr>
                <a:t>You</a:t>
              </a:r>
              <a:endParaRPr lang="en-US" altLang="zh-CN" sz="8000" dirty="0"/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1"/>
          <p:cNvSpPr txBox="1">
            <a:spLocks noChangeArrowheads="1"/>
          </p:cNvSpPr>
          <p:nvPr/>
        </p:nvSpPr>
        <p:spPr bwMode="auto">
          <a:xfrm>
            <a:off x="642910" y="1047733"/>
            <a:ext cx="792961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7200" b="1" dirty="0" smtClean="0">
                <a:solidFill>
                  <a:schemeClr val="accent6"/>
                </a:solidFill>
                <a:latin typeface="Times New Roman" pitchFamily="18" charset="0"/>
                <a:ea typeface="BatangChe" pitchFamily="49" charset="-127"/>
                <a:cs typeface="Times New Roman" pitchFamily="18" charset="0"/>
              </a:rPr>
              <a:t>Why</a:t>
            </a:r>
            <a:r>
              <a:rPr lang="en-US" altLang="zh-CN" sz="2400" b="1" dirty="0" smtClean="0">
                <a:solidFill>
                  <a:schemeClr val="accent6"/>
                </a:solidFill>
                <a:latin typeface="Times New Roman" pitchFamily="18" charset="0"/>
                <a:ea typeface="BatangChe" pitchFamily="49" charset="-127"/>
                <a:cs typeface="Times New Roman" pitchFamily="18" charset="0"/>
              </a:rPr>
              <a:t> </a:t>
            </a:r>
            <a:r>
              <a:rPr lang="en-US" altLang="zh-CN" sz="4000" b="1" dirty="0" smtClean="0">
                <a:solidFill>
                  <a:schemeClr val="accent6"/>
                </a:solidFill>
                <a:latin typeface="Times New Roman" pitchFamily="18" charset="0"/>
                <a:ea typeface="BatangChe" pitchFamily="49" charset="-127"/>
                <a:cs typeface="Times New Roman" pitchFamily="18" charset="0"/>
              </a:rPr>
              <a:t>Do </a:t>
            </a:r>
            <a:r>
              <a:rPr lang="en-US" altLang="zh-CN" sz="4800" b="1" dirty="0" smtClean="0">
                <a:solidFill>
                  <a:schemeClr val="accent6"/>
                </a:solidFill>
                <a:latin typeface="Times New Roman" pitchFamily="18" charset="0"/>
                <a:ea typeface="BatangChe" pitchFamily="49" charset="-127"/>
                <a:cs typeface="Times New Roman" pitchFamily="18" charset="0"/>
              </a:rPr>
              <a:t>Friendships</a:t>
            </a:r>
            <a:r>
              <a:rPr lang="en-US" altLang="zh-CN" sz="4000" b="1" dirty="0" smtClean="0">
                <a:solidFill>
                  <a:schemeClr val="accent6"/>
                </a:solidFill>
                <a:latin typeface="Times New Roman" pitchFamily="18" charset="0"/>
                <a:ea typeface="BatangChe" pitchFamily="49" charset="-127"/>
                <a:cs typeface="Times New Roman" pitchFamily="18" charset="0"/>
              </a:rPr>
              <a:t> </a:t>
            </a:r>
            <a:r>
              <a:rPr lang="en-US" altLang="zh-CN" sz="6000" b="1" dirty="0" smtClean="0">
                <a:solidFill>
                  <a:schemeClr val="accent6"/>
                </a:solidFill>
                <a:latin typeface="Times New Roman" pitchFamily="18" charset="0"/>
                <a:ea typeface="BatangChe" pitchFamily="49" charset="-127"/>
                <a:cs typeface="Times New Roman" pitchFamily="18" charset="0"/>
              </a:rPr>
              <a:t>End</a:t>
            </a:r>
            <a:r>
              <a:rPr lang="en-US" altLang="zh-CN" sz="6600" b="1" dirty="0" smtClean="0">
                <a:solidFill>
                  <a:schemeClr val="accent6"/>
                </a:solidFill>
                <a:latin typeface="Times New Roman" pitchFamily="18" charset="0"/>
                <a:ea typeface="BatangChe" pitchFamily="49" charset="-127"/>
                <a:cs typeface="Times New Roman" pitchFamily="18" charset="0"/>
              </a:rPr>
              <a:t>?</a:t>
            </a:r>
            <a:endParaRPr lang="zh-CN" altLang="en-US" sz="2400" b="1" dirty="0">
              <a:solidFill>
                <a:schemeClr val="accent6"/>
              </a:solidFill>
              <a:latin typeface="Times New Roman" pitchFamily="18" charset="0"/>
              <a:ea typeface="BatangChe" pitchFamily="49" charset="-127"/>
              <a:cs typeface="Times New Roman" pitchFamily="18" charset="0"/>
            </a:endParaRPr>
          </a:p>
        </p:txBody>
      </p:sp>
      <p:sp>
        <p:nvSpPr>
          <p:cNvPr id="9" name="TextBox 2"/>
          <p:cNvSpPr txBox="1">
            <a:spLocks noChangeArrowheads="1"/>
          </p:cNvSpPr>
          <p:nvPr/>
        </p:nvSpPr>
        <p:spPr bwMode="auto">
          <a:xfrm>
            <a:off x="714348" y="2571744"/>
            <a:ext cx="771530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zh-CN" sz="2000" b="1" i="1" dirty="0" smtClean="0">
                <a:latin typeface="Times New Roman" pitchFamily="18" charset="0"/>
                <a:ea typeface="华文细黑" pitchFamily="2" charset="-122"/>
                <a:cs typeface="Times New Roman" pitchFamily="18" charset="0"/>
              </a:rPr>
              <a:t>Allison Hunter</a:t>
            </a:r>
            <a:endParaRPr lang="zh-CN" altLang="en-US" sz="2000" b="1" i="1" dirty="0">
              <a:latin typeface="Times New Roman" pitchFamily="18" charset="0"/>
              <a:ea typeface="华文细黑" pitchFamily="2" charset="-122"/>
              <a:cs typeface="Times New Roman" pitchFamily="18" charset="0"/>
            </a:endParaRPr>
          </a:p>
        </p:txBody>
      </p:sp>
      <p:pic>
        <p:nvPicPr>
          <p:cNvPr id="11" name="图片 10" descr="2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5918" y="3566189"/>
            <a:ext cx="5357850" cy="2465678"/>
          </a:xfrm>
          <a:prstGeom prst="rect">
            <a:avLst/>
          </a:prstGeom>
        </p:spPr>
      </p:pic>
      <p:sp>
        <p:nvSpPr>
          <p:cNvPr id="13" name="矩形 44"/>
          <p:cNvSpPr>
            <a:spLocks noChangeArrowheads="1"/>
          </p:cNvSpPr>
          <p:nvPr/>
        </p:nvSpPr>
        <p:spPr bwMode="auto">
          <a:xfrm>
            <a:off x="0" y="1142984"/>
            <a:ext cx="9144000" cy="1774831"/>
          </a:xfrm>
          <a:prstGeom prst="rect">
            <a:avLst/>
          </a:prstGeom>
          <a:solidFill>
            <a:schemeClr val="bg1"/>
          </a:solidFill>
          <a:ln w="25400" cap="flat" cmpd="sng">
            <a:noFill/>
            <a:bevel/>
            <a:headEnd/>
            <a:tailEnd/>
          </a:ln>
        </p:spPr>
        <p:txBody>
          <a:bodyPr anchor="ctr"/>
          <a:lstStyle/>
          <a:p>
            <a:pPr algn="ctr"/>
            <a:r>
              <a:rPr lang="en-US" sz="2800" b="1" dirty="0" smtClean="0">
                <a:cs typeface="Segoe UI" pitchFamily="34" charset="0"/>
                <a:sym typeface="Segoe UI" pitchFamily="34" charset="0"/>
              </a:rPr>
              <a:t>Three years ago, </a:t>
            </a:r>
          </a:p>
          <a:p>
            <a:pPr algn="ctr"/>
            <a:r>
              <a:rPr lang="en-US" sz="2800" b="1" dirty="0" smtClean="0">
                <a:cs typeface="Segoe UI" pitchFamily="34" charset="0"/>
                <a:sym typeface="Segoe UI" pitchFamily="34" charset="0"/>
              </a:rPr>
              <a:t>I came to Shanghai for a trip and met a friend of mine…</a:t>
            </a:r>
            <a:endParaRPr lang="zh-CN" altLang="en-US" sz="2800" b="1" dirty="0">
              <a:sym typeface="Segoe U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86182" y="3571876"/>
            <a:ext cx="4128502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altLang="zh-CN" sz="2400" dirty="0" smtClean="0"/>
          </a:p>
          <a:p>
            <a:r>
              <a:rPr lang="en-US" altLang="zh-CN" sz="2400" dirty="0" smtClean="0"/>
              <a:t>The Friend Ship then overturns.</a:t>
            </a:r>
          </a:p>
        </p:txBody>
      </p:sp>
      <p:pic>
        <p:nvPicPr>
          <p:cNvPr id="12" name="图片 11" descr="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7290" y="3071810"/>
            <a:ext cx="6535818" cy="3071834"/>
          </a:xfrm>
          <a:prstGeom prst="rect">
            <a:avLst/>
          </a:prstGeom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  <p:bldP spid="9" grpId="0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矩形 44"/>
          <p:cNvSpPr>
            <a:spLocks noChangeArrowheads="1"/>
          </p:cNvSpPr>
          <p:nvPr/>
        </p:nvSpPr>
        <p:spPr bwMode="auto">
          <a:xfrm>
            <a:off x="0" y="1000108"/>
            <a:ext cx="9144000" cy="1774831"/>
          </a:xfrm>
          <a:prstGeom prst="rect">
            <a:avLst/>
          </a:prstGeom>
          <a:solidFill>
            <a:schemeClr val="bg1"/>
          </a:solidFill>
          <a:ln w="25400" cap="flat" cmpd="sng">
            <a:noFill/>
            <a:bevel/>
            <a:headEnd/>
            <a:tailEnd/>
          </a:ln>
        </p:spPr>
        <p:txBody>
          <a:bodyPr anchor="ctr"/>
          <a:lstStyle/>
          <a:p>
            <a:pPr algn="ctr"/>
            <a:r>
              <a:rPr lang="en-US" sz="4000" b="1" dirty="0" smtClean="0">
                <a:solidFill>
                  <a:srgbClr val="0066FF"/>
                </a:solidFill>
                <a:cs typeface="Segoe UI" pitchFamily="34" charset="0"/>
                <a:sym typeface="Segoe UI" pitchFamily="34" charset="0"/>
              </a:rPr>
              <a:t>Please </a:t>
            </a:r>
            <a:r>
              <a:rPr lang="en-US" altLang="zh-CN" sz="4000" b="1" dirty="0" smtClean="0">
                <a:solidFill>
                  <a:srgbClr val="0066FF"/>
                </a:solidFill>
                <a:cs typeface="Segoe UI" pitchFamily="34" charset="0"/>
                <a:sym typeface="Segoe UI" pitchFamily="34" charset="0"/>
              </a:rPr>
              <a:t>use</a:t>
            </a:r>
            <a:r>
              <a:rPr lang="en-US" sz="4000" b="1" dirty="0" smtClean="0">
                <a:solidFill>
                  <a:srgbClr val="0066FF"/>
                </a:solidFill>
                <a:cs typeface="Segoe UI" pitchFamily="34" charset="0"/>
                <a:sym typeface="Segoe UI" pitchFamily="34" charset="0"/>
              </a:rPr>
              <a:t> </a:t>
            </a:r>
            <a:r>
              <a:rPr lang="en-US" sz="4000" b="1" i="1" u="sng" dirty="0" smtClean="0">
                <a:solidFill>
                  <a:srgbClr val="0066FF"/>
                </a:solidFill>
                <a:cs typeface="Segoe UI" pitchFamily="34" charset="0"/>
                <a:sym typeface="Segoe UI" pitchFamily="34" charset="0"/>
              </a:rPr>
              <a:t>one word </a:t>
            </a:r>
            <a:r>
              <a:rPr lang="en-US" sz="4000" b="1" dirty="0" smtClean="0">
                <a:solidFill>
                  <a:srgbClr val="0066FF"/>
                </a:solidFill>
                <a:cs typeface="Segoe UI" pitchFamily="34" charset="0"/>
                <a:sym typeface="Segoe UI" pitchFamily="34" charset="0"/>
              </a:rPr>
              <a:t>to summarize the reason </a:t>
            </a:r>
            <a:r>
              <a:rPr lang="en-US" sz="4000" b="1" i="1" u="sng" dirty="0" smtClean="0">
                <a:solidFill>
                  <a:srgbClr val="0066FF"/>
                </a:solidFill>
                <a:cs typeface="Segoe UI" pitchFamily="34" charset="0"/>
                <a:sym typeface="Segoe UI" pitchFamily="34" charset="0"/>
              </a:rPr>
              <a:t>why some friendships end</a:t>
            </a:r>
            <a:r>
              <a:rPr lang="en-US" sz="4000" b="1" dirty="0" smtClean="0">
                <a:solidFill>
                  <a:srgbClr val="0066FF"/>
                </a:solidFill>
                <a:cs typeface="Segoe UI" pitchFamily="34" charset="0"/>
                <a:sym typeface="Segoe UI" pitchFamily="34" charset="0"/>
              </a:rPr>
              <a:t>.</a:t>
            </a:r>
            <a:endParaRPr lang="zh-CN" altLang="en-US" sz="4000" b="1" dirty="0">
              <a:solidFill>
                <a:srgbClr val="0066FF"/>
              </a:solidFill>
              <a:sym typeface="Segoe UI" pitchFamily="34" charset="0"/>
            </a:endParaRPr>
          </a:p>
        </p:txBody>
      </p:sp>
      <p:sp>
        <p:nvSpPr>
          <p:cNvPr id="16390" name="矩形 5"/>
          <p:cNvSpPr>
            <a:spLocks noChangeArrowheads="1"/>
          </p:cNvSpPr>
          <p:nvPr/>
        </p:nvSpPr>
        <p:spPr bwMode="auto">
          <a:xfrm>
            <a:off x="214282" y="0"/>
            <a:ext cx="8353425" cy="646331"/>
          </a:xfrm>
          <a:prstGeom prst="rect">
            <a:avLst/>
          </a:prstGeom>
          <a:noFill/>
          <a:ln w="9525" cmpd="sng">
            <a:noFill/>
            <a:bevel/>
            <a:headEnd/>
            <a:tailEnd/>
          </a:ln>
        </p:spPr>
        <p:txBody>
          <a:bodyPr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latin typeface="Rockwell Extra Bold" pitchFamily="18" charset="0"/>
                <a:ea typeface="楷体" pitchFamily="49" charset="-122"/>
                <a:sym typeface="Segoe UI Light" pitchFamily="34" charset="0"/>
              </a:rPr>
              <a:t>Brainstorming</a:t>
            </a:r>
            <a:endParaRPr lang="zh-CN" altLang="en-US" sz="3600" b="1" dirty="0">
              <a:solidFill>
                <a:schemeClr val="bg1"/>
              </a:solidFill>
              <a:latin typeface="Rockwell Extra Bold" pitchFamily="18" charset="0"/>
              <a:ea typeface="楷体" pitchFamily="49" charset="-122"/>
              <a:sym typeface="Segoe UI Light" pitchFamily="34" charset="0"/>
            </a:endParaRPr>
          </a:p>
        </p:txBody>
      </p:sp>
      <p:pic>
        <p:nvPicPr>
          <p:cNvPr id="23" name="图片 22" descr="403142243849532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7422" y="2928934"/>
            <a:ext cx="2862618" cy="2428892"/>
          </a:xfrm>
          <a:prstGeom prst="rect">
            <a:avLst/>
          </a:prstGeom>
        </p:spPr>
      </p:pic>
      <p:sp>
        <p:nvSpPr>
          <p:cNvPr id="7" name="Text Box 4"/>
          <p:cNvSpPr txBox="1">
            <a:spLocks noChangeArrowheads="1"/>
          </p:cNvSpPr>
          <p:nvPr/>
        </p:nvSpPr>
        <p:spPr bwMode="auto">
          <a:xfrm rot="-472164">
            <a:off x="5106714" y="5263410"/>
            <a:ext cx="28432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altLang="zh-CN" sz="40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distrust</a:t>
            </a:r>
            <a:endParaRPr lang="en-US" altLang="zh-CN" sz="4000" b="1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 rot="21226450">
            <a:off x="4172972" y="1873918"/>
            <a:ext cx="297870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altLang="zh-CN" sz="4000" b="1" dirty="0" smtClean="0">
                <a:solidFill>
                  <a:srgbClr val="FF99FF"/>
                </a:solidFill>
                <a:latin typeface="Arial" pitchFamily="34" charset="0"/>
                <a:cs typeface="Arial" pitchFamily="34" charset="0"/>
              </a:rPr>
              <a:t>selfishness</a:t>
            </a:r>
            <a:endParaRPr lang="en-US" altLang="zh-CN" sz="4000" b="1" dirty="0">
              <a:solidFill>
                <a:srgbClr val="FF99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 Box 11"/>
          <p:cNvSpPr txBox="1">
            <a:spLocks noChangeArrowheads="1"/>
          </p:cNvSpPr>
          <p:nvPr/>
        </p:nvSpPr>
        <p:spPr bwMode="auto">
          <a:xfrm rot="307524">
            <a:off x="3384870" y="951993"/>
            <a:ext cx="215315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altLang="zh-CN" sz="4000" b="1" dirty="0" smtClean="0">
                <a:solidFill>
                  <a:srgbClr val="00CC00"/>
                </a:solidFill>
                <a:latin typeface="Arial" pitchFamily="34" charset="0"/>
                <a:cs typeface="Arial" pitchFamily="34" charset="0"/>
              </a:rPr>
              <a:t>betrayal</a:t>
            </a:r>
            <a:endParaRPr lang="en-US" altLang="zh-CN" sz="4000" b="1" dirty="0">
              <a:solidFill>
                <a:srgbClr val="00CC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 rot="-529026">
            <a:off x="5391270" y="2551623"/>
            <a:ext cx="352051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altLang="zh-CN" sz="4000" b="1" dirty="0" smtClean="0">
                <a:solidFill>
                  <a:srgbClr val="FF00FF"/>
                </a:solidFill>
                <a:latin typeface="+mj-lt"/>
              </a:rPr>
              <a:t>disagreement</a:t>
            </a:r>
            <a:endParaRPr lang="en-US" altLang="zh-CN" sz="4000" b="1" dirty="0">
              <a:solidFill>
                <a:srgbClr val="FF00FF"/>
              </a:solidFill>
              <a:latin typeface="+mj-lt"/>
            </a:endParaRPr>
          </a:p>
        </p:txBody>
      </p:sp>
      <p:sp>
        <p:nvSpPr>
          <p:cNvPr id="11" name="Text Box 13"/>
          <p:cNvSpPr txBox="1">
            <a:spLocks noChangeArrowheads="1"/>
          </p:cNvSpPr>
          <p:nvPr/>
        </p:nvSpPr>
        <p:spPr bwMode="auto">
          <a:xfrm rot="497874">
            <a:off x="5397193" y="3943871"/>
            <a:ext cx="223651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altLang="zh-CN" sz="4000" b="1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jealousy</a:t>
            </a:r>
            <a:endParaRPr lang="en-US" altLang="zh-CN" sz="4000" dirty="0">
              <a:solidFill>
                <a:srgbClr val="FF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 rot="498789">
            <a:off x="-472192" y="3524991"/>
            <a:ext cx="4343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altLang="zh-CN" sz="4000" b="1" dirty="0" smtClean="0">
                <a:solidFill>
                  <a:srgbClr val="FF00FF"/>
                </a:solidFill>
                <a:latin typeface="Arial" pitchFamily="34" charset="0"/>
                <a:cs typeface="Arial" pitchFamily="34" charset="0"/>
              </a:rPr>
              <a:t>rumor</a:t>
            </a:r>
            <a:endParaRPr lang="en-US" altLang="zh-CN" sz="4000" b="1" dirty="0">
              <a:solidFill>
                <a:srgbClr val="FF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 Box 17"/>
          <p:cNvSpPr txBox="1">
            <a:spLocks noChangeArrowheads="1"/>
          </p:cNvSpPr>
          <p:nvPr/>
        </p:nvSpPr>
        <p:spPr bwMode="auto">
          <a:xfrm>
            <a:off x="642910" y="2143116"/>
            <a:ext cx="309251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altLang="zh-CN" sz="4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indifference</a:t>
            </a:r>
            <a:endParaRPr lang="en-US" altLang="zh-CN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 Box 20"/>
          <p:cNvSpPr txBox="1">
            <a:spLocks noChangeArrowheads="1"/>
          </p:cNvSpPr>
          <p:nvPr/>
        </p:nvSpPr>
        <p:spPr bwMode="auto">
          <a:xfrm rot="21127836">
            <a:off x="237447" y="4573081"/>
            <a:ext cx="52816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altLang="zh-CN" sz="4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disrespect</a:t>
            </a:r>
            <a:endParaRPr lang="en-US" altLang="zh-CN" sz="4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9" grpId="1" animBg="1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2500298" y="785794"/>
            <a:ext cx="4929188" cy="692151"/>
          </a:xfrm>
        </p:spPr>
        <p:txBody>
          <a:bodyPr/>
          <a:lstStyle/>
          <a:p>
            <a:pPr>
              <a:defRPr/>
            </a:pPr>
            <a:r>
              <a:rPr lang="en-US" altLang="zh-CN" sz="3200" b="1" kern="1200" dirty="0" smtClean="0">
                <a:solidFill>
                  <a:srgbClr val="C0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Learning Objectives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28737"/>
            <a:ext cx="9358346" cy="523878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altLang="zh-CN" sz="2400" b="1" kern="1200" dirty="0" smtClean="0">
                <a:solidFill>
                  <a:srgbClr val="C0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Knowledge &amp; Skills</a:t>
            </a:r>
            <a:endParaRPr lang="en-US" altLang="zh-CN" sz="2400" dirty="0" smtClean="0">
              <a:solidFill>
                <a:srgbClr val="404040"/>
              </a:solidFill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zh-CN" sz="2400" dirty="0" smtClean="0">
                <a:solidFill>
                  <a:srgbClr val="40404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     learn to read for the theme and structure</a:t>
            </a:r>
          </a:p>
          <a:p>
            <a:pPr>
              <a:lnSpc>
                <a:spcPct val="150000"/>
              </a:lnSpc>
              <a:buNone/>
            </a:pPr>
            <a:r>
              <a:rPr lang="en-US" altLang="zh-CN" sz="2400" dirty="0" smtClean="0">
                <a:solidFill>
                  <a:srgbClr val="40404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    </a:t>
            </a:r>
            <a:r>
              <a:rPr lang="en-US" altLang="zh-CN" sz="2400" dirty="0">
                <a:solidFill>
                  <a:srgbClr val="40404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40404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learn to appreciate the writing feature</a:t>
            </a:r>
          </a:p>
          <a:p>
            <a:pPr>
              <a:lnSpc>
                <a:spcPct val="150000"/>
              </a:lnSpc>
              <a:buNone/>
            </a:pPr>
            <a:r>
              <a:rPr lang="en-US" altLang="zh-CN" sz="2400" dirty="0" smtClean="0">
                <a:solidFill>
                  <a:srgbClr val="40404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     learn to think critically</a:t>
            </a:r>
          </a:p>
          <a:p>
            <a:pPr>
              <a:lnSpc>
                <a:spcPct val="150000"/>
              </a:lnSpc>
            </a:pPr>
            <a:r>
              <a:rPr lang="en-US" altLang="zh-CN" sz="2400" b="1" kern="1200" dirty="0" smtClean="0">
                <a:solidFill>
                  <a:srgbClr val="C0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Emotional attitude</a:t>
            </a:r>
            <a:endParaRPr lang="en-US" altLang="zh-CN" sz="2400" dirty="0" smtClean="0">
              <a:solidFill>
                <a:srgbClr val="404040"/>
              </a:solidFill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zh-CN" sz="2400" dirty="0" smtClean="0">
                <a:solidFill>
                  <a:srgbClr val="40404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     try to develop a positive attitude towards nurturing friendship 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9"/>
          <p:cNvGrpSpPr>
            <a:grpSpLocks/>
          </p:cNvGrpSpPr>
          <p:nvPr/>
        </p:nvGrpSpPr>
        <p:grpSpPr bwMode="auto">
          <a:xfrm>
            <a:off x="3357564" y="952501"/>
            <a:ext cx="4541837" cy="1071033"/>
            <a:chOff x="214282" y="1357298"/>
            <a:chExt cx="4000528" cy="1643074"/>
          </a:xfrm>
        </p:grpSpPr>
        <p:pic>
          <p:nvPicPr>
            <p:cNvPr id="18456" name="Picture 2" descr="F:\work\常州电信\未标题-10.png">
              <a:hlinkClick r:id="rId3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4"/>
            <a:srcRect l="7111" t="12923" r="9412" b="4846"/>
            <a:stretch>
              <a:fillRect/>
            </a:stretch>
          </p:blipFill>
          <p:spPr bwMode="auto">
            <a:xfrm>
              <a:off x="214282" y="1357298"/>
              <a:ext cx="4000528" cy="16430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7" name="Rectangle 96">
              <a:hlinkClick r:id="rId3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376484" y="1795669"/>
              <a:ext cx="3677522" cy="57446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fontAlgn="auto" latinLnBrk="1">
                <a:lnSpc>
                  <a:spcPts val="2200"/>
                </a:lnSpc>
                <a:spcAft>
                  <a:spcPct val="20000"/>
                </a:spcAft>
                <a:buClr>
                  <a:srgbClr val="FF0000"/>
                </a:buClr>
                <a:defRPr/>
              </a:pPr>
              <a:r>
                <a:rPr kumimoji="1" lang="en-US" altLang="zh-CN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Exploration of the text</a:t>
              </a:r>
              <a:endParaRPr kumimoji="1"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" name="组合 22"/>
          <p:cNvGrpSpPr>
            <a:grpSpLocks/>
          </p:cNvGrpSpPr>
          <p:nvPr/>
        </p:nvGrpSpPr>
        <p:grpSpPr bwMode="auto">
          <a:xfrm>
            <a:off x="3316289" y="2305052"/>
            <a:ext cx="4541837" cy="1071033"/>
            <a:chOff x="214282" y="1357298"/>
            <a:chExt cx="4000528" cy="1643074"/>
          </a:xfrm>
        </p:grpSpPr>
        <p:pic>
          <p:nvPicPr>
            <p:cNvPr id="18454" name="Picture 2" descr="F:\work\常州电信\未标题-10.png"/>
            <p:cNvPicPr>
              <a:picLocks noChangeAspect="1" noChangeArrowheads="1"/>
            </p:cNvPicPr>
            <p:nvPr/>
          </p:nvPicPr>
          <p:blipFill>
            <a:blip r:embed="rId4"/>
            <a:srcRect l="7111" t="12923" r="9412" b="4846"/>
            <a:stretch>
              <a:fillRect/>
            </a:stretch>
          </p:blipFill>
          <p:spPr bwMode="auto">
            <a:xfrm>
              <a:off x="214282" y="1357298"/>
              <a:ext cx="4000528" cy="16430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0" name="Rectangle 96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376484" y="1766443"/>
              <a:ext cx="3775423" cy="5744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 latinLnBrk="1">
                <a:lnSpc>
                  <a:spcPts val="2200"/>
                </a:lnSpc>
                <a:spcAft>
                  <a:spcPct val="20000"/>
                </a:spcAft>
                <a:buClr>
                  <a:srgbClr val="FF0000"/>
                </a:buClr>
                <a:buSzPct val="90000"/>
                <a:defRPr/>
              </a:pPr>
              <a:r>
                <a:rPr kumimoji="1" lang="en-US" altLang="zh-CN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Appreciation of the writing feature</a:t>
              </a:r>
              <a:endParaRPr kumimoji="1"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" name="组合 25"/>
          <p:cNvGrpSpPr>
            <a:grpSpLocks/>
          </p:cNvGrpSpPr>
          <p:nvPr/>
        </p:nvGrpSpPr>
        <p:grpSpPr bwMode="auto">
          <a:xfrm>
            <a:off x="3316289" y="3833285"/>
            <a:ext cx="4541837" cy="1071033"/>
            <a:chOff x="214282" y="1357298"/>
            <a:chExt cx="4000528" cy="1643074"/>
          </a:xfrm>
        </p:grpSpPr>
        <p:pic>
          <p:nvPicPr>
            <p:cNvPr id="18452" name="Picture 2" descr="F:\work\常州电信\未标题-10.png"/>
            <p:cNvPicPr>
              <a:picLocks noChangeAspect="1" noChangeArrowheads="1"/>
            </p:cNvPicPr>
            <p:nvPr/>
          </p:nvPicPr>
          <p:blipFill>
            <a:blip r:embed="rId4"/>
            <a:srcRect l="7111" t="12923" r="9412" b="4846"/>
            <a:stretch>
              <a:fillRect/>
            </a:stretch>
          </p:blipFill>
          <p:spPr bwMode="auto">
            <a:xfrm>
              <a:off x="214282" y="1357298"/>
              <a:ext cx="4000528" cy="16430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3" name="Rectangle 96">
              <a:hlinkClick r:id="rId5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394662" y="1759949"/>
              <a:ext cx="3677522" cy="57446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fontAlgn="auto" latinLnBrk="1">
                <a:lnSpc>
                  <a:spcPts val="2200"/>
                </a:lnSpc>
                <a:spcAft>
                  <a:spcPct val="20000"/>
                </a:spcAft>
                <a:buClr>
                  <a:srgbClr val="FF0000"/>
                </a:buClr>
                <a:buSzPct val="90000"/>
                <a:defRPr/>
              </a:pPr>
              <a:r>
                <a:rPr kumimoji="1" lang="en-US" altLang="zh-CN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Critical thinking</a:t>
              </a:r>
              <a:endParaRPr kumimoji="1"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44" name="右箭头 43"/>
          <p:cNvSpPr/>
          <p:nvPr/>
        </p:nvSpPr>
        <p:spPr bwMode="auto">
          <a:xfrm rot="18992333">
            <a:off x="-1530384" y="2441416"/>
            <a:ext cx="5635693" cy="1126387"/>
          </a:xfrm>
          <a:prstGeom prst="rightArrow">
            <a:avLst/>
          </a:prstGeom>
          <a:gradFill>
            <a:gsLst>
              <a:gs pos="0">
                <a:srgbClr val="103166"/>
              </a:gs>
              <a:gs pos="100000">
                <a:srgbClr val="00B0F0"/>
              </a:gs>
            </a:gsLst>
            <a:lin ang="16200000" scaled="0"/>
          </a:gradFill>
          <a:ln w="12700"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439" name="Text Box 13"/>
          <p:cNvSpPr txBox="1">
            <a:spLocks noChangeArrowheads="1"/>
          </p:cNvSpPr>
          <p:nvPr/>
        </p:nvSpPr>
        <p:spPr bwMode="auto">
          <a:xfrm>
            <a:off x="2806700" y="3172884"/>
            <a:ext cx="317500" cy="374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atinLnBrk="1">
              <a:lnSpc>
                <a:spcPts val="2200"/>
              </a:lnSpc>
              <a:spcAft>
                <a:spcPct val="20000"/>
              </a:spcAft>
              <a:buClr>
                <a:srgbClr val="FF0000"/>
              </a:buClr>
            </a:pPr>
            <a:r>
              <a:rPr kumimoji="1" lang="en-US" altLang="zh-CN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kumimoji="1" lang="zh-CN" altLang="en-US" sz="32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440" name="Text Box 13"/>
          <p:cNvSpPr txBox="1">
            <a:spLocks noChangeArrowheads="1"/>
          </p:cNvSpPr>
          <p:nvPr/>
        </p:nvSpPr>
        <p:spPr bwMode="auto">
          <a:xfrm>
            <a:off x="2806700" y="4722284"/>
            <a:ext cx="317500" cy="374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atinLnBrk="1">
              <a:lnSpc>
                <a:spcPts val="2200"/>
              </a:lnSpc>
              <a:spcAft>
                <a:spcPct val="20000"/>
              </a:spcAft>
              <a:buClr>
                <a:srgbClr val="FF0000"/>
              </a:buClr>
            </a:pPr>
            <a:r>
              <a:rPr kumimoji="1" lang="en-US" altLang="zh-CN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kumimoji="1" lang="zh-CN" altLang="en-US" sz="32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9" name="右箭头 48"/>
          <p:cNvSpPr/>
          <p:nvPr/>
        </p:nvSpPr>
        <p:spPr bwMode="auto">
          <a:xfrm rot="18992333">
            <a:off x="-1508848" y="3834515"/>
            <a:ext cx="5635693" cy="1126387"/>
          </a:xfrm>
          <a:prstGeom prst="rightArrow">
            <a:avLst/>
          </a:prstGeom>
          <a:gradFill>
            <a:gsLst>
              <a:gs pos="0">
                <a:srgbClr val="46720C"/>
              </a:gs>
              <a:gs pos="100000">
                <a:srgbClr val="7CFF05"/>
              </a:gs>
            </a:gsLst>
            <a:lin ang="16200000" scaled="0"/>
          </a:gradFill>
          <a:ln w="12700"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0" name="右箭头 49"/>
          <p:cNvSpPr/>
          <p:nvPr/>
        </p:nvSpPr>
        <p:spPr bwMode="auto">
          <a:xfrm rot="18992333">
            <a:off x="-1449421" y="5360203"/>
            <a:ext cx="5635693" cy="1126387"/>
          </a:xfrm>
          <a:prstGeom prst="rightArrow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6200000" scaled="0"/>
          </a:gradFill>
          <a:ln w="12700"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1" name="右箭头 50"/>
          <p:cNvSpPr/>
          <p:nvPr/>
        </p:nvSpPr>
        <p:spPr bwMode="auto">
          <a:xfrm rot="18992333">
            <a:off x="-1422764" y="6842773"/>
            <a:ext cx="5635693" cy="1126387"/>
          </a:xfrm>
          <a:prstGeom prst="rightArrow">
            <a:avLst/>
          </a:prstGeom>
          <a:gradFill>
            <a:gsLst>
              <a:gs pos="0">
                <a:srgbClr val="FFFF00"/>
              </a:gs>
              <a:gs pos="100000">
                <a:srgbClr val="FF0000"/>
              </a:gs>
            </a:gsLst>
            <a:lin ang="16200000" scaled="0"/>
          </a:gradFill>
          <a:ln w="12700"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5" name="组合 19"/>
          <p:cNvGrpSpPr>
            <a:grpSpLocks/>
          </p:cNvGrpSpPr>
          <p:nvPr/>
        </p:nvGrpSpPr>
        <p:grpSpPr bwMode="auto">
          <a:xfrm>
            <a:off x="3289300" y="5276852"/>
            <a:ext cx="4541838" cy="1071033"/>
            <a:chOff x="177953" y="1357298"/>
            <a:chExt cx="4000528" cy="1643074"/>
          </a:xfrm>
        </p:grpSpPr>
        <p:pic>
          <p:nvPicPr>
            <p:cNvPr id="18450" name="Picture 2" descr="F:\work\常州电信\未标题-10.png"/>
            <p:cNvPicPr>
              <a:picLocks noChangeAspect="1" noChangeArrowheads="1"/>
            </p:cNvPicPr>
            <p:nvPr/>
          </p:nvPicPr>
          <p:blipFill>
            <a:blip r:embed="rId4"/>
            <a:srcRect l="7111" t="12923" r="9412" b="4846"/>
            <a:stretch>
              <a:fillRect/>
            </a:stretch>
          </p:blipFill>
          <p:spPr bwMode="auto">
            <a:xfrm>
              <a:off x="177953" y="1357298"/>
              <a:ext cx="4000528" cy="16430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4" name="Rectangle 96">
              <a:hlinkClick r:id="rId6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426850" y="1737217"/>
              <a:ext cx="3677521" cy="57446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fontAlgn="auto" latinLnBrk="1">
                <a:lnSpc>
                  <a:spcPts val="2200"/>
                </a:lnSpc>
                <a:spcAft>
                  <a:spcPct val="20000"/>
                </a:spcAft>
                <a:buClr>
                  <a:srgbClr val="FF0000"/>
                </a:buClr>
                <a:defRPr/>
              </a:pPr>
              <a:r>
                <a:rPr kumimoji="1" lang="en-US" altLang="zh-CN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Assignment</a:t>
              </a:r>
              <a:endParaRPr kumimoji="1"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8445" name="Text Box 13"/>
          <p:cNvSpPr txBox="1">
            <a:spLocks noChangeArrowheads="1"/>
          </p:cNvSpPr>
          <p:nvPr/>
        </p:nvSpPr>
        <p:spPr bwMode="auto">
          <a:xfrm>
            <a:off x="2806700" y="1238252"/>
            <a:ext cx="317500" cy="374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atinLnBrk="1">
              <a:lnSpc>
                <a:spcPts val="2200"/>
              </a:lnSpc>
              <a:spcAft>
                <a:spcPct val="20000"/>
              </a:spcAft>
              <a:buClr>
                <a:srgbClr val="FF0000"/>
              </a:buClr>
            </a:pPr>
            <a:r>
              <a:rPr kumimoji="1" lang="en-US" altLang="zh-CN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kumimoji="1" lang="zh-CN" altLang="en-US" sz="32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446" name="Text Box 13"/>
          <p:cNvSpPr txBox="1">
            <a:spLocks noChangeArrowheads="1"/>
          </p:cNvSpPr>
          <p:nvPr/>
        </p:nvSpPr>
        <p:spPr bwMode="auto">
          <a:xfrm>
            <a:off x="2806700" y="4095751"/>
            <a:ext cx="317500" cy="374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atinLnBrk="1">
              <a:lnSpc>
                <a:spcPts val="2200"/>
              </a:lnSpc>
              <a:spcAft>
                <a:spcPct val="20000"/>
              </a:spcAft>
              <a:buClr>
                <a:srgbClr val="FF0000"/>
              </a:buClr>
            </a:pPr>
            <a:r>
              <a:rPr kumimoji="1" lang="en-US" altLang="zh-CN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kumimoji="1" lang="zh-CN" altLang="en-US" sz="32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447" name="Text Box 13"/>
          <p:cNvSpPr txBox="1">
            <a:spLocks noChangeArrowheads="1"/>
          </p:cNvSpPr>
          <p:nvPr/>
        </p:nvSpPr>
        <p:spPr bwMode="auto">
          <a:xfrm>
            <a:off x="2887662" y="5586166"/>
            <a:ext cx="317500" cy="374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atinLnBrk="1">
              <a:lnSpc>
                <a:spcPts val="2200"/>
              </a:lnSpc>
              <a:spcAft>
                <a:spcPct val="20000"/>
              </a:spcAft>
              <a:buClr>
                <a:srgbClr val="FF0000"/>
              </a:buClr>
            </a:pPr>
            <a:r>
              <a:rPr kumimoji="1" lang="en-US" altLang="zh-CN" sz="3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endParaRPr kumimoji="1" lang="zh-CN" altLang="en-US" sz="3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448" name="矩形 86"/>
          <p:cNvSpPr>
            <a:spLocks noChangeArrowheads="1"/>
          </p:cNvSpPr>
          <p:nvPr/>
        </p:nvSpPr>
        <p:spPr bwMode="auto">
          <a:xfrm>
            <a:off x="214314" y="666751"/>
            <a:ext cx="2020297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5400" b="1" u="sng" dirty="0">
                <a:solidFill>
                  <a:srgbClr val="B90601"/>
                </a:solidFill>
                <a:ea typeface="黑体" pitchFamily="49" charset="-122"/>
              </a:rPr>
              <a:t>C</a:t>
            </a:r>
            <a:r>
              <a:rPr lang="en-US" altLang="zh-CN" sz="3600" b="1" u="sng" dirty="0"/>
              <a:t>ontents</a:t>
            </a:r>
            <a:endParaRPr lang="zh-CN" altLang="en-US" sz="3600" dirty="0"/>
          </a:p>
        </p:txBody>
      </p:sp>
      <p:sp>
        <p:nvSpPr>
          <p:cNvPr id="18449" name="Text Box 13"/>
          <p:cNvSpPr txBox="1">
            <a:spLocks noChangeArrowheads="1"/>
          </p:cNvSpPr>
          <p:nvPr/>
        </p:nvSpPr>
        <p:spPr bwMode="auto">
          <a:xfrm>
            <a:off x="2825750" y="2592918"/>
            <a:ext cx="317500" cy="374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atinLnBrk="1">
              <a:lnSpc>
                <a:spcPts val="2200"/>
              </a:lnSpc>
              <a:spcAft>
                <a:spcPct val="20000"/>
              </a:spcAft>
              <a:buClr>
                <a:srgbClr val="FF0000"/>
              </a:buClr>
            </a:pPr>
            <a:r>
              <a:rPr kumimoji="1" lang="en-US" altLang="zh-CN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kumimoji="1" lang="zh-CN" altLang="en-US" sz="32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矩形 86"/>
          <p:cNvSpPr>
            <a:spLocks noChangeArrowheads="1"/>
          </p:cNvSpPr>
          <p:nvPr/>
        </p:nvSpPr>
        <p:spPr bwMode="auto">
          <a:xfrm>
            <a:off x="2714625" y="768351"/>
            <a:ext cx="3880999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5400" b="1" u="sng" dirty="0">
                <a:solidFill>
                  <a:srgbClr val="B90601"/>
                </a:solidFill>
                <a:ea typeface="黑体" pitchFamily="49" charset="-122"/>
              </a:rPr>
              <a:t>T</a:t>
            </a:r>
            <a:r>
              <a:rPr lang="en-US" altLang="zh-CN" sz="3600" b="1" u="sng" dirty="0"/>
              <a:t>ext</a:t>
            </a:r>
            <a:r>
              <a:rPr lang="en-US" altLang="zh-CN" sz="5400" b="1" u="sng" dirty="0">
                <a:solidFill>
                  <a:srgbClr val="B90601"/>
                </a:solidFill>
                <a:ea typeface="黑体" pitchFamily="49" charset="-122"/>
              </a:rPr>
              <a:t> O</a:t>
            </a:r>
            <a:r>
              <a:rPr lang="en-US" altLang="zh-CN" sz="3600" b="1" u="sng" dirty="0"/>
              <a:t>rganization</a:t>
            </a:r>
            <a:endParaRPr lang="zh-CN" altLang="en-US" sz="3600" dirty="0"/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642939" y="5429251"/>
            <a:ext cx="7737475" cy="1022349"/>
            <a:chOff x="399" y="2676"/>
            <a:chExt cx="4944" cy="348"/>
          </a:xfrm>
        </p:grpSpPr>
        <p:sp>
          <p:nvSpPr>
            <p:cNvPr id="16" name="AutoShape 12"/>
            <p:cNvSpPr>
              <a:spLocks noChangeArrowheads="1"/>
            </p:cNvSpPr>
            <p:nvPr/>
          </p:nvSpPr>
          <p:spPr bwMode="gray">
            <a:xfrm>
              <a:off x="399" y="2761"/>
              <a:ext cx="218" cy="175"/>
            </a:xfrm>
            <a:prstGeom prst="roundRect">
              <a:avLst>
                <a:gd name="adj" fmla="val 29069"/>
              </a:avLst>
            </a:prstGeom>
            <a:solidFill>
              <a:srgbClr val="969696"/>
            </a:soli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rgbClr val="B2B2B2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7" name="AutoShape 13"/>
            <p:cNvSpPr>
              <a:spLocks noChangeArrowheads="1"/>
            </p:cNvSpPr>
            <p:nvPr/>
          </p:nvSpPr>
          <p:spPr bwMode="gray">
            <a:xfrm>
              <a:off x="495" y="2676"/>
              <a:ext cx="4848" cy="348"/>
            </a:xfrm>
            <a:prstGeom prst="rightArrow">
              <a:avLst>
                <a:gd name="adj1" fmla="val 50000"/>
                <a:gd name="adj2" fmla="val 63206"/>
              </a:avLst>
            </a:prstGeom>
            <a:solidFill>
              <a:srgbClr val="969696"/>
            </a:solidFill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18" name="Text Box 14"/>
          <p:cNvSpPr txBox="1">
            <a:spLocks noChangeArrowheads="1"/>
          </p:cNvSpPr>
          <p:nvPr/>
        </p:nvSpPr>
        <p:spPr bwMode="gray">
          <a:xfrm>
            <a:off x="1655764" y="5729818"/>
            <a:ext cx="127317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000" b="1" dirty="0">
                <a:solidFill>
                  <a:srgbClr val="FFFFFF"/>
                </a:solidFill>
                <a:cs typeface="Arial" pitchFamily="34" charset="0"/>
              </a:rPr>
              <a:t>Para. </a:t>
            </a:r>
            <a:r>
              <a:rPr lang="en-US" altLang="zh-CN" sz="2000" b="1" dirty="0" smtClean="0">
                <a:solidFill>
                  <a:srgbClr val="FFFFFF"/>
                </a:solidFill>
                <a:cs typeface="Arial" pitchFamily="34" charset="0"/>
              </a:rPr>
              <a:t>1-2</a:t>
            </a:r>
            <a:endParaRPr lang="en-US" altLang="zh-CN" sz="2000" b="1" dirty="0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19" name="Line 17"/>
          <p:cNvSpPr>
            <a:spLocks noChangeShapeType="1"/>
          </p:cNvSpPr>
          <p:nvPr/>
        </p:nvSpPr>
        <p:spPr bwMode="black">
          <a:xfrm flipV="1">
            <a:off x="1285875" y="3048000"/>
            <a:ext cx="0" cy="2677584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" name="Line 18"/>
          <p:cNvSpPr>
            <a:spLocks noChangeShapeType="1"/>
          </p:cNvSpPr>
          <p:nvPr/>
        </p:nvSpPr>
        <p:spPr bwMode="black">
          <a:xfrm flipV="1">
            <a:off x="3429000" y="2571751"/>
            <a:ext cx="0" cy="3143249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" name="Line 19"/>
          <p:cNvSpPr>
            <a:spLocks noChangeShapeType="1"/>
          </p:cNvSpPr>
          <p:nvPr/>
        </p:nvSpPr>
        <p:spPr bwMode="black">
          <a:xfrm flipV="1">
            <a:off x="5572125" y="2127251"/>
            <a:ext cx="0" cy="3598333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" name="Line 20"/>
          <p:cNvSpPr>
            <a:spLocks noChangeShapeType="1"/>
          </p:cNvSpPr>
          <p:nvPr/>
        </p:nvSpPr>
        <p:spPr bwMode="black">
          <a:xfrm flipV="1">
            <a:off x="7858125" y="1619251"/>
            <a:ext cx="0" cy="4106333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" name="AutoShape 21"/>
          <p:cNvSpPr>
            <a:spLocks noChangeArrowheads="1"/>
          </p:cNvSpPr>
          <p:nvPr/>
        </p:nvSpPr>
        <p:spPr bwMode="gray">
          <a:xfrm>
            <a:off x="1233488" y="4878917"/>
            <a:ext cx="2266950" cy="846667"/>
          </a:xfrm>
          <a:prstGeom prst="bevel">
            <a:avLst>
              <a:gd name="adj" fmla="val 5903"/>
            </a:avLst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" name="AutoShape 22"/>
          <p:cNvSpPr>
            <a:spLocks noChangeArrowheads="1"/>
          </p:cNvSpPr>
          <p:nvPr/>
        </p:nvSpPr>
        <p:spPr bwMode="gray">
          <a:xfrm>
            <a:off x="3376613" y="4476752"/>
            <a:ext cx="2266950" cy="1248833"/>
          </a:xfrm>
          <a:prstGeom prst="bevel">
            <a:avLst>
              <a:gd name="adj" fmla="val 3046"/>
            </a:avLst>
          </a:prstGeom>
          <a:solidFill>
            <a:srgbClr val="A42C8D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" name="AutoShape 23"/>
          <p:cNvSpPr>
            <a:spLocks noChangeArrowheads="1"/>
          </p:cNvSpPr>
          <p:nvPr/>
        </p:nvSpPr>
        <p:spPr bwMode="gray">
          <a:xfrm>
            <a:off x="5535614" y="3905251"/>
            <a:ext cx="2332037" cy="1820333"/>
          </a:xfrm>
          <a:prstGeom prst="bevel">
            <a:avLst>
              <a:gd name="adj" fmla="val 2481"/>
            </a:avLst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" name="Rectangle 24"/>
          <p:cNvSpPr>
            <a:spLocks noChangeArrowheads="1"/>
          </p:cNvSpPr>
          <p:nvPr/>
        </p:nvSpPr>
        <p:spPr bwMode="black">
          <a:xfrm>
            <a:off x="1142976" y="3000372"/>
            <a:ext cx="2413084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en-US" altLang="zh-CN" sz="2000" dirty="0">
                <a:solidFill>
                  <a:srgbClr val="1C1C1C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altLang="zh-CN" sz="2000" dirty="0" smtClean="0">
                <a:solidFill>
                  <a:srgbClr val="1C1C1C"/>
                </a:solidFill>
                <a:latin typeface="Times New Roman" pitchFamily="18" charset="0"/>
                <a:cs typeface="Times New Roman" pitchFamily="18" charset="0"/>
              </a:rPr>
              <a:t>he author </a:t>
            </a:r>
          </a:p>
          <a:p>
            <a:pPr algn="ctr" eaLnBrk="0" hangingPunct="0"/>
            <a:r>
              <a:rPr lang="en-US" altLang="zh-CN" sz="2000" dirty="0" smtClean="0">
                <a:solidFill>
                  <a:srgbClr val="1C1C1C"/>
                </a:solidFill>
                <a:latin typeface="Times New Roman" pitchFamily="18" charset="0"/>
                <a:cs typeface="Times New Roman" pitchFamily="18" charset="0"/>
              </a:rPr>
              <a:t>received an email from a reader who asked, “</a:t>
            </a:r>
            <a:r>
              <a:rPr lang="en-US" altLang="zh-CN" sz="2000" b="1" dirty="0" smtClean="0">
                <a:solidFill>
                  <a:srgbClr val="1C1C1C"/>
                </a:solidFill>
                <a:latin typeface="Times New Roman" pitchFamily="18" charset="0"/>
                <a:cs typeface="Times New Roman" pitchFamily="18" charset="0"/>
              </a:rPr>
              <a:t>Why do </a:t>
            </a:r>
          </a:p>
          <a:p>
            <a:pPr algn="ctr" eaLnBrk="0" hangingPunct="0"/>
            <a:r>
              <a:rPr lang="en-US" altLang="zh-CN" sz="2000" b="1" dirty="0" smtClean="0">
                <a:solidFill>
                  <a:srgbClr val="1C1C1C"/>
                </a:solidFill>
                <a:latin typeface="Times New Roman" pitchFamily="18" charset="0"/>
                <a:cs typeface="Times New Roman" pitchFamily="18" charset="0"/>
              </a:rPr>
              <a:t>some friendships end</a:t>
            </a:r>
            <a:r>
              <a:rPr lang="en-US" altLang="zh-CN" sz="2000" dirty="0" smtClean="0">
                <a:solidFill>
                  <a:srgbClr val="1C1C1C"/>
                </a:solidFill>
                <a:latin typeface="Times New Roman" pitchFamily="18" charset="0"/>
                <a:cs typeface="Times New Roman" pitchFamily="18" charset="0"/>
              </a:rPr>
              <a:t>?”</a:t>
            </a:r>
            <a:endParaRPr lang="en-US" altLang="zh-CN" sz="2000" dirty="0">
              <a:solidFill>
                <a:srgbClr val="1C1C1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Rectangle 25"/>
          <p:cNvSpPr>
            <a:spLocks noChangeArrowheads="1"/>
          </p:cNvSpPr>
          <p:nvPr/>
        </p:nvSpPr>
        <p:spPr bwMode="black">
          <a:xfrm>
            <a:off x="3286116" y="2714620"/>
            <a:ext cx="2325687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2000" dirty="0" smtClean="0">
                <a:solidFill>
                  <a:srgbClr val="1C1C1C"/>
                </a:solidFill>
                <a:latin typeface="Times New Roman" pitchFamily="18" charset="0"/>
                <a:cs typeface="Times New Roman" pitchFamily="18" charset="0"/>
              </a:rPr>
              <a:t>She offers 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analysis of the reasons </a:t>
            </a:r>
            <a:r>
              <a:rPr lang="en-US" altLang="zh-CN" sz="2000" dirty="0" smtClean="0">
                <a:solidFill>
                  <a:srgbClr val="1C1C1C"/>
                </a:solidFill>
                <a:latin typeface="Times New Roman" pitchFamily="18" charset="0"/>
                <a:cs typeface="Times New Roman" pitchFamily="18" charset="0"/>
              </a:rPr>
              <a:t>as to why friendships end.</a:t>
            </a:r>
            <a:endParaRPr lang="en-US" altLang="zh-CN" sz="2000" dirty="0">
              <a:solidFill>
                <a:srgbClr val="1C1C1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Rectangle 26"/>
          <p:cNvSpPr>
            <a:spLocks noChangeArrowheads="1"/>
          </p:cNvSpPr>
          <p:nvPr/>
        </p:nvSpPr>
        <p:spPr bwMode="black">
          <a:xfrm>
            <a:off x="5572132" y="2571744"/>
            <a:ext cx="221457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en-US" altLang="zh-CN" sz="2000" dirty="0" smtClean="0">
                <a:solidFill>
                  <a:srgbClr val="1C1C1C"/>
                </a:solidFill>
                <a:latin typeface="Times New Roman" pitchFamily="18" charset="0"/>
                <a:cs typeface="Times New Roman" pitchFamily="18" charset="0"/>
              </a:rPr>
              <a:t>Friendships can end for many reasons, but </a:t>
            </a:r>
            <a:r>
              <a:rPr lang="en-US" altLang="zh-CN" sz="2000" b="1" dirty="0" smtClean="0">
                <a:solidFill>
                  <a:srgbClr val="1C1C1C"/>
                </a:solidFill>
                <a:latin typeface="Times New Roman" pitchFamily="18" charset="0"/>
                <a:cs typeface="Times New Roman" pitchFamily="18" charset="0"/>
              </a:rPr>
              <a:t>now</a:t>
            </a:r>
            <a:r>
              <a:rPr lang="en-US" altLang="zh-CN" sz="2000" dirty="0" smtClean="0">
                <a:solidFill>
                  <a:srgbClr val="1C1C1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000" b="1" dirty="0" smtClean="0">
                <a:solidFill>
                  <a:srgbClr val="1C1C1C"/>
                </a:solidFill>
                <a:latin typeface="Times New Roman" pitchFamily="18" charset="0"/>
                <a:cs typeface="Times New Roman" pitchFamily="18" charset="0"/>
              </a:rPr>
              <a:t>what</a:t>
            </a:r>
            <a:r>
              <a:rPr lang="en-US" altLang="zh-CN" sz="2000" dirty="0" smtClean="0">
                <a:solidFill>
                  <a:srgbClr val="1C1C1C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en-US" altLang="zh-CN" sz="2000" dirty="0">
              <a:solidFill>
                <a:srgbClr val="1C1C1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 Box 27"/>
          <p:cNvSpPr txBox="1">
            <a:spLocks noChangeArrowheads="1"/>
          </p:cNvSpPr>
          <p:nvPr/>
        </p:nvSpPr>
        <p:spPr bwMode="black">
          <a:xfrm>
            <a:off x="1357290" y="5000636"/>
            <a:ext cx="19177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CN" sz="2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Introduction</a:t>
            </a:r>
            <a:endParaRPr lang="en-US" altLang="zh-CN" sz="2400" b="1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pitchFamily="34" charset="0"/>
            </a:endParaRPr>
          </a:p>
        </p:txBody>
      </p:sp>
      <p:sp>
        <p:nvSpPr>
          <p:cNvPr id="30" name="Text Box 32"/>
          <p:cNvSpPr txBox="1">
            <a:spLocks noChangeArrowheads="1"/>
          </p:cNvSpPr>
          <p:nvPr/>
        </p:nvSpPr>
        <p:spPr bwMode="black">
          <a:xfrm>
            <a:off x="3428992" y="4857760"/>
            <a:ext cx="206058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CN" sz="2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Body</a:t>
            </a:r>
            <a:endParaRPr lang="en-US" altLang="zh-CN" sz="2400" b="1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pitchFamily="34" charset="0"/>
            </a:endParaRPr>
          </a:p>
        </p:txBody>
      </p:sp>
      <p:sp>
        <p:nvSpPr>
          <p:cNvPr id="33" name="Text Box 33"/>
          <p:cNvSpPr txBox="1">
            <a:spLocks noChangeArrowheads="1"/>
          </p:cNvSpPr>
          <p:nvPr/>
        </p:nvSpPr>
        <p:spPr bwMode="black">
          <a:xfrm>
            <a:off x="5786446" y="4572008"/>
            <a:ext cx="19177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CN" sz="2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Conclusion</a:t>
            </a:r>
          </a:p>
        </p:txBody>
      </p:sp>
      <p:sp>
        <p:nvSpPr>
          <p:cNvPr id="34" name="Text Box 14"/>
          <p:cNvSpPr txBox="1">
            <a:spLocks noChangeArrowheads="1"/>
          </p:cNvSpPr>
          <p:nvPr/>
        </p:nvSpPr>
        <p:spPr bwMode="gray">
          <a:xfrm>
            <a:off x="3941764" y="5729818"/>
            <a:ext cx="127317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000" b="1" dirty="0">
                <a:solidFill>
                  <a:srgbClr val="FFFFFF"/>
                </a:solidFill>
                <a:cs typeface="Arial" pitchFamily="34" charset="0"/>
              </a:rPr>
              <a:t>Para. </a:t>
            </a:r>
            <a:r>
              <a:rPr lang="en-US" altLang="zh-CN" sz="2000" b="1" dirty="0" smtClean="0">
                <a:solidFill>
                  <a:srgbClr val="FFFFFF"/>
                </a:solidFill>
                <a:cs typeface="Arial" pitchFamily="34" charset="0"/>
              </a:rPr>
              <a:t>3-6</a:t>
            </a:r>
            <a:endParaRPr lang="en-US" altLang="zh-CN" sz="2000" b="1" dirty="0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35" name="Text Box 14"/>
          <p:cNvSpPr txBox="1">
            <a:spLocks noChangeArrowheads="1"/>
          </p:cNvSpPr>
          <p:nvPr/>
        </p:nvSpPr>
        <p:spPr bwMode="gray">
          <a:xfrm>
            <a:off x="6156326" y="5729818"/>
            <a:ext cx="127317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000" b="1" dirty="0">
                <a:solidFill>
                  <a:srgbClr val="FFFFFF"/>
                </a:solidFill>
                <a:cs typeface="Arial" pitchFamily="34" charset="0"/>
              </a:rPr>
              <a:t>Para. </a:t>
            </a:r>
            <a:r>
              <a:rPr lang="en-US" altLang="zh-CN" sz="2000" b="1" dirty="0" smtClean="0">
                <a:solidFill>
                  <a:srgbClr val="FFFFFF"/>
                </a:solidFill>
                <a:cs typeface="Arial" pitchFamily="34" charset="0"/>
              </a:rPr>
              <a:t>7</a:t>
            </a:r>
            <a:endParaRPr lang="en-US" altLang="zh-CN" sz="2000" b="1" dirty="0">
              <a:solidFill>
                <a:srgbClr val="FFFFFF"/>
              </a:solidFill>
              <a:cs typeface="Arial" pitchFamily="34" charset="0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-71470" y="47605"/>
            <a:ext cx="9215502" cy="690560"/>
            <a:chOff x="-71470" y="47605"/>
            <a:chExt cx="9215502" cy="690560"/>
          </a:xfrm>
        </p:grpSpPr>
        <p:grpSp>
          <p:nvGrpSpPr>
            <p:cNvPr id="48" name="组合 47"/>
            <p:cNvGrpSpPr/>
            <p:nvPr/>
          </p:nvGrpSpPr>
          <p:grpSpPr>
            <a:xfrm>
              <a:off x="-71470" y="62443"/>
              <a:ext cx="9144000" cy="651913"/>
              <a:chOff x="0" y="1"/>
              <a:chExt cx="9144000" cy="651913"/>
            </a:xfrm>
          </p:grpSpPr>
          <p:sp>
            <p:nvSpPr>
              <p:cNvPr id="37" name="Freeform 26"/>
              <p:cNvSpPr>
                <a:spLocks/>
              </p:cNvSpPr>
              <p:nvPr/>
            </p:nvSpPr>
            <p:spPr bwMode="gray">
              <a:xfrm>
                <a:off x="2214546" y="1"/>
                <a:ext cx="2552711" cy="651913"/>
              </a:xfrm>
              <a:custGeom>
                <a:avLst/>
                <a:gdLst/>
                <a:ahLst/>
                <a:cxnLst>
                  <a:cxn ang="0">
                    <a:pos x="590" y="91"/>
                  </a:cxn>
                  <a:cxn ang="0">
                    <a:pos x="590" y="23"/>
                  </a:cxn>
                  <a:cxn ang="0">
                    <a:pos x="567" y="0"/>
                  </a:cxn>
                  <a:cxn ang="0">
                    <a:pos x="46" y="0"/>
                  </a:cxn>
                  <a:cxn ang="0">
                    <a:pos x="23" y="23"/>
                  </a:cxn>
                  <a:cxn ang="0">
                    <a:pos x="23" y="91"/>
                  </a:cxn>
                  <a:cxn ang="0">
                    <a:pos x="0" y="113"/>
                  </a:cxn>
                  <a:cxn ang="0">
                    <a:pos x="613" y="113"/>
                  </a:cxn>
                  <a:cxn ang="0">
                    <a:pos x="590" y="91"/>
                  </a:cxn>
                </a:cxnLst>
                <a:rect l="0" t="0" r="r" b="b"/>
                <a:pathLst>
                  <a:path w="613" h="113">
                    <a:moveTo>
                      <a:pt x="590" y="91"/>
                    </a:moveTo>
                    <a:cubicBezTo>
                      <a:pt x="590" y="23"/>
                      <a:pt x="590" y="23"/>
                      <a:pt x="590" y="23"/>
                    </a:cubicBezTo>
                    <a:cubicBezTo>
                      <a:pt x="590" y="10"/>
                      <a:pt x="580" y="0"/>
                      <a:pt x="567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33" y="0"/>
                      <a:pt x="23" y="10"/>
                      <a:pt x="23" y="23"/>
                    </a:cubicBezTo>
                    <a:cubicBezTo>
                      <a:pt x="23" y="91"/>
                      <a:pt x="23" y="91"/>
                      <a:pt x="23" y="91"/>
                    </a:cubicBezTo>
                    <a:cubicBezTo>
                      <a:pt x="23" y="103"/>
                      <a:pt x="13" y="113"/>
                      <a:pt x="0" y="113"/>
                    </a:cubicBezTo>
                    <a:cubicBezTo>
                      <a:pt x="613" y="113"/>
                      <a:pt x="613" y="113"/>
                      <a:pt x="613" y="113"/>
                    </a:cubicBezTo>
                    <a:cubicBezTo>
                      <a:pt x="600" y="113"/>
                      <a:pt x="590" y="103"/>
                      <a:pt x="590" y="9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DBDBDB"/>
                  </a:gs>
                  <a:gs pos="100000">
                    <a:srgbClr val="DBDBDB">
                      <a:gamma/>
                      <a:tint val="16078"/>
                      <a:invGamma/>
                    </a:srgbClr>
                  </a:gs>
                </a:gsLst>
                <a:lin ang="5400000" scaled="1"/>
              </a:gradFill>
              <a:ln w="1270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63500" h="25400"/>
              </a:sp3d>
            </p:spPr>
            <p:txBody>
              <a:bodyPr/>
              <a:lstStyle/>
              <a:p>
                <a:pPr>
                  <a:defRPr/>
                </a:pPr>
                <a:endParaRPr lang="de-DE" altLang="zh-CN">
                  <a:ea typeface="华文细黑" pitchFamily="2" charset="-122"/>
                </a:endParaRPr>
              </a:p>
            </p:txBody>
          </p:sp>
          <p:sp>
            <p:nvSpPr>
              <p:cNvPr id="38" name="Freeform 27"/>
              <p:cNvSpPr>
                <a:spLocks/>
              </p:cNvSpPr>
              <p:nvPr/>
            </p:nvSpPr>
            <p:spPr bwMode="gray">
              <a:xfrm>
                <a:off x="0" y="1"/>
                <a:ext cx="2428860" cy="651913"/>
              </a:xfrm>
              <a:custGeom>
                <a:avLst/>
                <a:gdLst/>
                <a:ahLst/>
                <a:cxnLst>
                  <a:cxn ang="0">
                    <a:pos x="590" y="91"/>
                  </a:cxn>
                  <a:cxn ang="0">
                    <a:pos x="590" y="23"/>
                  </a:cxn>
                  <a:cxn ang="0">
                    <a:pos x="567" y="0"/>
                  </a:cxn>
                  <a:cxn ang="0">
                    <a:pos x="46" y="0"/>
                  </a:cxn>
                  <a:cxn ang="0">
                    <a:pos x="23" y="23"/>
                  </a:cxn>
                  <a:cxn ang="0">
                    <a:pos x="23" y="91"/>
                  </a:cxn>
                  <a:cxn ang="0">
                    <a:pos x="0" y="113"/>
                  </a:cxn>
                  <a:cxn ang="0">
                    <a:pos x="613" y="113"/>
                  </a:cxn>
                  <a:cxn ang="0">
                    <a:pos x="590" y="91"/>
                  </a:cxn>
                </a:cxnLst>
                <a:rect l="0" t="0" r="r" b="b"/>
                <a:pathLst>
                  <a:path w="613" h="113">
                    <a:moveTo>
                      <a:pt x="590" y="91"/>
                    </a:moveTo>
                    <a:cubicBezTo>
                      <a:pt x="590" y="23"/>
                      <a:pt x="590" y="23"/>
                      <a:pt x="590" y="23"/>
                    </a:cubicBezTo>
                    <a:cubicBezTo>
                      <a:pt x="590" y="10"/>
                      <a:pt x="580" y="0"/>
                      <a:pt x="567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33" y="0"/>
                      <a:pt x="23" y="10"/>
                      <a:pt x="23" y="23"/>
                    </a:cubicBezTo>
                    <a:cubicBezTo>
                      <a:pt x="23" y="91"/>
                      <a:pt x="23" y="91"/>
                      <a:pt x="23" y="91"/>
                    </a:cubicBezTo>
                    <a:cubicBezTo>
                      <a:pt x="23" y="103"/>
                      <a:pt x="13" y="113"/>
                      <a:pt x="0" y="113"/>
                    </a:cubicBezTo>
                    <a:cubicBezTo>
                      <a:pt x="613" y="113"/>
                      <a:pt x="613" y="113"/>
                      <a:pt x="613" y="113"/>
                    </a:cubicBezTo>
                    <a:cubicBezTo>
                      <a:pt x="600" y="113"/>
                      <a:pt x="590" y="103"/>
                      <a:pt x="590" y="91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63500" h="25400"/>
              </a:sp3d>
            </p:spPr>
            <p:txBody>
              <a:bodyPr/>
              <a:lstStyle/>
              <a:p>
                <a:pPr>
                  <a:defRPr/>
                </a:pPr>
                <a:endParaRPr lang="de-DE" altLang="zh-CN">
                  <a:ea typeface="华文细黑" pitchFamily="2" charset="-122"/>
                </a:endParaRPr>
              </a:p>
            </p:txBody>
          </p:sp>
          <p:sp>
            <p:nvSpPr>
              <p:cNvPr id="40" name="Freeform 26"/>
              <p:cNvSpPr>
                <a:spLocks/>
              </p:cNvSpPr>
              <p:nvPr/>
            </p:nvSpPr>
            <p:spPr bwMode="gray">
              <a:xfrm>
                <a:off x="4572000" y="1"/>
                <a:ext cx="2786082" cy="651913"/>
              </a:xfrm>
              <a:custGeom>
                <a:avLst/>
                <a:gdLst/>
                <a:ahLst/>
                <a:cxnLst>
                  <a:cxn ang="0">
                    <a:pos x="590" y="91"/>
                  </a:cxn>
                  <a:cxn ang="0">
                    <a:pos x="590" y="23"/>
                  </a:cxn>
                  <a:cxn ang="0">
                    <a:pos x="567" y="0"/>
                  </a:cxn>
                  <a:cxn ang="0">
                    <a:pos x="46" y="0"/>
                  </a:cxn>
                  <a:cxn ang="0">
                    <a:pos x="23" y="23"/>
                  </a:cxn>
                  <a:cxn ang="0">
                    <a:pos x="23" y="91"/>
                  </a:cxn>
                  <a:cxn ang="0">
                    <a:pos x="0" y="113"/>
                  </a:cxn>
                  <a:cxn ang="0">
                    <a:pos x="613" y="113"/>
                  </a:cxn>
                  <a:cxn ang="0">
                    <a:pos x="590" y="91"/>
                  </a:cxn>
                </a:cxnLst>
                <a:rect l="0" t="0" r="r" b="b"/>
                <a:pathLst>
                  <a:path w="613" h="113">
                    <a:moveTo>
                      <a:pt x="590" y="91"/>
                    </a:moveTo>
                    <a:cubicBezTo>
                      <a:pt x="590" y="23"/>
                      <a:pt x="590" y="23"/>
                      <a:pt x="590" y="23"/>
                    </a:cubicBezTo>
                    <a:cubicBezTo>
                      <a:pt x="590" y="10"/>
                      <a:pt x="580" y="0"/>
                      <a:pt x="567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33" y="0"/>
                      <a:pt x="23" y="10"/>
                      <a:pt x="23" y="23"/>
                    </a:cubicBezTo>
                    <a:cubicBezTo>
                      <a:pt x="23" y="91"/>
                      <a:pt x="23" y="91"/>
                      <a:pt x="23" y="91"/>
                    </a:cubicBezTo>
                    <a:cubicBezTo>
                      <a:pt x="23" y="103"/>
                      <a:pt x="13" y="113"/>
                      <a:pt x="0" y="113"/>
                    </a:cubicBezTo>
                    <a:cubicBezTo>
                      <a:pt x="613" y="113"/>
                      <a:pt x="613" y="113"/>
                      <a:pt x="613" y="113"/>
                    </a:cubicBezTo>
                    <a:cubicBezTo>
                      <a:pt x="600" y="113"/>
                      <a:pt x="590" y="103"/>
                      <a:pt x="590" y="9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DBDBDB"/>
                  </a:gs>
                  <a:gs pos="100000">
                    <a:srgbClr val="DBDBDB">
                      <a:gamma/>
                      <a:tint val="16078"/>
                      <a:invGamma/>
                    </a:srgbClr>
                  </a:gs>
                </a:gsLst>
                <a:lin ang="5400000" scaled="1"/>
              </a:gradFill>
              <a:ln w="1270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63500" h="25400"/>
              </a:sp3d>
            </p:spPr>
            <p:txBody>
              <a:bodyPr/>
              <a:lstStyle/>
              <a:p>
                <a:pPr>
                  <a:defRPr/>
                </a:pPr>
                <a:endParaRPr lang="de-DE" altLang="zh-CN">
                  <a:ea typeface="华文细黑" pitchFamily="2" charset="-122"/>
                </a:endParaRPr>
              </a:p>
            </p:txBody>
          </p:sp>
          <p:sp>
            <p:nvSpPr>
              <p:cNvPr id="41" name="Freeform 26"/>
              <p:cNvSpPr>
                <a:spLocks/>
              </p:cNvSpPr>
              <p:nvPr/>
            </p:nvSpPr>
            <p:spPr bwMode="gray">
              <a:xfrm>
                <a:off x="6858016" y="1"/>
                <a:ext cx="2285984" cy="651913"/>
              </a:xfrm>
              <a:custGeom>
                <a:avLst/>
                <a:gdLst/>
                <a:ahLst/>
                <a:cxnLst>
                  <a:cxn ang="0">
                    <a:pos x="590" y="91"/>
                  </a:cxn>
                  <a:cxn ang="0">
                    <a:pos x="590" y="23"/>
                  </a:cxn>
                  <a:cxn ang="0">
                    <a:pos x="567" y="0"/>
                  </a:cxn>
                  <a:cxn ang="0">
                    <a:pos x="46" y="0"/>
                  </a:cxn>
                  <a:cxn ang="0">
                    <a:pos x="23" y="23"/>
                  </a:cxn>
                  <a:cxn ang="0">
                    <a:pos x="23" y="91"/>
                  </a:cxn>
                  <a:cxn ang="0">
                    <a:pos x="0" y="113"/>
                  </a:cxn>
                  <a:cxn ang="0">
                    <a:pos x="613" y="113"/>
                  </a:cxn>
                  <a:cxn ang="0">
                    <a:pos x="590" y="91"/>
                  </a:cxn>
                </a:cxnLst>
                <a:rect l="0" t="0" r="r" b="b"/>
                <a:pathLst>
                  <a:path w="613" h="113">
                    <a:moveTo>
                      <a:pt x="590" y="91"/>
                    </a:moveTo>
                    <a:cubicBezTo>
                      <a:pt x="590" y="23"/>
                      <a:pt x="590" y="23"/>
                      <a:pt x="590" y="23"/>
                    </a:cubicBezTo>
                    <a:cubicBezTo>
                      <a:pt x="590" y="10"/>
                      <a:pt x="580" y="0"/>
                      <a:pt x="567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33" y="0"/>
                      <a:pt x="23" y="10"/>
                      <a:pt x="23" y="23"/>
                    </a:cubicBezTo>
                    <a:cubicBezTo>
                      <a:pt x="23" y="91"/>
                      <a:pt x="23" y="91"/>
                      <a:pt x="23" y="91"/>
                    </a:cubicBezTo>
                    <a:cubicBezTo>
                      <a:pt x="23" y="103"/>
                      <a:pt x="13" y="113"/>
                      <a:pt x="0" y="113"/>
                    </a:cubicBezTo>
                    <a:cubicBezTo>
                      <a:pt x="613" y="113"/>
                      <a:pt x="613" y="113"/>
                      <a:pt x="613" y="113"/>
                    </a:cubicBezTo>
                    <a:cubicBezTo>
                      <a:pt x="600" y="113"/>
                      <a:pt x="590" y="103"/>
                      <a:pt x="590" y="9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DBDBDB"/>
                  </a:gs>
                  <a:gs pos="100000">
                    <a:srgbClr val="DBDBDB">
                      <a:gamma/>
                      <a:tint val="16078"/>
                      <a:invGamma/>
                    </a:srgbClr>
                  </a:gs>
                </a:gsLst>
                <a:lin ang="5400000" scaled="1"/>
              </a:gradFill>
              <a:ln w="1270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63500" h="25400"/>
              </a:sp3d>
            </p:spPr>
            <p:txBody>
              <a:bodyPr/>
              <a:lstStyle/>
              <a:p>
                <a:pPr>
                  <a:defRPr/>
                </a:pPr>
                <a:endParaRPr lang="de-DE" altLang="zh-CN">
                  <a:ea typeface="华文细黑" pitchFamily="2" charset="-122"/>
                </a:endParaRPr>
              </a:p>
            </p:txBody>
          </p:sp>
        </p:grpSp>
        <p:sp>
          <p:nvSpPr>
            <p:cNvPr id="43" name="Text Box 48" descr="© INSCALE GmbH, 26.05.2010&#10;http://www.presentationload.com/">
              <a:hlinkClick r:id="rId2" action="ppaction://hlinksldjump"/>
            </p:cNvPr>
            <p:cNvSpPr txBox="1">
              <a:spLocks noChangeArrowheads="1"/>
            </p:cNvSpPr>
            <p:nvPr/>
          </p:nvSpPr>
          <p:spPr bwMode="gray">
            <a:xfrm>
              <a:off x="2214546" y="47605"/>
              <a:ext cx="2463800" cy="6667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altLang="zh-CN" noProof="1" smtClean="0"/>
                <a:t>Detailed reading</a:t>
              </a:r>
              <a:endParaRPr lang="en-US" altLang="zh-CN" noProof="1"/>
            </a:p>
          </p:txBody>
        </p:sp>
        <p:sp>
          <p:nvSpPr>
            <p:cNvPr id="44" name="Text Box 48" descr="© INSCALE GmbH, 26.05.2010&#10;http://www.presentationload.com/">
              <a:hlinkClick r:id="rId3" action="ppaction://hlinksldjump"/>
            </p:cNvPr>
            <p:cNvSpPr txBox="1">
              <a:spLocks noChangeArrowheads="1"/>
            </p:cNvSpPr>
            <p:nvPr/>
          </p:nvSpPr>
          <p:spPr bwMode="gray">
            <a:xfrm>
              <a:off x="4572000" y="47605"/>
              <a:ext cx="2357454" cy="6667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altLang="zh-CN" dirty="0" smtClean="0"/>
                <a:t>Appreciation of writing</a:t>
              </a:r>
              <a:endParaRPr lang="en-US" altLang="zh-CN" noProof="1"/>
            </a:p>
          </p:txBody>
        </p:sp>
        <p:sp>
          <p:nvSpPr>
            <p:cNvPr id="45" name="Text Box 48" descr="© INSCALE GmbH, 26.05.2010&#10;http://www.presentationload.com/">
              <a:hlinkClick r:id="rId4" action="ppaction://hlinksldjump"/>
            </p:cNvPr>
            <p:cNvSpPr txBox="1">
              <a:spLocks noChangeArrowheads="1"/>
            </p:cNvSpPr>
            <p:nvPr/>
          </p:nvSpPr>
          <p:spPr bwMode="gray">
            <a:xfrm>
              <a:off x="6680232" y="71414"/>
              <a:ext cx="2463800" cy="6667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altLang="zh-CN" dirty="0" smtClean="0"/>
                <a:t>Critical thinking</a:t>
              </a:r>
              <a:endParaRPr lang="en-US" altLang="zh-CN" noProof="1"/>
            </a:p>
          </p:txBody>
        </p:sp>
        <p:sp>
          <p:nvSpPr>
            <p:cNvPr id="39" name="Text Box 47" descr="© INSCALE GmbH, 26.05.2010&#10;http://www.presentationload.com/">
              <a:hlinkClick r:id="rId5" action="ppaction://hlinksldjump"/>
            </p:cNvPr>
            <p:cNvSpPr txBox="1">
              <a:spLocks noChangeArrowheads="1"/>
            </p:cNvSpPr>
            <p:nvPr/>
          </p:nvSpPr>
          <p:spPr bwMode="gray">
            <a:xfrm>
              <a:off x="285720" y="142852"/>
              <a:ext cx="1811338" cy="488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spcBef>
                  <a:spcPct val="50000"/>
                </a:spcBef>
              </a:pPr>
              <a:r>
                <a:rPr lang="en-US" altLang="zh-CN" noProof="1" smtClean="0">
                  <a:solidFill>
                    <a:schemeClr val="bg1"/>
                  </a:solidFill>
                </a:rPr>
                <a:t>Global reading</a:t>
              </a:r>
              <a:endParaRPr lang="en-US" altLang="zh-CN" noProof="1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/>
      <p:bldP spid="27" grpId="0"/>
      <p:bldP spid="28" grpId="0"/>
      <p:bldP spid="29" grpId="0"/>
      <p:bldP spid="30" grpId="0"/>
      <p:bldP spid="33" grpId="0"/>
      <p:bldP spid="34" grpId="0"/>
      <p:bldP spid="3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TextBox 12"/>
          <p:cNvSpPr txBox="1">
            <a:spLocks noChangeArrowheads="1"/>
          </p:cNvSpPr>
          <p:nvPr/>
        </p:nvSpPr>
        <p:spPr bwMode="auto">
          <a:xfrm>
            <a:off x="642910" y="1000108"/>
            <a:ext cx="7643839" cy="769441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en-US" altLang="zh-CN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What are the reasons why friendships end ?</a:t>
            </a:r>
          </a:p>
          <a:p>
            <a:pPr algn="ctr"/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(skimming and scanning)</a:t>
            </a:r>
            <a:endParaRPr lang="en-US" altLang="zh-CN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圆角矩形​​ 34"/>
          <p:cNvSpPr/>
          <p:nvPr/>
        </p:nvSpPr>
        <p:spPr>
          <a:xfrm>
            <a:off x="1785918" y="1000108"/>
            <a:ext cx="6215107" cy="714380"/>
          </a:xfrm>
          <a:prstGeom prst="roundRect">
            <a:avLst>
              <a:gd name="adj" fmla="val 8586"/>
            </a:avLst>
          </a:prstGeom>
          <a:noFill/>
          <a:ln w="127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6" name="圆角矩形 35"/>
          <p:cNvSpPr>
            <a:spLocks noChangeArrowheads="1"/>
          </p:cNvSpPr>
          <p:nvPr/>
        </p:nvSpPr>
        <p:spPr bwMode="auto">
          <a:xfrm>
            <a:off x="1714480" y="1857364"/>
            <a:ext cx="6357982" cy="1143007"/>
          </a:xfrm>
          <a:prstGeom prst="roundRect">
            <a:avLst>
              <a:gd name="adj" fmla="val 4116"/>
            </a:avLst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First, the </a:t>
            </a:r>
            <a:r>
              <a:rPr lang="en-US" altLang="zh-CN" sz="24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s</a:t>
            </a:r>
            <a:r>
              <a:rPr lang="en-US" altLang="zh-CN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_________  friends face may change. </a:t>
            </a:r>
            <a:endParaRPr lang="en-US" altLang="zh-CN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圆角矩形 36"/>
          <p:cNvSpPr>
            <a:spLocks noChangeArrowheads="1"/>
          </p:cNvSpPr>
          <p:nvPr/>
        </p:nvSpPr>
        <p:spPr bwMode="auto">
          <a:xfrm>
            <a:off x="1714480" y="3143249"/>
            <a:ext cx="6357982" cy="1071570"/>
          </a:xfrm>
          <a:prstGeom prst="roundRect">
            <a:avLst>
              <a:gd name="adj" fmla="val 4116"/>
            </a:avLst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altLang="zh-CN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Second, the friends</a:t>
            </a:r>
            <a:r>
              <a:rPr lang="en-US" altLang="zh-CN" sz="24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 t</a:t>
            </a:r>
            <a:r>
              <a:rPr lang="en-US" altLang="zh-CN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___________ may change. </a:t>
            </a:r>
            <a:endParaRPr lang="en-US" altLang="zh-CN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矩形​​ 30"/>
          <p:cNvSpPr>
            <a:spLocks noChangeArrowheads="1"/>
          </p:cNvSpPr>
          <p:nvPr/>
        </p:nvSpPr>
        <p:spPr bwMode="auto">
          <a:xfrm>
            <a:off x="3143240" y="2214554"/>
            <a:ext cx="157163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 err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ituations</a:t>
            </a:r>
            <a:endParaRPr lang="zh-CN" altLang="en-US" sz="2400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矩形​​ 30"/>
          <p:cNvSpPr>
            <a:spLocks noChangeArrowheads="1"/>
          </p:cNvSpPr>
          <p:nvPr/>
        </p:nvSpPr>
        <p:spPr bwMode="auto">
          <a:xfrm>
            <a:off x="4357686" y="3467401"/>
            <a:ext cx="185738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 err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hemselves</a:t>
            </a:r>
            <a:endParaRPr lang="zh-CN" altLang="en-US" sz="2400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圆角矩形 42"/>
          <p:cNvSpPr>
            <a:spLocks noChangeArrowheads="1"/>
          </p:cNvSpPr>
          <p:nvPr/>
        </p:nvSpPr>
        <p:spPr bwMode="auto">
          <a:xfrm>
            <a:off x="1714480" y="4357695"/>
            <a:ext cx="6357982" cy="1071569"/>
          </a:xfrm>
          <a:prstGeom prst="roundRect">
            <a:avLst>
              <a:gd name="adj" fmla="val 4116"/>
            </a:avLst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altLang="zh-CN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One or both of friends might </a:t>
            </a:r>
            <a:r>
              <a:rPr lang="en-US" altLang="zh-CN" sz="24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n</a:t>
            </a:r>
            <a:r>
              <a:rPr lang="en-US" altLang="zh-CN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______ it.</a:t>
            </a:r>
            <a:endParaRPr lang="en-US" altLang="zh-CN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圆角矩形 43"/>
          <p:cNvSpPr>
            <a:spLocks noChangeArrowheads="1"/>
          </p:cNvSpPr>
          <p:nvPr/>
        </p:nvSpPr>
        <p:spPr bwMode="auto">
          <a:xfrm>
            <a:off x="1714480" y="5572140"/>
            <a:ext cx="6357982" cy="928694"/>
          </a:xfrm>
          <a:prstGeom prst="roundRect">
            <a:avLst>
              <a:gd name="adj" fmla="val 4116"/>
            </a:avLst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4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C</a:t>
            </a:r>
            <a:r>
              <a:rPr lang="en-US" altLang="zh-CN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_______ can also cause the end of friendships.</a:t>
            </a:r>
            <a:endParaRPr lang="en-US" altLang="zh-CN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矩形​​ 30"/>
          <p:cNvSpPr>
            <a:spLocks noChangeArrowheads="1"/>
          </p:cNvSpPr>
          <p:nvPr/>
        </p:nvSpPr>
        <p:spPr bwMode="auto">
          <a:xfrm>
            <a:off x="5572132" y="4681847"/>
            <a:ext cx="114300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 err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eglect</a:t>
            </a:r>
            <a:r>
              <a:rPr lang="en-US" altLang="zh-CN" sz="24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2400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" name="矩形​​ 30"/>
          <p:cNvSpPr>
            <a:spLocks noChangeArrowheads="1"/>
          </p:cNvSpPr>
          <p:nvPr/>
        </p:nvSpPr>
        <p:spPr bwMode="auto">
          <a:xfrm>
            <a:off x="2000232" y="5824855"/>
            <a:ext cx="135732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 err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onflicts</a:t>
            </a:r>
            <a:endParaRPr lang="zh-CN" altLang="en-US" sz="2400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7" name="TextBox 18"/>
          <p:cNvSpPr>
            <a:spLocks noChangeArrowheads="1"/>
          </p:cNvSpPr>
          <p:nvPr/>
        </p:nvSpPr>
        <p:spPr bwMode="auto">
          <a:xfrm>
            <a:off x="857224" y="1857364"/>
            <a:ext cx="630588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6000" dirty="0">
                <a:solidFill>
                  <a:srgbClr val="FFFFFF"/>
                </a:solidFill>
                <a:latin typeface="Franklin Gothic Book" pitchFamily="34" charset="0"/>
                <a:sym typeface="Franklin Gothic Book" pitchFamily="34" charset="0"/>
              </a:rPr>
              <a:t>1</a:t>
            </a:r>
            <a:endParaRPr lang="en-US" altLang="zh-CN" dirty="0"/>
          </a:p>
        </p:txBody>
      </p:sp>
      <p:grpSp>
        <p:nvGrpSpPr>
          <p:cNvPr id="48" name="Group 9"/>
          <p:cNvGrpSpPr>
            <a:grpSpLocks/>
          </p:cNvGrpSpPr>
          <p:nvPr/>
        </p:nvGrpSpPr>
        <p:grpSpPr bwMode="auto">
          <a:xfrm>
            <a:off x="285720" y="1928802"/>
            <a:ext cx="1257300" cy="1016000"/>
            <a:chOff x="-92679" y="141335"/>
            <a:chExt cx="1630301" cy="1287176"/>
          </a:xfrm>
        </p:grpSpPr>
        <p:sp>
          <p:nvSpPr>
            <p:cNvPr id="49" name="Straight Connector 16"/>
            <p:cNvSpPr>
              <a:spLocks noChangeShapeType="1"/>
            </p:cNvSpPr>
            <p:nvPr/>
          </p:nvSpPr>
          <p:spPr bwMode="auto">
            <a:xfrm>
              <a:off x="-92679" y="794763"/>
              <a:ext cx="685800" cy="1"/>
            </a:xfrm>
            <a:prstGeom prst="line">
              <a:avLst/>
            </a:prstGeom>
            <a:noFill/>
            <a:ln w="57150" cap="rnd">
              <a:solidFill>
                <a:srgbClr val="434343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" name="Oval 17"/>
            <p:cNvSpPr>
              <a:spLocks noChangeAspect="1" noChangeArrowheads="1"/>
            </p:cNvSpPr>
            <p:nvPr/>
          </p:nvSpPr>
          <p:spPr bwMode="auto">
            <a:xfrm>
              <a:off x="623222" y="327723"/>
              <a:ext cx="914400" cy="914400"/>
            </a:xfrm>
            <a:prstGeom prst="ellipse">
              <a:avLst/>
            </a:prstGeom>
            <a:solidFill>
              <a:srgbClr val="E36F1E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Franklin Gothic Book" pitchFamily="34" charset="0"/>
                <a:sym typeface="Franklin Gothic Book" pitchFamily="34" charset="0"/>
              </a:endParaRPr>
            </a:p>
          </p:txBody>
        </p:sp>
        <p:sp>
          <p:nvSpPr>
            <p:cNvPr id="51" name="TextBox 18"/>
            <p:cNvSpPr>
              <a:spLocks noChangeArrowheads="1"/>
            </p:cNvSpPr>
            <p:nvPr/>
          </p:nvSpPr>
          <p:spPr bwMode="auto">
            <a:xfrm>
              <a:off x="671590" y="141335"/>
              <a:ext cx="817664" cy="1287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6000" dirty="0">
                  <a:solidFill>
                    <a:srgbClr val="FFFFFF"/>
                  </a:solidFill>
                  <a:latin typeface="Franklin Gothic Book" pitchFamily="34" charset="0"/>
                  <a:sym typeface="Franklin Gothic Book" pitchFamily="34" charset="0"/>
                </a:rPr>
                <a:t>1</a:t>
              </a:r>
              <a:endParaRPr lang="en-US" altLang="zh-CN" dirty="0"/>
            </a:p>
          </p:txBody>
        </p:sp>
      </p:grpSp>
      <p:grpSp>
        <p:nvGrpSpPr>
          <p:cNvPr id="52" name="Group 13"/>
          <p:cNvGrpSpPr>
            <a:grpSpLocks/>
          </p:cNvGrpSpPr>
          <p:nvPr/>
        </p:nvGrpSpPr>
        <p:grpSpPr bwMode="auto">
          <a:xfrm>
            <a:off x="285720" y="3214686"/>
            <a:ext cx="1285875" cy="1016000"/>
            <a:chOff x="-127668" y="167920"/>
            <a:chExt cx="1668677" cy="1288767"/>
          </a:xfrm>
        </p:grpSpPr>
        <p:sp>
          <p:nvSpPr>
            <p:cNvPr id="53" name="Oval 20"/>
            <p:cNvSpPr>
              <a:spLocks noChangeAspect="1" noChangeArrowheads="1"/>
            </p:cNvSpPr>
            <p:nvPr/>
          </p:nvSpPr>
          <p:spPr bwMode="auto">
            <a:xfrm>
              <a:off x="626610" y="355103"/>
              <a:ext cx="914399" cy="914401"/>
            </a:xfrm>
            <a:prstGeom prst="ellipse">
              <a:avLst/>
            </a:prstGeom>
            <a:solidFill>
              <a:srgbClr val="71AADC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Franklin Gothic Book" pitchFamily="34" charset="0"/>
                <a:sym typeface="Franklin Gothic Book" pitchFamily="34" charset="0"/>
              </a:endParaRPr>
            </a:p>
          </p:txBody>
        </p:sp>
        <p:sp>
          <p:nvSpPr>
            <p:cNvPr id="54" name="Straight Connector 21"/>
            <p:cNvSpPr>
              <a:spLocks noChangeShapeType="1"/>
            </p:cNvSpPr>
            <p:nvPr/>
          </p:nvSpPr>
          <p:spPr bwMode="auto">
            <a:xfrm>
              <a:off x="-127668" y="802449"/>
              <a:ext cx="685800" cy="1"/>
            </a:xfrm>
            <a:prstGeom prst="line">
              <a:avLst/>
            </a:prstGeom>
            <a:noFill/>
            <a:ln w="57150" cap="rnd">
              <a:solidFill>
                <a:srgbClr val="434343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" name="TextBox 22"/>
            <p:cNvSpPr>
              <a:spLocks noChangeArrowheads="1"/>
            </p:cNvSpPr>
            <p:nvPr/>
          </p:nvSpPr>
          <p:spPr bwMode="auto">
            <a:xfrm>
              <a:off x="755211" y="167920"/>
              <a:ext cx="657197" cy="1288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6000" dirty="0">
                  <a:solidFill>
                    <a:srgbClr val="FFFFFF"/>
                  </a:solidFill>
                  <a:latin typeface="Franklin Gothic Book" pitchFamily="34" charset="0"/>
                  <a:sym typeface="Franklin Gothic Book" pitchFamily="34" charset="0"/>
                </a:rPr>
                <a:t>2</a:t>
              </a:r>
              <a:endParaRPr lang="en-US" altLang="zh-CN" dirty="0"/>
            </a:p>
          </p:txBody>
        </p:sp>
      </p:grpSp>
      <p:grpSp>
        <p:nvGrpSpPr>
          <p:cNvPr id="56" name="Group 17"/>
          <p:cNvGrpSpPr>
            <a:grpSpLocks/>
          </p:cNvGrpSpPr>
          <p:nvPr/>
        </p:nvGrpSpPr>
        <p:grpSpPr bwMode="auto">
          <a:xfrm>
            <a:off x="300017" y="4429132"/>
            <a:ext cx="1271587" cy="1016000"/>
            <a:chOff x="-132566" y="112171"/>
            <a:chExt cx="1648714" cy="1287176"/>
          </a:xfrm>
        </p:grpSpPr>
        <p:sp>
          <p:nvSpPr>
            <p:cNvPr id="57" name="Oval 24"/>
            <p:cNvSpPr>
              <a:spLocks noChangeAspect="1" noChangeArrowheads="1"/>
            </p:cNvSpPr>
            <p:nvPr/>
          </p:nvSpPr>
          <p:spPr bwMode="auto">
            <a:xfrm>
              <a:off x="601748" y="298560"/>
              <a:ext cx="914400" cy="914400"/>
            </a:xfrm>
            <a:prstGeom prst="ellipse">
              <a:avLst/>
            </a:prstGeom>
            <a:solidFill>
              <a:srgbClr val="434343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Franklin Gothic Book" pitchFamily="34" charset="0"/>
                <a:sym typeface="Franklin Gothic Book" pitchFamily="34" charset="0"/>
              </a:endParaRPr>
            </a:p>
          </p:txBody>
        </p:sp>
        <p:sp>
          <p:nvSpPr>
            <p:cNvPr id="58" name="Straight Connector 25"/>
            <p:cNvSpPr>
              <a:spLocks noChangeShapeType="1"/>
            </p:cNvSpPr>
            <p:nvPr/>
          </p:nvSpPr>
          <p:spPr bwMode="auto">
            <a:xfrm>
              <a:off x="-132566" y="745917"/>
              <a:ext cx="685800" cy="1"/>
            </a:xfrm>
            <a:prstGeom prst="line">
              <a:avLst/>
            </a:prstGeom>
            <a:noFill/>
            <a:ln w="57150" cap="rnd">
              <a:solidFill>
                <a:srgbClr val="434343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9" name="TextBox 26"/>
            <p:cNvSpPr>
              <a:spLocks noChangeArrowheads="1"/>
            </p:cNvSpPr>
            <p:nvPr/>
          </p:nvSpPr>
          <p:spPr bwMode="auto">
            <a:xfrm>
              <a:off x="781037" y="112171"/>
              <a:ext cx="555823" cy="1287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6000" dirty="0">
                  <a:solidFill>
                    <a:srgbClr val="FFFFFF"/>
                  </a:solidFill>
                  <a:latin typeface="Franklin Gothic Book" pitchFamily="34" charset="0"/>
                  <a:sym typeface="Franklin Gothic Book" pitchFamily="34" charset="0"/>
                </a:rPr>
                <a:t>3</a:t>
              </a:r>
              <a:endParaRPr lang="en-US" altLang="zh-CN" dirty="0"/>
            </a:p>
          </p:txBody>
        </p:sp>
      </p:grpSp>
      <p:grpSp>
        <p:nvGrpSpPr>
          <p:cNvPr id="60" name="Group 9"/>
          <p:cNvGrpSpPr>
            <a:grpSpLocks/>
          </p:cNvGrpSpPr>
          <p:nvPr/>
        </p:nvGrpSpPr>
        <p:grpSpPr bwMode="auto">
          <a:xfrm>
            <a:off x="314304" y="5572140"/>
            <a:ext cx="1257300" cy="1015663"/>
            <a:chOff x="-92679" y="141335"/>
            <a:chExt cx="1630301" cy="1286750"/>
          </a:xfrm>
        </p:grpSpPr>
        <p:sp>
          <p:nvSpPr>
            <p:cNvPr id="61" name="Straight Connector 16"/>
            <p:cNvSpPr>
              <a:spLocks noChangeShapeType="1"/>
            </p:cNvSpPr>
            <p:nvPr/>
          </p:nvSpPr>
          <p:spPr bwMode="auto">
            <a:xfrm>
              <a:off x="-92679" y="794763"/>
              <a:ext cx="685800" cy="1"/>
            </a:xfrm>
            <a:prstGeom prst="line">
              <a:avLst/>
            </a:prstGeom>
            <a:noFill/>
            <a:ln w="57150" cap="rnd">
              <a:solidFill>
                <a:srgbClr val="434343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" name="Oval 17"/>
            <p:cNvSpPr>
              <a:spLocks noChangeAspect="1" noChangeArrowheads="1"/>
            </p:cNvSpPr>
            <p:nvPr/>
          </p:nvSpPr>
          <p:spPr bwMode="auto">
            <a:xfrm>
              <a:off x="623222" y="327723"/>
              <a:ext cx="914400" cy="914400"/>
            </a:xfrm>
            <a:prstGeom prst="ellipse">
              <a:avLst/>
            </a:prstGeom>
            <a:solidFill>
              <a:srgbClr val="E36F1E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Franklin Gothic Book" pitchFamily="34" charset="0"/>
                <a:sym typeface="Franklin Gothic Book" pitchFamily="34" charset="0"/>
              </a:endParaRPr>
            </a:p>
          </p:txBody>
        </p:sp>
        <p:sp>
          <p:nvSpPr>
            <p:cNvPr id="63" name="TextBox 18"/>
            <p:cNvSpPr>
              <a:spLocks noChangeArrowheads="1"/>
            </p:cNvSpPr>
            <p:nvPr/>
          </p:nvSpPr>
          <p:spPr bwMode="auto">
            <a:xfrm>
              <a:off x="671590" y="141335"/>
              <a:ext cx="817663" cy="128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6000" dirty="0" smtClean="0">
                  <a:solidFill>
                    <a:srgbClr val="FFFFFF"/>
                  </a:solidFill>
                  <a:latin typeface="Franklin Gothic Book" pitchFamily="34" charset="0"/>
                  <a:sym typeface="Franklin Gothic Book" pitchFamily="34" charset="0"/>
                </a:rPr>
                <a:t>4</a:t>
              </a:r>
              <a:endParaRPr lang="en-US" altLang="zh-CN" dirty="0"/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-71502" y="71414"/>
            <a:ext cx="9215502" cy="690560"/>
            <a:chOff x="-71470" y="47605"/>
            <a:chExt cx="9215502" cy="690560"/>
          </a:xfrm>
        </p:grpSpPr>
        <p:grpSp>
          <p:nvGrpSpPr>
            <p:cNvPr id="41" name="组合 47"/>
            <p:cNvGrpSpPr/>
            <p:nvPr/>
          </p:nvGrpSpPr>
          <p:grpSpPr>
            <a:xfrm>
              <a:off x="-71470" y="62443"/>
              <a:ext cx="9144000" cy="651913"/>
              <a:chOff x="0" y="1"/>
              <a:chExt cx="9144000" cy="651913"/>
            </a:xfrm>
          </p:grpSpPr>
          <p:sp>
            <p:nvSpPr>
              <p:cNvPr id="69" name="Freeform 26"/>
              <p:cNvSpPr>
                <a:spLocks/>
              </p:cNvSpPr>
              <p:nvPr/>
            </p:nvSpPr>
            <p:spPr bwMode="gray">
              <a:xfrm>
                <a:off x="2214546" y="1"/>
                <a:ext cx="2552711" cy="651913"/>
              </a:xfrm>
              <a:custGeom>
                <a:avLst/>
                <a:gdLst/>
                <a:ahLst/>
                <a:cxnLst>
                  <a:cxn ang="0">
                    <a:pos x="590" y="91"/>
                  </a:cxn>
                  <a:cxn ang="0">
                    <a:pos x="590" y="23"/>
                  </a:cxn>
                  <a:cxn ang="0">
                    <a:pos x="567" y="0"/>
                  </a:cxn>
                  <a:cxn ang="0">
                    <a:pos x="46" y="0"/>
                  </a:cxn>
                  <a:cxn ang="0">
                    <a:pos x="23" y="23"/>
                  </a:cxn>
                  <a:cxn ang="0">
                    <a:pos x="23" y="91"/>
                  </a:cxn>
                  <a:cxn ang="0">
                    <a:pos x="0" y="113"/>
                  </a:cxn>
                  <a:cxn ang="0">
                    <a:pos x="613" y="113"/>
                  </a:cxn>
                  <a:cxn ang="0">
                    <a:pos x="590" y="91"/>
                  </a:cxn>
                </a:cxnLst>
                <a:rect l="0" t="0" r="r" b="b"/>
                <a:pathLst>
                  <a:path w="613" h="113">
                    <a:moveTo>
                      <a:pt x="590" y="91"/>
                    </a:moveTo>
                    <a:cubicBezTo>
                      <a:pt x="590" y="23"/>
                      <a:pt x="590" y="23"/>
                      <a:pt x="590" y="23"/>
                    </a:cubicBezTo>
                    <a:cubicBezTo>
                      <a:pt x="590" y="10"/>
                      <a:pt x="580" y="0"/>
                      <a:pt x="567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33" y="0"/>
                      <a:pt x="23" y="10"/>
                      <a:pt x="23" y="23"/>
                    </a:cubicBezTo>
                    <a:cubicBezTo>
                      <a:pt x="23" y="91"/>
                      <a:pt x="23" y="91"/>
                      <a:pt x="23" y="91"/>
                    </a:cubicBezTo>
                    <a:cubicBezTo>
                      <a:pt x="23" y="103"/>
                      <a:pt x="13" y="113"/>
                      <a:pt x="0" y="113"/>
                    </a:cubicBezTo>
                    <a:cubicBezTo>
                      <a:pt x="613" y="113"/>
                      <a:pt x="613" y="113"/>
                      <a:pt x="613" y="113"/>
                    </a:cubicBezTo>
                    <a:cubicBezTo>
                      <a:pt x="600" y="113"/>
                      <a:pt x="590" y="103"/>
                      <a:pt x="590" y="9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DBDBDB"/>
                  </a:gs>
                  <a:gs pos="100000">
                    <a:srgbClr val="DBDBDB">
                      <a:gamma/>
                      <a:tint val="16078"/>
                      <a:invGamma/>
                    </a:srgbClr>
                  </a:gs>
                </a:gsLst>
                <a:lin ang="5400000" scaled="1"/>
              </a:gradFill>
              <a:ln w="1270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63500" h="25400"/>
              </a:sp3d>
            </p:spPr>
            <p:txBody>
              <a:bodyPr/>
              <a:lstStyle/>
              <a:p>
                <a:pPr>
                  <a:defRPr/>
                </a:pPr>
                <a:endParaRPr lang="de-DE" altLang="zh-CN">
                  <a:ea typeface="华文细黑" pitchFamily="2" charset="-122"/>
                </a:endParaRPr>
              </a:p>
            </p:txBody>
          </p:sp>
          <p:sp>
            <p:nvSpPr>
              <p:cNvPr id="70" name="Freeform 27"/>
              <p:cNvSpPr>
                <a:spLocks/>
              </p:cNvSpPr>
              <p:nvPr/>
            </p:nvSpPr>
            <p:spPr bwMode="gray">
              <a:xfrm>
                <a:off x="0" y="1"/>
                <a:ext cx="2428860" cy="651913"/>
              </a:xfrm>
              <a:custGeom>
                <a:avLst/>
                <a:gdLst/>
                <a:ahLst/>
                <a:cxnLst>
                  <a:cxn ang="0">
                    <a:pos x="590" y="91"/>
                  </a:cxn>
                  <a:cxn ang="0">
                    <a:pos x="590" y="23"/>
                  </a:cxn>
                  <a:cxn ang="0">
                    <a:pos x="567" y="0"/>
                  </a:cxn>
                  <a:cxn ang="0">
                    <a:pos x="46" y="0"/>
                  </a:cxn>
                  <a:cxn ang="0">
                    <a:pos x="23" y="23"/>
                  </a:cxn>
                  <a:cxn ang="0">
                    <a:pos x="23" y="91"/>
                  </a:cxn>
                  <a:cxn ang="0">
                    <a:pos x="0" y="113"/>
                  </a:cxn>
                  <a:cxn ang="0">
                    <a:pos x="613" y="113"/>
                  </a:cxn>
                  <a:cxn ang="0">
                    <a:pos x="590" y="91"/>
                  </a:cxn>
                </a:cxnLst>
                <a:rect l="0" t="0" r="r" b="b"/>
                <a:pathLst>
                  <a:path w="613" h="113">
                    <a:moveTo>
                      <a:pt x="590" y="91"/>
                    </a:moveTo>
                    <a:cubicBezTo>
                      <a:pt x="590" y="23"/>
                      <a:pt x="590" y="23"/>
                      <a:pt x="590" y="23"/>
                    </a:cubicBezTo>
                    <a:cubicBezTo>
                      <a:pt x="590" y="10"/>
                      <a:pt x="580" y="0"/>
                      <a:pt x="567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33" y="0"/>
                      <a:pt x="23" y="10"/>
                      <a:pt x="23" y="23"/>
                    </a:cubicBezTo>
                    <a:cubicBezTo>
                      <a:pt x="23" y="91"/>
                      <a:pt x="23" y="91"/>
                      <a:pt x="23" y="91"/>
                    </a:cubicBezTo>
                    <a:cubicBezTo>
                      <a:pt x="23" y="103"/>
                      <a:pt x="13" y="113"/>
                      <a:pt x="0" y="113"/>
                    </a:cubicBezTo>
                    <a:cubicBezTo>
                      <a:pt x="613" y="113"/>
                      <a:pt x="613" y="113"/>
                      <a:pt x="613" y="113"/>
                    </a:cubicBezTo>
                    <a:cubicBezTo>
                      <a:pt x="600" y="113"/>
                      <a:pt x="590" y="103"/>
                      <a:pt x="590" y="91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63500" h="25400"/>
              </a:sp3d>
            </p:spPr>
            <p:txBody>
              <a:bodyPr/>
              <a:lstStyle/>
              <a:p>
                <a:pPr>
                  <a:defRPr/>
                </a:pPr>
                <a:endParaRPr lang="de-DE" altLang="zh-CN">
                  <a:ea typeface="华文细黑" pitchFamily="2" charset="-122"/>
                </a:endParaRPr>
              </a:p>
            </p:txBody>
          </p:sp>
          <p:sp>
            <p:nvSpPr>
              <p:cNvPr id="72" name="Freeform 26"/>
              <p:cNvSpPr>
                <a:spLocks/>
              </p:cNvSpPr>
              <p:nvPr/>
            </p:nvSpPr>
            <p:spPr bwMode="gray">
              <a:xfrm>
                <a:off x="4572000" y="1"/>
                <a:ext cx="2786082" cy="651913"/>
              </a:xfrm>
              <a:custGeom>
                <a:avLst/>
                <a:gdLst/>
                <a:ahLst/>
                <a:cxnLst>
                  <a:cxn ang="0">
                    <a:pos x="590" y="91"/>
                  </a:cxn>
                  <a:cxn ang="0">
                    <a:pos x="590" y="23"/>
                  </a:cxn>
                  <a:cxn ang="0">
                    <a:pos x="567" y="0"/>
                  </a:cxn>
                  <a:cxn ang="0">
                    <a:pos x="46" y="0"/>
                  </a:cxn>
                  <a:cxn ang="0">
                    <a:pos x="23" y="23"/>
                  </a:cxn>
                  <a:cxn ang="0">
                    <a:pos x="23" y="91"/>
                  </a:cxn>
                  <a:cxn ang="0">
                    <a:pos x="0" y="113"/>
                  </a:cxn>
                  <a:cxn ang="0">
                    <a:pos x="613" y="113"/>
                  </a:cxn>
                  <a:cxn ang="0">
                    <a:pos x="590" y="91"/>
                  </a:cxn>
                </a:cxnLst>
                <a:rect l="0" t="0" r="r" b="b"/>
                <a:pathLst>
                  <a:path w="613" h="113">
                    <a:moveTo>
                      <a:pt x="590" y="91"/>
                    </a:moveTo>
                    <a:cubicBezTo>
                      <a:pt x="590" y="23"/>
                      <a:pt x="590" y="23"/>
                      <a:pt x="590" y="23"/>
                    </a:cubicBezTo>
                    <a:cubicBezTo>
                      <a:pt x="590" y="10"/>
                      <a:pt x="580" y="0"/>
                      <a:pt x="567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33" y="0"/>
                      <a:pt x="23" y="10"/>
                      <a:pt x="23" y="23"/>
                    </a:cubicBezTo>
                    <a:cubicBezTo>
                      <a:pt x="23" y="91"/>
                      <a:pt x="23" y="91"/>
                      <a:pt x="23" y="91"/>
                    </a:cubicBezTo>
                    <a:cubicBezTo>
                      <a:pt x="23" y="103"/>
                      <a:pt x="13" y="113"/>
                      <a:pt x="0" y="113"/>
                    </a:cubicBezTo>
                    <a:cubicBezTo>
                      <a:pt x="613" y="113"/>
                      <a:pt x="613" y="113"/>
                      <a:pt x="613" y="113"/>
                    </a:cubicBezTo>
                    <a:cubicBezTo>
                      <a:pt x="600" y="113"/>
                      <a:pt x="590" y="103"/>
                      <a:pt x="590" y="9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DBDBDB"/>
                  </a:gs>
                  <a:gs pos="100000">
                    <a:srgbClr val="DBDBDB">
                      <a:gamma/>
                      <a:tint val="16078"/>
                      <a:invGamma/>
                    </a:srgbClr>
                  </a:gs>
                </a:gsLst>
                <a:lin ang="5400000" scaled="1"/>
              </a:gradFill>
              <a:ln w="1270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63500" h="25400"/>
              </a:sp3d>
            </p:spPr>
            <p:txBody>
              <a:bodyPr/>
              <a:lstStyle/>
              <a:p>
                <a:pPr>
                  <a:defRPr/>
                </a:pPr>
                <a:endParaRPr lang="de-DE" altLang="zh-CN">
                  <a:ea typeface="华文细黑" pitchFamily="2" charset="-122"/>
                </a:endParaRPr>
              </a:p>
            </p:txBody>
          </p:sp>
          <p:sp>
            <p:nvSpPr>
              <p:cNvPr id="73" name="Freeform 26"/>
              <p:cNvSpPr>
                <a:spLocks/>
              </p:cNvSpPr>
              <p:nvPr/>
            </p:nvSpPr>
            <p:spPr bwMode="gray">
              <a:xfrm>
                <a:off x="6858016" y="1"/>
                <a:ext cx="2285984" cy="651913"/>
              </a:xfrm>
              <a:custGeom>
                <a:avLst/>
                <a:gdLst/>
                <a:ahLst/>
                <a:cxnLst>
                  <a:cxn ang="0">
                    <a:pos x="590" y="91"/>
                  </a:cxn>
                  <a:cxn ang="0">
                    <a:pos x="590" y="23"/>
                  </a:cxn>
                  <a:cxn ang="0">
                    <a:pos x="567" y="0"/>
                  </a:cxn>
                  <a:cxn ang="0">
                    <a:pos x="46" y="0"/>
                  </a:cxn>
                  <a:cxn ang="0">
                    <a:pos x="23" y="23"/>
                  </a:cxn>
                  <a:cxn ang="0">
                    <a:pos x="23" y="91"/>
                  </a:cxn>
                  <a:cxn ang="0">
                    <a:pos x="0" y="113"/>
                  </a:cxn>
                  <a:cxn ang="0">
                    <a:pos x="613" y="113"/>
                  </a:cxn>
                  <a:cxn ang="0">
                    <a:pos x="590" y="91"/>
                  </a:cxn>
                </a:cxnLst>
                <a:rect l="0" t="0" r="r" b="b"/>
                <a:pathLst>
                  <a:path w="613" h="113">
                    <a:moveTo>
                      <a:pt x="590" y="91"/>
                    </a:moveTo>
                    <a:cubicBezTo>
                      <a:pt x="590" y="23"/>
                      <a:pt x="590" y="23"/>
                      <a:pt x="590" y="23"/>
                    </a:cubicBezTo>
                    <a:cubicBezTo>
                      <a:pt x="590" y="10"/>
                      <a:pt x="580" y="0"/>
                      <a:pt x="567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33" y="0"/>
                      <a:pt x="23" y="10"/>
                      <a:pt x="23" y="23"/>
                    </a:cubicBezTo>
                    <a:cubicBezTo>
                      <a:pt x="23" y="91"/>
                      <a:pt x="23" y="91"/>
                      <a:pt x="23" y="91"/>
                    </a:cubicBezTo>
                    <a:cubicBezTo>
                      <a:pt x="23" y="103"/>
                      <a:pt x="13" y="113"/>
                      <a:pt x="0" y="113"/>
                    </a:cubicBezTo>
                    <a:cubicBezTo>
                      <a:pt x="613" y="113"/>
                      <a:pt x="613" y="113"/>
                      <a:pt x="613" y="113"/>
                    </a:cubicBezTo>
                    <a:cubicBezTo>
                      <a:pt x="600" y="113"/>
                      <a:pt x="590" y="103"/>
                      <a:pt x="590" y="9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DBDBDB"/>
                  </a:gs>
                  <a:gs pos="100000">
                    <a:srgbClr val="DBDBDB">
                      <a:gamma/>
                      <a:tint val="16078"/>
                      <a:invGamma/>
                    </a:srgbClr>
                  </a:gs>
                </a:gsLst>
                <a:lin ang="5400000" scaled="1"/>
              </a:gradFill>
              <a:ln w="1270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63500" h="25400"/>
              </a:sp3d>
            </p:spPr>
            <p:txBody>
              <a:bodyPr/>
              <a:lstStyle/>
              <a:p>
                <a:pPr>
                  <a:defRPr/>
                </a:pPr>
                <a:endParaRPr lang="de-DE" altLang="zh-CN">
                  <a:ea typeface="华文细黑" pitchFamily="2" charset="-122"/>
                </a:endParaRPr>
              </a:p>
            </p:txBody>
          </p:sp>
        </p:grpSp>
        <p:sp>
          <p:nvSpPr>
            <p:cNvPr id="64" name="Text Box 48" descr="© INSCALE GmbH, 26.05.2010&#10;http://www.presentationload.com/">
              <a:hlinkClick r:id="rId3" action="ppaction://hlinksldjump"/>
            </p:cNvPr>
            <p:cNvSpPr txBox="1">
              <a:spLocks noChangeArrowheads="1"/>
            </p:cNvSpPr>
            <p:nvPr/>
          </p:nvSpPr>
          <p:spPr bwMode="gray">
            <a:xfrm>
              <a:off x="2214546" y="47605"/>
              <a:ext cx="2463800" cy="6667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altLang="zh-CN" noProof="1" smtClean="0"/>
                <a:t>Detailed reading</a:t>
              </a:r>
              <a:endParaRPr lang="en-US" altLang="zh-CN" noProof="1"/>
            </a:p>
          </p:txBody>
        </p:sp>
        <p:sp>
          <p:nvSpPr>
            <p:cNvPr id="65" name="Text Box 48" descr="© INSCALE GmbH, 26.05.2010&#10;http://www.presentationload.com/">
              <a:hlinkClick r:id="rId4" action="ppaction://hlinksldjump"/>
            </p:cNvPr>
            <p:cNvSpPr txBox="1">
              <a:spLocks noChangeArrowheads="1"/>
            </p:cNvSpPr>
            <p:nvPr/>
          </p:nvSpPr>
          <p:spPr bwMode="gray">
            <a:xfrm>
              <a:off x="4572000" y="47605"/>
              <a:ext cx="2357454" cy="6667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altLang="zh-CN" dirty="0" smtClean="0"/>
                <a:t>Appreciation of writing</a:t>
              </a:r>
              <a:endParaRPr lang="en-US" altLang="zh-CN" noProof="1"/>
            </a:p>
          </p:txBody>
        </p:sp>
        <p:sp>
          <p:nvSpPr>
            <p:cNvPr id="66" name="Text Box 48" descr="© INSCALE GmbH, 26.05.2010&#10;http://www.presentationload.com/">
              <a:hlinkClick r:id="rId5" action="ppaction://hlinksldjump"/>
            </p:cNvPr>
            <p:cNvSpPr txBox="1">
              <a:spLocks noChangeArrowheads="1"/>
            </p:cNvSpPr>
            <p:nvPr/>
          </p:nvSpPr>
          <p:spPr bwMode="gray">
            <a:xfrm>
              <a:off x="6680232" y="71414"/>
              <a:ext cx="2463800" cy="6667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altLang="zh-CN" dirty="0" smtClean="0"/>
                <a:t>Critical thinking</a:t>
              </a:r>
              <a:endParaRPr lang="en-US" altLang="zh-CN" noProof="1"/>
            </a:p>
          </p:txBody>
        </p:sp>
        <p:sp>
          <p:nvSpPr>
            <p:cNvPr id="67" name="Text Box 47" descr="© INSCALE GmbH, 26.05.2010&#10;http://www.presentationload.com/">
              <a:hlinkClick r:id="rId6" action="ppaction://hlinksldjump"/>
            </p:cNvPr>
            <p:cNvSpPr txBox="1">
              <a:spLocks noChangeArrowheads="1"/>
            </p:cNvSpPr>
            <p:nvPr/>
          </p:nvSpPr>
          <p:spPr bwMode="gray">
            <a:xfrm>
              <a:off x="285720" y="142852"/>
              <a:ext cx="1811338" cy="488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spcBef>
                  <a:spcPct val="50000"/>
                </a:spcBef>
              </a:pPr>
              <a:r>
                <a:rPr lang="en-US" altLang="zh-CN" noProof="1" smtClean="0">
                  <a:solidFill>
                    <a:schemeClr val="bg1"/>
                  </a:solidFill>
                </a:rPr>
                <a:t>Global reading</a:t>
              </a:r>
              <a:endParaRPr lang="en-US" altLang="zh-CN" noProof="1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/>
      <p:bldP spid="45" grpId="0"/>
      <p:bldP spid="4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9"/>
          <p:cNvGrpSpPr/>
          <p:nvPr/>
        </p:nvGrpSpPr>
        <p:grpSpPr>
          <a:xfrm>
            <a:off x="2268538" y="1"/>
            <a:ext cx="6875462" cy="666751"/>
            <a:chOff x="2268538" y="0"/>
            <a:chExt cx="6875462" cy="500063"/>
          </a:xfrm>
        </p:grpSpPr>
        <p:sp>
          <p:nvSpPr>
            <p:cNvPr id="33" name="Text Box 48" descr="© INSCALE GmbH, 26.05.2010&#10;http://www.presentationload.com/">
              <a:hlinkClick r:id="rId3" action="ppaction://hlinksldjump"/>
            </p:cNvPr>
            <p:cNvSpPr txBox="1">
              <a:spLocks noChangeArrowheads="1"/>
            </p:cNvSpPr>
            <p:nvPr/>
          </p:nvSpPr>
          <p:spPr bwMode="gray">
            <a:xfrm>
              <a:off x="2268538" y="0"/>
              <a:ext cx="2463800" cy="5000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altLang="zh-CN" sz="1600" noProof="1" smtClean="0">
                  <a:solidFill>
                    <a:schemeClr val="bg1"/>
                  </a:solidFill>
                </a:rPr>
                <a:t>Detailed reading</a:t>
              </a:r>
              <a:endParaRPr lang="en-US" altLang="zh-CN" sz="1600" noProof="1">
                <a:solidFill>
                  <a:schemeClr val="bg1"/>
                </a:solidFill>
              </a:endParaRPr>
            </a:p>
          </p:txBody>
        </p:sp>
        <p:sp>
          <p:nvSpPr>
            <p:cNvPr id="34" name="Text Box 48" descr="© INSCALE GmbH, 26.05.2010&#10;http://www.presentationload.com/">
              <a:hlinkClick r:id="rId4" action="ppaction://hlinksldjump"/>
            </p:cNvPr>
            <p:cNvSpPr txBox="1">
              <a:spLocks noChangeArrowheads="1"/>
            </p:cNvSpPr>
            <p:nvPr/>
          </p:nvSpPr>
          <p:spPr bwMode="gray">
            <a:xfrm>
              <a:off x="4500563" y="0"/>
              <a:ext cx="2463800" cy="5000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altLang="zh-CN" sz="1600" dirty="0" smtClean="0"/>
                <a:t>Appreciation of writing</a:t>
              </a:r>
              <a:endParaRPr lang="en-US" altLang="zh-CN" sz="1600" noProof="1"/>
            </a:p>
          </p:txBody>
        </p:sp>
        <p:sp>
          <p:nvSpPr>
            <p:cNvPr id="35" name="Text Box 48" descr="© INSCALE GmbH, 26.05.2010&#10;http://www.presentationload.com/">
              <a:hlinkClick r:id="rId5" action="ppaction://hlinksldjump"/>
            </p:cNvPr>
            <p:cNvSpPr txBox="1">
              <a:spLocks noChangeArrowheads="1"/>
            </p:cNvSpPr>
            <p:nvPr/>
          </p:nvSpPr>
          <p:spPr bwMode="gray">
            <a:xfrm>
              <a:off x="6680200" y="0"/>
              <a:ext cx="2463800" cy="5000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altLang="zh-CN" sz="1600" dirty="0" smtClean="0"/>
                <a:t>Critical thinking</a:t>
              </a:r>
              <a:endParaRPr lang="en-US" altLang="zh-CN" sz="1600" noProof="1"/>
            </a:p>
          </p:txBody>
        </p:sp>
      </p:grpSp>
      <p:pic>
        <p:nvPicPr>
          <p:cNvPr id="36" name="Picture 24" descr="E:\新建文件夹\图片示例\商业图片示例 (61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" y="857233"/>
            <a:ext cx="1214437" cy="518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Text Box 13"/>
          <p:cNvSpPr txBox="1">
            <a:spLocks noChangeArrowheads="1"/>
          </p:cNvSpPr>
          <p:nvPr/>
        </p:nvSpPr>
        <p:spPr bwMode="auto">
          <a:xfrm>
            <a:off x="1285852" y="857232"/>
            <a:ext cx="7858148" cy="371178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altLang="zh-CN" sz="2400" dirty="0" smtClean="0">
                <a:solidFill>
                  <a:srgbClr val="0033CC"/>
                </a:solidFill>
              </a:rPr>
              <a:t> (Para 5) </a:t>
            </a:r>
            <a:r>
              <a:rPr lang="en-US" altLang="zh-CN" sz="2400" dirty="0" smtClean="0"/>
              <a:t>Well,</a:t>
            </a:r>
            <a:r>
              <a:rPr lang="en-US" altLang="zh-CN" sz="2400" dirty="0" smtClean="0">
                <a:solidFill>
                  <a:srgbClr val="0033CC"/>
                </a:solidFill>
              </a:rPr>
              <a:t> if flowers </a:t>
            </a:r>
            <a:r>
              <a:rPr lang="en-US" altLang="zh-CN" sz="2400" dirty="0" smtClean="0"/>
              <a:t>don’t </a:t>
            </a:r>
            <a:r>
              <a:rPr lang="en-US" altLang="zh-CN" sz="2400" i="1" dirty="0" smtClean="0">
                <a:solidFill>
                  <a:srgbClr val="FF0000"/>
                </a:solidFill>
              </a:rPr>
              <a:t>get exposed </a:t>
            </a:r>
            <a:r>
              <a:rPr lang="en-US" altLang="zh-CN" sz="2400" dirty="0" smtClean="0"/>
              <a:t>regularly enough </a:t>
            </a:r>
          </a:p>
          <a:p>
            <a:pPr>
              <a:lnSpc>
                <a:spcPct val="10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altLang="zh-CN" sz="2400" i="1" dirty="0" smtClean="0">
                <a:solidFill>
                  <a:srgbClr val="FF0000"/>
                </a:solidFill>
              </a:rPr>
              <a:t>                to</a:t>
            </a:r>
            <a:r>
              <a:rPr lang="en-US" altLang="zh-CN" sz="2400" dirty="0" smtClean="0"/>
              <a:t> sunlight and don’t get watered enough, flowers </a:t>
            </a:r>
          </a:p>
          <a:p>
            <a:pPr>
              <a:lnSpc>
                <a:spcPct val="10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altLang="zh-CN" sz="2400" dirty="0" smtClean="0"/>
              <a:t>                will wither and even die.</a:t>
            </a:r>
          </a:p>
          <a:p>
            <a:pPr>
              <a:lnSpc>
                <a:spcPct val="10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altLang="zh-CN" sz="2400" dirty="0" smtClean="0">
                <a:solidFill>
                  <a:srgbClr val="0033CC"/>
                </a:solidFill>
              </a:rPr>
              <a:t> (Para 6) </a:t>
            </a:r>
            <a:r>
              <a:rPr lang="en-US" altLang="zh-CN" sz="2400" dirty="0" smtClean="0"/>
              <a:t>Sure,</a:t>
            </a:r>
            <a:r>
              <a:rPr lang="en-US" altLang="zh-CN" sz="2400" dirty="0" smtClean="0">
                <a:solidFill>
                  <a:srgbClr val="0033CC"/>
                </a:solidFill>
              </a:rPr>
              <a:t> if a</a:t>
            </a:r>
            <a:r>
              <a:rPr lang="en-US" altLang="zh-CN" sz="2400" dirty="0" smtClean="0"/>
              <a:t> flourishing </a:t>
            </a:r>
            <a:r>
              <a:rPr lang="en-US" altLang="zh-CN" sz="2400" dirty="0" smtClean="0">
                <a:solidFill>
                  <a:srgbClr val="0033CC"/>
                </a:solidFill>
              </a:rPr>
              <a:t>flower</a:t>
            </a:r>
            <a:r>
              <a:rPr lang="en-US" altLang="zh-CN" sz="2400" dirty="0" smtClean="0"/>
              <a:t> </a:t>
            </a:r>
            <a:r>
              <a:rPr lang="en-US" altLang="zh-CN" sz="2400" i="1" dirty="0" smtClean="0">
                <a:solidFill>
                  <a:srgbClr val="FF0000"/>
                </a:solidFill>
              </a:rPr>
              <a:t>gets stepped on</a:t>
            </a:r>
            <a:r>
              <a:rPr lang="en-US" altLang="zh-CN" sz="2400" dirty="0" smtClean="0"/>
              <a:t>, it might      </a:t>
            </a:r>
          </a:p>
          <a:p>
            <a:pPr>
              <a:lnSpc>
                <a:spcPct val="10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altLang="zh-CN" sz="2400" dirty="0" smtClean="0"/>
              <a:t>                revive on its own. </a:t>
            </a:r>
          </a:p>
          <a:p>
            <a:pPr>
              <a:lnSpc>
                <a:spcPct val="10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altLang="zh-CN" sz="2400" dirty="0" smtClean="0">
                <a:solidFill>
                  <a:srgbClr val="0033CC"/>
                </a:solidFill>
              </a:rPr>
              <a:t> (Para 6) </a:t>
            </a:r>
            <a:r>
              <a:rPr lang="en-US" altLang="zh-CN" sz="2400" dirty="0" smtClean="0"/>
              <a:t>Meanwhile, </a:t>
            </a:r>
            <a:r>
              <a:rPr lang="en-US" altLang="zh-CN" sz="2400" dirty="0" smtClean="0">
                <a:solidFill>
                  <a:srgbClr val="0033CC"/>
                </a:solidFill>
              </a:rPr>
              <a:t>if a flower </a:t>
            </a:r>
            <a:r>
              <a:rPr lang="en-US" altLang="zh-CN" sz="2400" i="1" dirty="0" smtClean="0">
                <a:solidFill>
                  <a:srgbClr val="FF0000"/>
                </a:solidFill>
              </a:rPr>
              <a:t>gets</a:t>
            </a:r>
            <a:r>
              <a:rPr lang="en-US" altLang="zh-CN" sz="2400" dirty="0" smtClean="0"/>
              <a:t> repeatedly </a:t>
            </a:r>
            <a:r>
              <a:rPr lang="en-US" altLang="zh-CN" sz="2400" b="1" i="1" u="sng" dirty="0" smtClean="0">
                <a:solidFill>
                  <a:srgbClr val="FF0000"/>
                </a:solidFill>
              </a:rPr>
              <a:t>trampled on</a:t>
            </a:r>
            <a:r>
              <a:rPr lang="en-US" altLang="zh-CN" sz="2400" dirty="0" smtClean="0"/>
              <a:t>, </a:t>
            </a:r>
          </a:p>
          <a:p>
            <a:pPr>
              <a:lnSpc>
                <a:spcPct val="10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altLang="zh-CN" sz="2400" dirty="0" smtClean="0"/>
              <a:t>                it’ll probably eventually break. </a:t>
            </a:r>
          </a:p>
          <a:p>
            <a:pPr>
              <a:lnSpc>
                <a:spcPct val="100000"/>
              </a:lnSpc>
              <a:spcBef>
                <a:spcPct val="5000"/>
              </a:spcBef>
              <a:spcAft>
                <a:spcPct val="5000"/>
              </a:spcAft>
            </a:pPr>
            <a:endParaRPr lang="en-US" altLang="zh-CN" sz="2400" dirty="0" smtClean="0"/>
          </a:p>
          <a:p>
            <a:pPr>
              <a:lnSpc>
                <a:spcPct val="100000"/>
              </a:lnSpc>
              <a:spcBef>
                <a:spcPct val="5000"/>
              </a:spcBef>
              <a:spcAft>
                <a:spcPct val="5000"/>
              </a:spcAft>
            </a:pPr>
            <a:endParaRPr lang="en-US" altLang="zh-CN" sz="2400" dirty="0" smtClean="0"/>
          </a:p>
        </p:txBody>
      </p:sp>
      <p:sp>
        <p:nvSpPr>
          <p:cNvPr id="19" name="矩形​​ 27"/>
          <p:cNvSpPr/>
          <p:nvPr/>
        </p:nvSpPr>
        <p:spPr>
          <a:xfrm>
            <a:off x="285720" y="3714752"/>
            <a:ext cx="8643998" cy="928694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1" dirty="0">
              <a:solidFill>
                <a:srgbClr val="C00000"/>
              </a:solidFill>
            </a:endParaRPr>
          </a:p>
        </p:txBody>
      </p:sp>
      <p:sp>
        <p:nvSpPr>
          <p:cNvPr id="20" name="TextBox 1"/>
          <p:cNvSpPr txBox="1">
            <a:spLocks noChangeArrowheads="1"/>
          </p:cNvSpPr>
          <p:nvPr/>
        </p:nvSpPr>
        <p:spPr bwMode="auto">
          <a:xfrm>
            <a:off x="357158" y="3714752"/>
            <a:ext cx="8643998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trample on:  </a:t>
            </a:r>
          </a:p>
          <a:p>
            <a:r>
              <a:rPr lang="en-US" altLang="zh-CN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v. If you trample on something , you step heavily on it and damage it.</a:t>
            </a:r>
            <a:endParaRPr lang="zh-CN" alt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0" y="4643446"/>
            <a:ext cx="885828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lvl="1"/>
            <a:r>
              <a:rPr lang="zh-CN" altLang="en-US" sz="22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endParaRPr lang="en-US" altLang="zh-CN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lvl="1"/>
            <a:r>
              <a:rPr lang="en-US" altLang="zh-CN" sz="2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200" b="1" dirty="0" err="1" smtClean="0">
                <a:latin typeface="Times New Roman" pitchFamily="18" charset="0"/>
                <a:cs typeface="Times New Roman" pitchFamily="18" charset="0"/>
              </a:rPr>
              <a:t>e.g</a:t>
            </a:r>
            <a:r>
              <a:rPr lang="en-US" altLang="zh-CN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zh-CN" altLang="en-US" sz="2200" b="1" dirty="0" smtClean="0">
                <a:latin typeface="Times New Roman" pitchFamily="18" charset="0"/>
                <a:cs typeface="Times New Roman" pitchFamily="18" charset="0"/>
              </a:rPr>
              <a:t>请告诉那些孩子别踩我的花。</a:t>
            </a:r>
            <a:r>
              <a:rPr lang="en-US" altLang="zh-CN" sz="2200" b="1" dirty="0" smtClean="0">
                <a:latin typeface="Times New Roman" pitchFamily="18" charset="0"/>
                <a:cs typeface="Times New Roman" pitchFamily="18" charset="0"/>
              </a:rPr>
              <a:t>(Translate the Chinese into English.)</a:t>
            </a:r>
          </a:p>
          <a:p>
            <a:pPr marL="0" lvl="1"/>
            <a:endParaRPr lang="en-US" altLang="zh-CN" sz="2200" b="1" dirty="0">
              <a:latin typeface="Times New Roman" pitchFamily="18" charset="0"/>
              <a:cs typeface="Times New Roman" pitchFamily="18" charset="0"/>
            </a:endParaRPr>
          </a:p>
          <a:p>
            <a:pPr marL="0" lvl="1"/>
            <a:r>
              <a:rPr lang="en-US" altLang="zh-CN" sz="2200" b="1" dirty="0" smtClean="0">
                <a:latin typeface="Times New Roman" pitchFamily="18" charset="0"/>
                <a:cs typeface="Times New Roman" pitchFamily="18" charset="0"/>
              </a:rPr>
              <a:t>          ____________________________________________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285720" y="5286388"/>
            <a:ext cx="8786874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lvl="1"/>
            <a:r>
              <a:rPr lang="zh-CN" altLang="en-US" sz="22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endParaRPr lang="en-US" altLang="zh-CN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lvl="1"/>
            <a:r>
              <a:rPr lang="en-US" altLang="zh-CN" sz="2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200" b="1" dirty="0" smtClean="0">
                <a:latin typeface="Times New Roman" pitchFamily="18" charset="0"/>
                <a:cs typeface="Times New Roman" pitchFamily="18" charset="0"/>
              </a:rPr>
              <a:t>      Please tell those kids not to trample on my flowers.</a:t>
            </a:r>
          </a:p>
        </p:txBody>
      </p:sp>
      <p:grpSp>
        <p:nvGrpSpPr>
          <p:cNvPr id="3" name="组合 17"/>
          <p:cNvGrpSpPr/>
          <p:nvPr/>
        </p:nvGrpSpPr>
        <p:grpSpPr>
          <a:xfrm>
            <a:off x="0" y="71414"/>
            <a:ext cx="9215470" cy="690560"/>
            <a:chOff x="-71438" y="47605"/>
            <a:chExt cx="9215470" cy="690560"/>
          </a:xfrm>
        </p:grpSpPr>
        <p:grpSp>
          <p:nvGrpSpPr>
            <p:cNvPr id="4" name="组合 47"/>
            <p:cNvGrpSpPr/>
            <p:nvPr/>
          </p:nvGrpSpPr>
          <p:grpSpPr>
            <a:xfrm>
              <a:off x="-71438" y="47605"/>
              <a:ext cx="9143968" cy="666751"/>
              <a:chOff x="32" y="-14837"/>
              <a:chExt cx="9143968" cy="666751"/>
            </a:xfrm>
          </p:grpSpPr>
          <p:sp>
            <p:nvSpPr>
              <p:cNvPr id="38" name="Freeform 26"/>
              <p:cNvSpPr>
                <a:spLocks/>
              </p:cNvSpPr>
              <p:nvPr/>
            </p:nvSpPr>
            <p:spPr bwMode="gray">
              <a:xfrm>
                <a:off x="32" y="-14837"/>
                <a:ext cx="2552711" cy="651913"/>
              </a:xfrm>
              <a:custGeom>
                <a:avLst/>
                <a:gdLst/>
                <a:ahLst/>
                <a:cxnLst>
                  <a:cxn ang="0">
                    <a:pos x="590" y="91"/>
                  </a:cxn>
                  <a:cxn ang="0">
                    <a:pos x="590" y="23"/>
                  </a:cxn>
                  <a:cxn ang="0">
                    <a:pos x="567" y="0"/>
                  </a:cxn>
                  <a:cxn ang="0">
                    <a:pos x="46" y="0"/>
                  </a:cxn>
                  <a:cxn ang="0">
                    <a:pos x="23" y="23"/>
                  </a:cxn>
                  <a:cxn ang="0">
                    <a:pos x="23" y="91"/>
                  </a:cxn>
                  <a:cxn ang="0">
                    <a:pos x="0" y="113"/>
                  </a:cxn>
                  <a:cxn ang="0">
                    <a:pos x="613" y="113"/>
                  </a:cxn>
                  <a:cxn ang="0">
                    <a:pos x="590" y="91"/>
                  </a:cxn>
                </a:cxnLst>
                <a:rect l="0" t="0" r="r" b="b"/>
                <a:pathLst>
                  <a:path w="613" h="113">
                    <a:moveTo>
                      <a:pt x="590" y="91"/>
                    </a:moveTo>
                    <a:cubicBezTo>
                      <a:pt x="590" y="23"/>
                      <a:pt x="590" y="23"/>
                      <a:pt x="590" y="23"/>
                    </a:cubicBezTo>
                    <a:cubicBezTo>
                      <a:pt x="590" y="10"/>
                      <a:pt x="580" y="0"/>
                      <a:pt x="567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33" y="0"/>
                      <a:pt x="23" y="10"/>
                      <a:pt x="23" y="23"/>
                    </a:cubicBezTo>
                    <a:cubicBezTo>
                      <a:pt x="23" y="91"/>
                      <a:pt x="23" y="91"/>
                      <a:pt x="23" y="91"/>
                    </a:cubicBezTo>
                    <a:cubicBezTo>
                      <a:pt x="23" y="103"/>
                      <a:pt x="13" y="113"/>
                      <a:pt x="0" y="113"/>
                    </a:cubicBezTo>
                    <a:cubicBezTo>
                      <a:pt x="613" y="113"/>
                      <a:pt x="613" y="113"/>
                      <a:pt x="613" y="113"/>
                    </a:cubicBezTo>
                    <a:cubicBezTo>
                      <a:pt x="600" y="113"/>
                      <a:pt x="590" y="103"/>
                      <a:pt x="590" y="9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DBDBDB"/>
                  </a:gs>
                  <a:gs pos="100000">
                    <a:srgbClr val="DBDBDB">
                      <a:gamma/>
                      <a:tint val="16078"/>
                      <a:invGamma/>
                    </a:srgbClr>
                  </a:gs>
                </a:gsLst>
                <a:lin ang="5400000" scaled="1"/>
              </a:gradFill>
              <a:ln w="1270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63500" h="25400"/>
              </a:sp3d>
            </p:spPr>
            <p:txBody>
              <a:bodyPr/>
              <a:lstStyle/>
              <a:p>
                <a:pPr>
                  <a:defRPr/>
                </a:pPr>
                <a:endParaRPr lang="de-DE" altLang="zh-CN">
                  <a:ea typeface="华文细黑" pitchFamily="2" charset="-122"/>
                </a:endParaRPr>
              </a:p>
            </p:txBody>
          </p:sp>
          <p:sp>
            <p:nvSpPr>
              <p:cNvPr id="40" name="Freeform 26"/>
              <p:cNvSpPr>
                <a:spLocks/>
              </p:cNvSpPr>
              <p:nvPr/>
            </p:nvSpPr>
            <p:spPr bwMode="gray">
              <a:xfrm>
                <a:off x="4572000" y="1"/>
                <a:ext cx="2786082" cy="651913"/>
              </a:xfrm>
              <a:custGeom>
                <a:avLst/>
                <a:gdLst/>
                <a:ahLst/>
                <a:cxnLst>
                  <a:cxn ang="0">
                    <a:pos x="590" y="91"/>
                  </a:cxn>
                  <a:cxn ang="0">
                    <a:pos x="590" y="23"/>
                  </a:cxn>
                  <a:cxn ang="0">
                    <a:pos x="567" y="0"/>
                  </a:cxn>
                  <a:cxn ang="0">
                    <a:pos x="46" y="0"/>
                  </a:cxn>
                  <a:cxn ang="0">
                    <a:pos x="23" y="23"/>
                  </a:cxn>
                  <a:cxn ang="0">
                    <a:pos x="23" y="91"/>
                  </a:cxn>
                  <a:cxn ang="0">
                    <a:pos x="0" y="113"/>
                  </a:cxn>
                  <a:cxn ang="0">
                    <a:pos x="613" y="113"/>
                  </a:cxn>
                  <a:cxn ang="0">
                    <a:pos x="590" y="91"/>
                  </a:cxn>
                </a:cxnLst>
                <a:rect l="0" t="0" r="r" b="b"/>
                <a:pathLst>
                  <a:path w="613" h="113">
                    <a:moveTo>
                      <a:pt x="590" y="91"/>
                    </a:moveTo>
                    <a:cubicBezTo>
                      <a:pt x="590" y="23"/>
                      <a:pt x="590" y="23"/>
                      <a:pt x="590" y="23"/>
                    </a:cubicBezTo>
                    <a:cubicBezTo>
                      <a:pt x="590" y="10"/>
                      <a:pt x="580" y="0"/>
                      <a:pt x="567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33" y="0"/>
                      <a:pt x="23" y="10"/>
                      <a:pt x="23" y="23"/>
                    </a:cubicBezTo>
                    <a:cubicBezTo>
                      <a:pt x="23" y="91"/>
                      <a:pt x="23" y="91"/>
                      <a:pt x="23" y="91"/>
                    </a:cubicBezTo>
                    <a:cubicBezTo>
                      <a:pt x="23" y="103"/>
                      <a:pt x="13" y="113"/>
                      <a:pt x="0" y="113"/>
                    </a:cubicBezTo>
                    <a:cubicBezTo>
                      <a:pt x="613" y="113"/>
                      <a:pt x="613" y="113"/>
                      <a:pt x="613" y="113"/>
                    </a:cubicBezTo>
                    <a:cubicBezTo>
                      <a:pt x="600" y="113"/>
                      <a:pt x="590" y="103"/>
                      <a:pt x="590" y="9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DBDBDB"/>
                  </a:gs>
                  <a:gs pos="100000">
                    <a:srgbClr val="DBDBDB">
                      <a:gamma/>
                      <a:tint val="16078"/>
                      <a:invGamma/>
                    </a:srgbClr>
                  </a:gs>
                </a:gsLst>
                <a:lin ang="5400000" scaled="1"/>
              </a:gradFill>
              <a:ln w="1270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63500" h="25400"/>
              </a:sp3d>
            </p:spPr>
            <p:txBody>
              <a:bodyPr/>
              <a:lstStyle/>
              <a:p>
                <a:pPr>
                  <a:defRPr/>
                </a:pPr>
                <a:endParaRPr lang="de-DE" altLang="zh-CN">
                  <a:ea typeface="华文细黑" pitchFamily="2" charset="-122"/>
                </a:endParaRPr>
              </a:p>
            </p:txBody>
          </p:sp>
          <p:sp>
            <p:nvSpPr>
              <p:cNvPr id="41" name="Freeform 26"/>
              <p:cNvSpPr>
                <a:spLocks/>
              </p:cNvSpPr>
              <p:nvPr/>
            </p:nvSpPr>
            <p:spPr bwMode="gray">
              <a:xfrm>
                <a:off x="6858016" y="1"/>
                <a:ext cx="2285984" cy="651913"/>
              </a:xfrm>
              <a:custGeom>
                <a:avLst/>
                <a:gdLst/>
                <a:ahLst/>
                <a:cxnLst>
                  <a:cxn ang="0">
                    <a:pos x="590" y="91"/>
                  </a:cxn>
                  <a:cxn ang="0">
                    <a:pos x="590" y="23"/>
                  </a:cxn>
                  <a:cxn ang="0">
                    <a:pos x="567" y="0"/>
                  </a:cxn>
                  <a:cxn ang="0">
                    <a:pos x="46" y="0"/>
                  </a:cxn>
                  <a:cxn ang="0">
                    <a:pos x="23" y="23"/>
                  </a:cxn>
                  <a:cxn ang="0">
                    <a:pos x="23" y="91"/>
                  </a:cxn>
                  <a:cxn ang="0">
                    <a:pos x="0" y="113"/>
                  </a:cxn>
                  <a:cxn ang="0">
                    <a:pos x="613" y="113"/>
                  </a:cxn>
                  <a:cxn ang="0">
                    <a:pos x="590" y="91"/>
                  </a:cxn>
                </a:cxnLst>
                <a:rect l="0" t="0" r="r" b="b"/>
                <a:pathLst>
                  <a:path w="613" h="113">
                    <a:moveTo>
                      <a:pt x="590" y="91"/>
                    </a:moveTo>
                    <a:cubicBezTo>
                      <a:pt x="590" y="23"/>
                      <a:pt x="590" y="23"/>
                      <a:pt x="590" y="23"/>
                    </a:cubicBezTo>
                    <a:cubicBezTo>
                      <a:pt x="590" y="10"/>
                      <a:pt x="580" y="0"/>
                      <a:pt x="567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33" y="0"/>
                      <a:pt x="23" y="10"/>
                      <a:pt x="23" y="23"/>
                    </a:cubicBezTo>
                    <a:cubicBezTo>
                      <a:pt x="23" y="91"/>
                      <a:pt x="23" y="91"/>
                      <a:pt x="23" y="91"/>
                    </a:cubicBezTo>
                    <a:cubicBezTo>
                      <a:pt x="23" y="103"/>
                      <a:pt x="13" y="113"/>
                      <a:pt x="0" y="113"/>
                    </a:cubicBezTo>
                    <a:cubicBezTo>
                      <a:pt x="613" y="113"/>
                      <a:pt x="613" y="113"/>
                      <a:pt x="613" y="113"/>
                    </a:cubicBezTo>
                    <a:cubicBezTo>
                      <a:pt x="600" y="113"/>
                      <a:pt x="590" y="103"/>
                      <a:pt x="590" y="9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DBDBDB"/>
                  </a:gs>
                  <a:gs pos="100000">
                    <a:srgbClr val="DBDBDB">
                      <a:gamma/>
                      <a:tint val="16078"/>
                      <a:invGamma/>
                    </a:srgbClr>
                  </a:gs>
                </a:gsLst>
                <a:lin ang="5400000" scaled="1"/>
              </a:gradFill>
              <a:ln w="1270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63500" h="25400"/>
              </a:sp3d>
            </p:spPr>
            <p:txBody>
              <a:bodyPr/>
              <a:lstStyle/>
              <a:p>
                <a:pPr>
                  <a:defRPr/>
                </a:pPr>
                <a:endParaRPr lang="de-DE" altLang="zh-CN">
                  <a:ea typeface="华文细黑" pitchFamily="2" charset="-122"/>
                </a:endParaRPr>
              </a:p>
            </p:txBody>
          </p:sp>
          <p:sp>
            <p:nvSpPr>
              <p:cNvPr id="39" name="Freeform 27"/>
              <p:cNvSpPr>
                <a:spLocks/>
              </p:cNvSpPr>
              <p:nvPr/>
            </p:nvSpPr>
            <p:spPr bwMode="gray">
              <a:xfrm>
                <a:off x="2357486" y="-14837"/>
                <a:ext cx="2428860" cy="651913"/>
              </a:xfrm>
              <a:custGeom>
                <a:avLst/>
                <a:gdLst/>
                <a:ahLst/>
                <a:cxnLst>
                  <a:cxn ang="0">
                    <a:pos x="590" y="91"/>
                  </a:cxn>
                  <a:cxn ang="0">
                    <a:pos x="590" y="23"/>
                  </a:cxn>
                  <a:cxn ang="0">
                    <a:pos x="567" y="0"/>
                  </a:cxn>
                  <a:cxn ang="0">
                    <a:pos x="46" y="0"/>
                  </a:cxn>
                  <a:cxn ang="0">
                    <a:pos x="23" y="23"/>
                  </a:cxn>
                  <a:cxn ang="0">
                    <a:pos x="23" y="91"/>
                  </a:cxn>
                  <a:cxn ang="0">
                    <a:pos x="0" y="113"/>
                  </a:cxn>
                  <a:cxn ang="0">
                    <a:pos x="613" y="113"/>
                  </a:cxn>
                  <a:cxn ang="0">
                    <a:pos x="590" y="91"/>
                  </a:cxn>
                </a:cxnLst>
                <a:rect l="0" t="0" r="r" b="b"/>
                <a:pathLst>
                  <a:path w="613" h="113">
                    <a:moveTo>
                      <a:pt x="590" y="91"/>
                    </a:moveTo>
                    <a:cubicBezTo>
                      <a:pt x="590" y="23"/>
                      <a:pt x="590" y="23"/>
                      <a:pt x="590" y="23"/>
                    </a:cubicBezTo>
                    <a:cubicBezTo>
                      <a:pt x="590" y="10"/>
                      <a:pt x="580" y="0"/>
                      <a:pt x="567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33" y="0"/>
                      <a:pt x="23" y="10"/>
                      <a:pt x="23" y="23"/>
                    </a:cubicBezTo>
                    <a:cubicBezTo>
                      <a:pt x="23" y="91"/>
                      <a:pt x="23" y="91"/>
                      <a:pt x="23" y="91"/>
                    </a:cubicBezTo>
                    <a:cubicBezTo>
                      <a:pt x="23" y="103"/>
                      <a:pt x="13" y="113"/>
                      <a:pt x="0" y="113"/>
                    </a:cubicBezTo>
                    <a:cubicBezTo>
                      <a:pt x="613" y="113"/>
                      <a:pt x="613" y="113"/>
                      <a:pt x="613" y="113"/>
                    </a:cubicBezTo>
                    <a:cubicBezTo>
                      <a:pt x="600" y="113"/>
                      <a:pt x="590" y="103"/>
                      <a:pt x="590" y="91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63500" h="25400"/>
              </a:sp3d>
            </p:spPr>
            <p:txBody>
              <a:bodyPr/>
              <a:lstStyle/>
              <a:p>
                <a:pPr>
                  <a:defRPr/>
                </a:pPr>
                <a:endParaRPr lang="de-DE" altLang="zh-CN">
                  <a:ea typeface="华文细黑" pitchFamily="2" charset="-122"/>
                </a:endParaRPr>
              </a:p>
            </p:txBody>
          </p:sp>
        </p:grpSp>
        <p:sp>
          <p:nvSpPr>
            <p:cNvPr id="26" name="Text Box 48" descr="© INSCALE GmbH, 26.05.2010&#10;http://www.presentationload.com/">
              <a:hlinkClick r:id="rId7" action="ppaction://hlinksldjump"/>
            </p:cNvPr>
            <p:cNvSpPr txBox="1">
              <a:spLocks noChangeArrowheads="1"/>
            </p:cNvSpPr>
            <p:nvPr/>
          </p:nvSpPr>
          <p:spPr bwMode="gray">
            <a:xfrm>
              <a:off x="2251076" y="47605"/>
              <a:ext cx="2463800" cy="6667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altLang="zh-CN" noProof="1" smtClean="0">
                  <a:solidFill>
                    <a:schemeClr val="bg1"/>
                  </a:solidFill>
                </a:rPr>
                <a:t>Detailed reading</a:t>
              </a:r>
              <a:endParaRPr lang="en-US" altLang="zh-CN" noProof="1">
                <a:solidFill>
                  <a:schemeClr val="bg1"/>
                </a:solidFill>
              </a:endParaRPr>
            </a:p>
          </p:txBody>
        </p:sp>
        <p:sp>
          <p:nvSpPr>
            <p:cNvPr id="30" name="Text Box 48" descr="© INSCALE GmbH, 26.05.2010&#10;http://www.presentationload.com/">
              <a:hlinkClick r:id="rId4" action="ppaction://hlinksldjump"/>
            </p:cNvPr>
            <p:cNvSpPr txBox="1">
              <a:spLocks noChangeArrowheads="1"/>
            </p:cNvSpPr>
            <p:nvPr/>
          </p:nvSpPr>
          <p:spPr bwMode="gray">
            <a:xfrm>
              <a:off x="4572000" y="47605"/>
              <a:ext cx="2357454" cy="6667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altLang="zh-CN" dirty="0" smtClean="0"/>
                <a:t>Appreciation of writing</a:t>
              </a:r>
              <a:endParaRPr lang="en-US" altLang="zh-CN" noProof="1"/>
            </a:p>
          </p:txBody>
        </p:sp>
        <p:sp>
          <p:nvSpPr>
            <p:cNvPr id="31" name="Text Box 48" descr="© INSCALE GmbH, 26.05.2010&#10;http://www.presentationload.com/">
              <a:hlinkClick r:id="rId5" action="ppaction://hlinksldjump"/>
            </p:cNvPr>
            <p:cNvSpPr txBox="1">
              <a:spLocks noChangeArrowheads="1"/>
            </p:cNvSpPr>
            <p:nvPr/>
          </p:nvSpPr>
          <p:spPr bwMode="gray">
            <a:xfrm>
              <a:off x="6680232" y="71414"/>
              <a:ext cx="2463800" cy="6667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altLang="zh-CN" dirty="0" smtClean="0"/>
                <a:t>Critical thinking</a:t>
              </a:r>
              <a:endParaRPr lang="en-US" altLang="zh-CN" noProof="1"/>
            </a:p>
          </p:txBody>
        </p:sp>
        <p:sp>
          <p:nvSpPr>
            <p:cNvPr id="32" name="Text Box 47" descr="© INSCALE GmbH, 26.05.2010&#10;http://www.presentationload.com/">
              <a:hlinkClick r:id="rId8" action="ppaction://hlinksldjump"/>
            </p:cNvPr>
            <p:cNvSpPr txBox="1">
              <a:spLocks noChangeArrowheads="1"/>
            </p:cNvSpPr>
            <p:nvPr/>
          </p:nvSpPr>
          <p:spPr bwMode="gray">
            <a:xfrm>
              <a:off x="214282" y="130160"/>
              <a:ext cx="1811338" cy="488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spcBef>
                  <a:spcPct val="50000"/>
                </a:spcBef>
              </a:pPr>
              <a:r>
                <a:rPr lang="en-US" altLang="zh-CN" noProof="1" smtClean="0"/>
                <a:t>Global reading</a:t>
              </a:r>
              <a:endParaRPr lang="en-US" altLang="zh-CN" noProof="1"/>
            </a:p>
          </p:txBody>
        </p:sp>
      </p:grp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/>
      <p:bldP spid="22" grpId="0"/>
      <p:bldP spid="2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2071670" y="785794"/>
            <a:ext cx="5072063" cy="692149"/>
          </a:xfrm>
        </p:spPr>
        <p:txBody>
          <a:bodyPr/>
          <a:lstStyle/>
          <a:p>
            <a:r>
              <a:rPr lang="en-US" altLang="zh-CN" sz="2800" b="1" i="1" dirty="0" smtClean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      Interpretation of the Text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>
          <a:xfrm>
            <a:off x="214282" y="1500174"/>
            <a:ext cx="8643998" cy="761991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ct val="5000"/>
              </a:spcBef>
              <a:spcAft>
                <a:spcPct val="5000"/>
              </a:spcAft>
              <a:buNone/>
            </a:pPr>
            <a:r>
              <a:rPr lang="en-US" altLang="zh-CN" dirty="0" smtClean="0"/>
              <a:t>            Well, if </a:t>
            </a:r>
            <a:r>
              <a:rPr lang="en-US" altLang="zh-CN" b="1" i="1" dirty="0" smtClean="0">
                <a:solidFill>
                  <a:srgbClr val="FF0000"/>
                </a:solidFill>
              </a:rPr>
              <a:t>flowers</a:t>
            </a:r>
            <a:r>
              <a:rPr lang="en-US" altLang="zh-CN" dirty="0" smtClean="0"/>
              <a:t> don’t get exposed regularly enough to </a:t>
            </a:r>
            <a:r>
              <a:rPr lang="en-US" altLang="zh-CN" b="1" i="1" dirty="0" smtClean="0">
                <a:solidFill>
                  <a:srgbClr val="FF0000"/>
                </a:solidFill>
              </a:rPr>
              <a:t>sunlight </a:t>
            </a:r>
            <a:r>
              <a:rPr lang="en-US" altLang="zh-CN" dirty="0" smtClean="0"/>
              <a:t>and don’t </a:t>
            </a:r>
            <a:r>
              <a:rPr lang="en-US" altLang="zh-CN" b="1" i="1" dirty="0" smtClean="0">
                <a:solidFill>
                  <a:srgbClr val="FF0000"/>
                </a:solidFill>
              </a:rPr>
              <a:t>get watered </a:t>
            </a:r>
            <a:r>
              <a:rPr lang="en-US" altLang="zh-CN" dirty="0" smtClean="0"/>
              <a:t>enough, flowers will </a:t>
            </a:r>
            <a:r>
              <a:rPr lang="en-US" altLang="zh-CN" b="1" i="1" dirty="0" smtClean="0">
                <a:solidFill>
                  <a:srgbClr val="FF0000"/>
                </a:solidFill>
              </a:rPr>
              <a:t>wither</a:t>
            </a:r>
            <a:r>
              <a:rPr lang="en-US" altLang="zh-CN" dirty="0" smtClean="0">
                <a:solidFill>
                  <a:srgbClr val="FF0000"/>
                </a:solidFill>
              </a:rPr>
              <a:t> and even </a:t>
            </a:r>
            <a:r>
              <a:rPr lang="en-US" altLang="zh-CN" b="1" i="1" dirty="0" smtClean="0">
                <a:solidFill>
                  <a:srgbClr val="FF0000"/>
                </a:solidFill>
              </a:rPr>
              <a:t>die</a:t>
            </a:r>
            <a:r>
              <a:rPr lang="en-US" altLang="zh-CN" dirty="0" smtClean="0"/>
              <a:t>. (Para 5)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714612" y="2285992"/>
            <a:ext cx="120930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2400" b="1" i="1" dirty="0" smtClean="0">
                <a:solidFill>
                  <a:srgbClr val="FF0000"/>
                </a:solidFill>
              </a:rPr>
              <a:t>sunlight</a:t>
            </a:r>
            <a:endParaRPr lang="zh-CN" altLang="en-US" sz="2400" dirty="0">
              <a:solidFill>
                <a:schemeClr val="bg2">
                  <a:lumMod val="50000"/>
                </a:schemeClr>
              </a:solidFill>
              <a:ea typeface="华文细黑" pitchFamily="2" charset="-122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928662" y="2285992"/>
            <a:ext cx="112909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2400" b="1" i="1" dirty="0" smtClean="0">
                <a:solidFill>
                  <a:srgbClr val="FF0000"/>
                </a:solidFill>
              </a:rPr>
              <a:t>flowers</a:t>
            </a:r>
            <a:endParaRPr lang="zh-CN" altLang="en-US" sz="2400" dirty="0">
              <a:solidFill>
                <a:schemeClr val="bg2">
                  <a:lumMod val="50000"/>
                </a:schemeClr>
              </a:solidFill>
              <a:ea typeface="华文细黑" pitchFamily="2" charset="-122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6286512" y="2285992"/>
            <a:ext cx="201529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2400" b="1" i="1" dirty="0" smtClean="0">
                <a:solidFill>
                  <a:srgbClr val="FF0000"/>
                </a:solidFill>
              </a:rPr>
              <a:t>wither</a:t>
            </a:r>
            <a:r>
              <a:rPr lang="en-US" altLang="zh-CN" sz="2400" dirty="0" smtClean="0">
                <a:solidFill>
                  <a:srgbClr val="FF0000"/>
                </a:solidFill>
              </a:rPr>
              <a:t> and </a:t>
            </a:r>
            <a:r>
              <a:rPr lang="en-US" altLang="zh-CN" sz="2400" b="1" i="1" dirty="0" smtClean="0">
                <a:solidFill>
                  <a:srgbClr val="FF0000"/>
                </a:solidFill>
              </a:rPr>
              <a:t>die</a:t>
            </a:r>
            <a:endParaRPr lang="zh-CN" altLang="en-US" sz="2400" dirty="0">
              <a:solidFill>
                <a:schemeClr val="bg2">
                  <a:lumMod val="50000"/>
                </a:schemeClr>
              </a:solidFill>
              <a:ea typeface="华文细黑" pitchFamily="2" charset="-122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4286248" y="2285992"/>
            <a:ext cx="173957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2400" b="1" i="1" dirty="0" smtClean="0">
                <a:solidFill>
                  <a:srgbClr val="FF0000"/>
                </a:solidFill>
              </a:rPr>
              <a:t>get watered</a:t>
            </a:r>
            <a:endParaRPr lang="zh-CN" altLang="en-US" sz="2400" dirty="0">
              <a:solidFill>
                <a:schemeClr val="bg2">
                  <a:lumMod val="50000"/>
                </a:schemeClr>
              </a:solidFill>
              <a:ea typeface="华文细黑" pitchFamily="2" charset="-122"/>
            </a:endParaRPr>
          </a:p>
        </p:txBody>
      </p:sp>
      <p:sp>
        <p:nvSpPr>
          <p:cNvPr id="36901" name="TextBox 26"/>
          <p:cNvSpPr txBox="1">
            <a:spLocks noChangeArrowheads="1"/>
          </p:cNvSpPr>
          <p:nvPr/>
        </p:nvSpPr>
        <p:spPr bwMode="auto">
          <a:xfrm>
            <a:off x="0" y="5643578"/>
            <a:ext cx="9144000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3300" b="1" i="1" dirty="0" smtClean="0">
                <a:solidFill>
                  <a:srgbClr val="0033CC"/>
                </a:solidFill>
              </a:rPr>
              <a:t>What else would you like to compare friendship to?</a:t>
            </a:r>
            <a:endParaRPr lang="zh-CN" altLang="en-US" sz="3300" b="1" i="1" dirty="0">
              <a:solidFill>
                <a:srgbClr val="0033CC"/>
              </a:solidFill>
            </a:endParaRPr>
          </a:p>
        </p:txBody>
      </p:sp>
      <p:pic>
        <p:nvPicPr>
          <p:cNvPr id="23" name="Picture 24" descr="E:\新建文件夹\图片示例\商业图片示例 (6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857233"/>
            <a:ext cx="1214437" cy="518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图片 24" descr="15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43174" y="3000372"/>
            <a:ext cx="3571900" cy="2555116"/>
          </a:xfrm>
          <a:prstGeom prst="rect">
            <a:avLst/>
          </a:prstGeom>
        </p:spPr>
      </p:pic>
      <p:grpSp>
        <p:nvGrpSpPr>
          <p:cNvPr id="24" name="组合 23"/>
          <p:cNvGrpSpPr/>
          <p:nvPr/>
        </p:nvGrpSpPr>
        <p:grpSpPr>
          <a:xfrm>
            <a:off x="0" y="47605"/>
            <a:ext cx="9286908" cy="690560"/>
            <a:chOff x="-71438" y="23796"/>
            <a:chExt cx="9286908" cy="690560"/>
          </a:xfrm>
        </p:grpSpPr>
        <p:grpSp>
          <p:nvGrpSpPr>
            <p:cNvPr id="26" name="组合 47"/>
            <p:cNvGrpSpPr/>
            <p:nvPr/>
          </p:nvGrpSpPr>
          <p:grpSpPr>
            <a:xfrm>
              <a:off x="-71438" y="38634"/>
              <a:ext cx="9143968" cy="660884"/>
              <a:chOff x="32" y="-23808"/>
              <a:chExt cx="9143968" cy="660884"/>
            </a:xfrm>
          </p:grpSpPr>
          <p:sp>
            <p:nvSpPr>
              <p:cNvPr id="33" name="Freeform 26"/>
              <p:cNvSpPr>
                <a:spLocks/>
              </p:cNvSpPr>
              <p:nvPr/>
            </p:nvSpPr>
            <p:spPr bwMode="gray">
              <a:xfrm>
                <a:off x="32" y="-14837"/>
                <a:ext cx="2552711" cy="651913"/>
              </a:xfrm>
              <a:custGeom>
                <a:avLst/>
                <a:gdLst/>
                <a:ahLst/>
                <a:cxnLst>
                  <a:cxn ang="0">
                    <a:pos x="590" y="91"/>
                  </a:cxn>
                  <a:cxn ang="0">
                    <a:pos x="590" y="23"/>
                  </a:cxn>
                  <a:cxn ang="0">
                    <a:pos x="567" y="0"/>
                  </a:cxn>
                  <a:cxn ang="0">
                    <a:pos x="46" y="0"/>
                  </a:cxn>
                  <a:cxn ang="0">
                    <a:pos x="23" y="23"/>
                  </a:cxn>
                  <a:cxn ang="0">
                    <a:pos x="23" y="91"/>
                  </a:cxn>
                  <a:cxn ang="0">
                    <a:pos x="0" y="113"/>
                  </a:cxn>
                  <a:cxn ang="0">
                    <a:pos x="613" y="113"/>
                  </a:cxn>
                  <a:cxn ang="0">
                    <a:pos x="590" y="91"/>
                  </a:cxn>
                </a:cxnLst>
                <a:rect l="0" t="0" r="r" b="b"/>
                <a:pathLst>
                  <a:path w="613" h="113">
                    <a:moveTo>
                      <a:pt x="590" y="91"/>
                    </a:moveTo>
                    <a:cubicBezTo>
                      <a:pt x="590" y="23"/>
                      <a:pt x="590" y="23"/>
                      <a:pt x="590" y="23"/>
                    </a:cubicBezTo>
                    <a:cubicBezTo>
                      <a:pt x="590" y="10"/>
                      <a:pt x="580" y="0"/>
                      <a:pt x="567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33" y="0"/>
                      <a:pt x="23" y="10"/>
                      <a:pt x="23" y="23"/>
                    </a:cubicBezTo>
                    <a:cubicBezTo>
                      <a:pt x="23" y="91"/>
                      <a:pt x="23" y="91"/>
                      <a:pt x="23" y="91"/>
                    </a:cubicBezTo>
                    <a:cubicBezTo>
                      <a:pt x="23" y="103"/>
                      <a:pt x="13" y="113"/>
                      <a:pt x="0" y="113"/>
                    </a:cubicBezTo>
                    <a:cubicBezTo>
                      <a:pt x="613" y="113"/>
                      <a:pt x="613" y="113"/>
                      <a:pt x="613" y="113"/>
                    </a:cubicBezTo>
                    <a:cubicBezTo>
                      <a:pt x="600" y="113"/>
                      <a:pt x="590" y="103"/>
                      <a:pt x="590" y="9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DBDBDB"/>
                  </a:gs>
                  <a:gs pos="100000">
                    <a:srgbClr val="DBDBDB">
                      <a:gamma/>
                      <a:tint val="16078"/>
                      <a:invGamma/>
                    </a:srgbClr>
                  </a:gs>
                </a:gsLst>
                <a:lin ang="5400000" scaled="1"/>
              </a:gradFill>
              <a:ln w="1270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63500" h="25400"/>
              </a:sp3d>
            </p:spPr>
            <p:txBody>
              <a:bodyPr/>
              <a:lstStyle/>
              <a:p>
                <a:pPr>
                  <a:defRPr/>
                </a:pPr>
                <a:endParaRPr lang="de-DE" altLang="zh-CN">
                  <a:ea typeface="华文细黑" pitchFamily="2" charset="-122"/>
                </a:endParaRPr>
              </a:p>
            </p:txBody>
          </p:sp>
          <p:sp>
            <p:nvSpPr>
              <p:cNvPr id="34" name="Freeform 26"/>
              <p:cNvSpPr>
                <a:spLocks/>
              </p:cNvSpPr>
              <p:nvPr/>
            </p:nvSpPr>
            <p:spPr bwMode="gray">
              <a:xfrm>
                <a:off x="2286016" y="-23808"/>
                <a:ext cx="2786082" cy="651913"/>
              </a:xfrm>
              <a:custGeom>
                <a:avLst/>
                <a:gdLst/>
                <a:ahLst/>
                <a:cxnLst>
                  <a:cxn ang="0">
                    <a:pos x="590" y="91"/>
                  </a:cxn>
                  <a:cxn ang="0">
                    <a:pos x="590" y="23"/>
                  </a:cxn>
                  <a:cxn ang="0">
                    <a:pos x="567" y="0"/>
                  </a:cxn>
                  <a:cxn ang="0">
                    <a:pos x="46" y="0"/>
                  </a:cxn>
                  <a:cxn ang="0">
                    <a:pos x="23" y="23"/>
                  </a:cxn>
                  <a:cxn ang="0">
                    <a:pos x="23" y="91"/>
                  </a:cxn>
                  <a:cxn ang="0">
                    <a:pos x="0" y="113"/>
                  </a:cxn>
                  <a:cxn ang="0">
                    <a:pos x="613" y="113"/>
                  </a:cxn>
                  <a:cxn ang="0">
                    <a:pos x="590" y="91"/>
                  </a:cxn>
                </a:cxnLst>
                <a:rect l="0" t="0" r="r" b="b"/>
                <a:pathLst>
                  <a:path w="613" h="113">
                    <a:moveTo>
                      <a:pt x="590" y="91"/>
                    </a:moveTo>
                    <a:cubicBezTo>
                      <a:pt x="590" y="23"/>
                      <a:pt x="590" y="23"/>
                      <a:pt x="590" y="23"/>
                    </a:cubicBezTo>
                    <a:cubicBezTo>
                      <a:pt x="590" y="10"/>
                      <a:pt x="580" y="0"/>
                      <a:pt x="567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33" y="0"/>
                      <a:pt x="23" y="10"/>
                      <a:pt x="23" y="23"/>
                    </a:cubicBezTo>
                    <a:cubicBezTo>
                      <a:pt x="23" y="91"/>
                      <a:pt x="23" y="91"/>
                      <a:pt x="23" y="91"/>
                    </a:cubicBezTo>
                    <a:cubicBezTo>
                      <a:pt x="23" y="103"/>
                      <a:pt x="13" y="113"/>
                      <a:pt x="0" y="113"/>
                    </a:cubicBezTo>
                    <a:cubicBezTo>
                      <a:pt x="613" y="113"/>
                      <a:pt x="613" y="113"/>
                      <a:pt x="613" y="113"/>
                    </a:cubicBezTo>
                    <a:cubicBezTo>
                      <a:pt x="600" y="113"/>
                      <a:pt x="590" y="103"/>
                      <a:pt x="590" y="9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DBDBDB"/>
                  </a:gs>
                  <a:gs pos="100000">
                    <a:srgbClr val="DBDBDB">
                      <a:gamma/>
                      <a:tint val="16078"/>
                      <a:invGamma/>
                    </a:srgbClr>
                  </a:gs>
                </a:gsLst>
                <a:lin ang="5400000" scaled="1"/>
              </a:gradFill>
              <a:ln w="1270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63500" h="25400"/>
              </a:sp3d>
            </p:spPr>
            <p:txBody>
              <a:bodyPr/>
              <a:lstStyle/>
              <a:p>
                <a:pPr>
                  <a:defRPr/>
                </a:pPr>
                <a:endParaRPr lang="de-DE" altLang="zh-CN">
                  <a:ea typeface="华文细黑" pitchFamily="2" charset="-122"/>
                </a:endParaRPr>
              </a:p>
            </p:txBody>
          </p:sp>
          <p:sp>
            <p:nvSpPr>
              <p:cNvPr id="35" name="Freeform 26"/>
              <p:cNvSpPr>
                <a:spLocks/>
              </p:cNvSpPr>
              <p:nvPr/>
            </p:nvSpPr>
            <p:spPr bwMode="gray">
              <a:xfrm>
                <a:off x="6858016" y="-14837"/>
                <a:ext cx="2285984" cy="651913"/>
              </a:xfrm>
              <a:custGeom>
                <a:avLst/>
                <a:gdLst/>
                <a:ahLst/>
                <a:cxnLst>
                  <a:cxn ang="0">
                    <a:pos x="590" y="91"/>
                  </a:cxn>
                  <a:cxn ang="0">
                    <a:pos x="590" y="23"/>
                  </a:cxn>
                  <a:cxn ang="0">
                    <a:pos x="567" y="0"/>
                  </a:cxn>
                  <a:cxn ang="0">
                    <a:pos x="46" y="0"/>
                  </a:cxn>
                  <a:cxn ang="0">
                    <a:pos x="23" y="23"/>
                  </a:cxn>
                  <a:cxn ang="0">
                    <a:pos x="23" y="91"/>
                  </a:cxn>
                  <a:cxn ang="0">
                    <a:pos x="0" y="113"/>
                  </a:cxn>
                  <a:cxn ang="0">
                    <a:pos x="613" y="113"/>
                  </a:cxn>
                  <a:cxn ang="0">
                    <a:pos x="590" y="91"/>
                  </a:cxn>
                </a:cxnLst>
                <a:rect l="0" t="0" r="r" b="b"/>
                <a:pathLst>
                  <a:path w="613" h="113">
                    <a:moveTo>
                      <a:pt x="590" y="91"/>
                    </a:moveTo>
                    <a:cubicBezTo>
                      <a:pt x="590" y="23"/>
                      <a:pt x="590" y="23"/>
                      <a:pt x="590" y="23"/>
                    </a:cubicBezTo>
                    <a:cubicBezTo>
                      <a:pt x="590" y="10"/>
                      <a:pt x="580" y="0"/>
                      <a:pt x="567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33" y="0"/>
                      <a:pt x="23" y="10"/>
                      <a:pt x="23" y="23"/>
                    </a:cubicBezTo>
                    <a:cubicBezTo>
                      <a:pt x="23" y="91"/>
                      <a:pt x="23" y="91"/>
                      <a:pt x="23" y="91"/>
                    </a:cubicBezTo>
                    <a:cubicBezTo>
                      <a:pt x="23" y="103"/>
                      <a:pt x="13" y="113"/>
                      <a:pt x="0" y="113"/>
                    </a:cubicBezTo>
                    <a:cubicBezTo>
                      <a:pt x="613" y="113"/>
                      <a:pt x="613" y="113"/>
                      <a:pt x="613" y="113"/>
                    </a:cubicBezTo>
                    <a:cubicBezTo>
                      <a:pt x="600" y="113"/>
                      <a:pt x="590" y="103"/>
                      <a:pt x="590" y="9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DBDBDB"/>
                  </a:gs>
                  <a:gs pos="100000">
                    <a:srgbClr val="DBDBDB">
                      <a:gamma/>
                      <a:tint val="16078"/>
                      <a:invGamma/>
                    </a:srgbClr>
                  </a:gs>
                </a:gsLst>
                <a:lin ang="5400000" scaled="1"/>
              </a:gradFill>
              <a:ln w="1270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63500" h="25400"/>
              </a:sp3d>
            </p:spPr>
            <p:txBody>
              <a:bodyPr/>
              <a:lstStyle/>
              <a:p>
                <a:pPr>
                  <a:defRPr/>
                </a:pPr>
                <a:endParaRPr lang="de-DE" altLang="zh-CN">
                  <a:ea typeface="华文细黑" pitchFamily="2" charset="-122"/>
                </a:endParaRPr>
              </a:p>
            </p:txBody>
          </p:sp>
          <p:sp>
            <p:nvSpPr>
              <p:cNvPr id="36" name="Freeform 27"/>
              <p:cNvSpPr>
                <a:spLocks/>
              </p:cNvSpPr>
              <p:nvPr/>
            </p:nvSpPr>
            <p:spPr bwMode="gray">
              <a:xfrm>
                <a:off x="4714908" y="-14837"/>
                <a:ext cx="2500330" cy="651913"/>
              </a:xfrm>
              <a:custGeom>
                <a:avLst/>
                <a:gdLst/>
                <a:ahLst/>
                <a:cxnLst>
                  <a:cxn ang="0">
                    <a:pos x="590" y="91"/>
                  </a:cxn>
                  <a:cxn ang="0">
                    <a:pos x="590" y="23"/>
                  </a:cxn>
                  <a:cxn ang="0">
                    <a:pos x="567" y="0"/>
                  </a:cxn>
                  <a:cxn ang="0">
                    <a:pos x="46" y="0"/>
                  </a:cxn>
                  <a:cxn ang="0">
                    <a:pos x="23" y="23"/>
                  </a:cxn>
                  <a:cxn ang="0">
                    <a:pos x="23" y="91"/>
                  </a:cxn>
                  <a:cxn ang="0">
                    <a:pos x="0" y="113"/>
                  </a:cxn>
                  <a:cxn ang="0">
                    <a:pos x="613" y="113"/>
                  </a:cxn>
                  <a:cxn ang="0">
                    <a:pos x="590" y="91"/>
                  </a:cxn>
                </a:cxnLst>
                <a:rect l="0" t="0" r="r" b="b"/>
                <a:pathLst>
                  <a:path w="613" h="113">
                    <a:moveTo>
                      <a:pt x="590" y="91"/>
                    </a:moveTo>
                    <a:cubicBezTo>
                      <a:pt x="590" y="23"/>
                      <a:pt x="590" y="23"/>
                      <a:pt x="590" y="23"/>
                    </a:cubicBezTo>
                    <a:cubicBezTo>
                      <a:pt x="590" y="10"/>
                      <a:pt x="580" y="0"/>
                      <a:pt x="567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33" y="0"/>
                      <a:pt x="23" y="10"/>
                      <a:pt x="23" y="23"/>
                    </a:cubicBezTo>
                    <a:cubicBezTo>
                      <a:pt x="23" y="91"/>
                      <a:pt x="23" y="91"/>
                      <a:pt x="23" y="91"/>
                    </a:cubicBezTo>
                    <a:cubicBezTo>
                      <a:pt x="23" y="103"/>
                      <a:pt x="13" y="113"/>
                      <a:pt x="0" y="113"/>
                    </a:cubicBezTo>
                    <a:cubicBezTo>
                      <a:pt x="613" y="113"/>
                      <a:pt x="613" y="113"/>
                      <a:pt x="613" y="113"/>
                    </a:cubicBezTo>
                    <a:cubicBezTo>
                      <a:pt x="600" y="113"/>
                      <a:pt x="590" y="103"/>
                      <a:pt x="590" y="91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63500" h="25400"/>
              </a:sp3d>
            </p:spPr>
            <p:txBody>
              <a:bodyPr/>
              <a:lstStyle/>
              <a:p>
                <a:pPr>
                  <a:defRPr/>
                </a:pPr>
                <a:endParaRPr lang="de-DE" altLang="zh-CN">
                  <a:ea typeface="华文细黑" pitchFamily="2" charset="-122"/>
                </a:endParaRPr>
              </a:p>
            </p:txBody>
          </p:sp>
        </p:grpSp>
        <p:sp>
          <p:nvSpPr>
            <p:cNvPr id="27" name="Text Box 48" descr="© INSCALE GmbH, 26.05.2010&#10;http://www.presentationload.com/">
              <a:hlinkClick r:id="rId5" action="ppaction://hlinksldjump"/>
            </p:cNvPr>
            <p:cNvSpPr txBox="1">
              <a:spLocks noChangeArrowheads="1"/>
            </p:cNvSpPr>
            <p:nvPr/>
          </p:nvSpPr>
          <p:spPr bwMode="gray">
            <a:xfrm>
              <a:off x="2251076" y="23796"/>
              <a:ext cx="2463800" cy="6667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altLang="zh-CN" noProof="1" smtClean="0"/>
                <a:t>Detailed reading</a:t>
              </a:r>
              <a:endParaRPr lang="en-US" altLang="zh-CN" noProof="1"/>
            </a:p>
          </p:txBody>
        </p:sp>
        <p:sp>
          <p:nvSpPr>
            <p:cNvPr id="28" name="Text Box 48" descr="© INSCALE GmbH, 26.05.2010&#10;http://www.presentationload.com/">
              <a:hlinkClick r:id="rId6" action="ppaction://hlinksldjump"/>
            </p:cNvPr>
            <p:cNvSpPr txBox="1">
              <a:spLocks noChangeArrowheads="1"/>
            </p:cNvSpPr>
            <p:nvPr/>
          </p:nvSpPr>
          <p:spPr bwMode="gray">
            <a:xfrm>
              <a:off x="4714876" y="47605"/>
              <a:ext cx="2357454" cy="6667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</a:rPr>
                <a:t>Appreciation of writing</a:t>
              </a:r>
              <a:endParaRPr lang="en-US" altLang="zh-CN" noProof="1">
                <a:solidFill>
                  <a:schemeClr val="bg1"/>
                </a:solidFill>
              </a:endParaRPr>
            </a:p>
          </p:txBody>
        </p:sp>
        <p:sp>
          <p:nvSpPr>
            <p:cNvPr id="29" name="Text Box 48" descr="© INSCALE GmbH, 26.05.2010&#10;http://www.presentationload.com/">
              <a:hlinkClick r:id="rId7" action="ppaction://hlinksldjump"/>
            </p:cNvPr>
            <p:cNvSpPr txBox="1">
              <a:spLocks noChangeArrowheads="1"/>
            </p:cNvSpPr>
            <p:nvPr/>
          </p:nvSpPr>
          <p:spPr bwMode="gray">
            <a:xfrm>
              <a:off x="6751670" y="47605"/>
              <a:ext cx="2463800" cy="6667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altLang="zh-CN" dirty="0" smtClean="0"/>
                <a:t>Critical thinking</a:t>
              </a:r>
              <a:endParaRPr lang="en-US" altLang="zh-CN" noProof="1"/>
            </a:p>
          </p:txBody>
        </p:sp>
        <p:sp>
          <p:nvSpPr>
            <p:cNvPr id="30" name="Text Box 47" descr="© INSCALE GmbH, 26.05.2010&#10;http://www.presentationload.com/">
              <a:hlinkClick r:id="rId8" action="ppaction://hlinksldjump"/>
            </p:cNvPr>
            <p:cNvSpPr txBox="1">
              <a:spLocks noChangeArrowheads="1"/>
            </p:cNvSpPr>
            <p:nvPr/>
          </p:nvSpPr>
          <p:spPr bwMode="gray">
            <a:xfrm>
              <a:off x="214282" y="130160"/>
              <a:ext cx="1811338" cy="488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spcBef>
                  <a:spcPct val="50000"/>
                </a:spcBef>
              </a:pPr>
              <a:r>
                <a:rPr lang="en-US" altLang="zh-CN" noProof="1" smtClean="0"/>
                <a:t>Global reading</a:t>
              </a:r>
              <a:endParaRPr lang="en-US" altLang="zh-CN" noProof="1"/>
            </a:p>
          </p:txBody>
        </p:sp>
      </p:grpSp>
      <p:pic>
        <p:nvPicPr>
          <p:cNvPr id="31" name="图片 30" descr="改美酒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857356" y="857232"/>
            <a:ext cx="5154239" cy="4786346"/>
          </a:xfrm>
          <a:prstGeom prst="rect">
            <a:avLst/>
          </a:prstGeom>
        </p:spPr>
      </p:pic>
      <p:sp>
        <p:nvSpPr>
          <p:cNvPr id="22" name="爆炸形 2 21"/>
          <p:cNvSpPr>
            <a:spLocks noChangeArrowheads="1"/>
          </p:cNvSpPr>
          <p:nvPr/>
        </p:nvSpPr>
        <p:spPr bwMode="auto">
          <a:xfrm>
            <a:off x="428596" y="1714488"/>
            <a:ext cx="8001056" cy="3071834"/>
          </a:xfrm>
          <a:prstGeom prst="irregularSeal2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n-US" altLang="zh-CN" sz="6000" i="1" dirty="0" smtClean="0">
                <a:latin typeface="Mongolian Baiti" pitchFamily="66" charset="0"/>
                <a:ea typeface="华文细黑" pitchFamily="2" charset="-122"/>
                <a:cs typeface="Mongolian Baiti" pitchFamily="66" charset="0"/>
              </a:rPr>
              <a:t>Metaphor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69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69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69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build="p"/>
      <p:bldP spid="8" grpId="0" autoUpdateAnimBg="0"/>
      <p:bldP spid="8" grpId="1"/>
      <p:bldP spid="10" grpId="0" autoUpdateAnimBg="0"/>
      <p:bldP spid="10" grpId="1"/>
      <p:bldP spid="13" grpId="0" autoUpdateAnimBg="0"/>
      <p:bldP spid="13" grpId="1"/>
      <p:bldP spid="14" grpId="0" autoUpdateAnimBg="0"/>
      <p:bldP spid="14" grpId="1"/>
      <p:bldP spid="36901" grpId="0"/>
      <p:bldP spid="22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|31.7"/>
</p:tagLst>
</file>

<file path=ppt/theme/theme1.xml><?xml version="1.0" encoding="utf-8"?>
<a:theme xmlns:a="http://schemas.openxmlformats.org/drawingml/2006/main" name="www.iloveppt.org">
  <a:themeElements>
    <a:clrScheme name="www.iloveppt.org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DA002A"/>
      </a:accent1>
      <a:accent2>
        <a:srgbClr val="B80000"/>
      </a:accent2>
      <a:accent3>
        <a:srgbClr val="FFFFFF"/>
      </a:accent3>
      <a:accent4>
        <a:srgbClr val="000000"/>
      </a:accent4>
      <a:accent5>
        <a:srgbClr val="EAAAAC"/>
      </a:accent5>
      <a:accent6>
        <a:srgbClr val="A60000"/>
      </a:accent6>
      <a:hlink>
        <a:srgbClr val="700000"/>
      </a:hlink>
      <a:folHlink>
        <a:srgbClr val="D60000"/>
      </a:folHlink>
    </a:clrScheme>
    <a:fontScheme name="www.iloveppt.org">
      <a:majorFont>
        <a:latin typeface="Arial"/>
        <a:ea typeface="华文细黑"/>
        <a:cs typeface=""/>
      </a:majorFont>
      <a:minorFont>
        <a:latin typeface="Arial"/>
        <a:ea typeface="华文细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华文细黑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华文细黑" pitchFamily="2" charset="-122"/>
          </a:defRPr>
        </a:defPPr>
      </a:lstStyle>
    </a:lnDef>
  </a:objectDefaults>
  <a:extraClrSchemeLst>
    <a:extraClrScheme>
      <a:clrScheme name="www.iloveppt.or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ww.iloveppt.org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ww.iloveppt.org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ww.iloveppt.org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ww.iloveppt.org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ww.iloveppt.org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ww.iloveppt.org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ww.iloveppt.org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ww.iloveppt.org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ww.iloveppt.org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ww.iloveppt.org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ww.iloveppt.org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ww.iloveppt.org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ww.iloveppt.org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DA002A"/>
        </a:accent1>
        <a:accent2>
          <a:srgbClr val="B80000"/>
        </a:accent2>
        <a:accent3>
          <a:srgbClr val="FFFFFF"/>
        </a:accent3>
        <a:accent4>
          <a:srgbClr val="000000"/>
        </a:accent4>
        <a:accent5>
          <a:srgbClr val="EAAAAC"/>
        </a:accent5>
        <a:accent6>
          <a:srgbClr val="A60000"/>
        </a:accent6>
        <a:hlink>
          <a:srgbClr val="700000"/>
        </a:hlink>
        <a:folHlink>
          <a:srgbClr val="D6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185</Template>
  <TotalTime>13322</TotalTime>
  <Pages>0</Pages>
  <Words>693</Words>
  <Characters>0</Characters>
  <Application>Microsoft Office PowerPoint</Application>
  <DocSecurity>0</DocSecurity>
  <PresentationFormat>全屏显示(4:3)</PresentationFormat>
  <Lines>0</Lines>
  <Paragraphs>141</Paragraphs>
  <Slides>15</Slides>
  <Notes>6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16" baseType="lpstr">
      <vt:lpstr>www.iloveppt.org</vt:lpstr>
      <vt:lpstr>幻灯片 1</vt:lpstr>
      <vt:lpstr>幻灯片 2</vt:lpstr>
      <vt:lpstr>幻灯片 3</vt:lpstr>
      <vt:lpstr>Learning Objectives</vt:lpstr>
      <vt:lpstr>幻灯片 5</vt:lpstr>
      <vt:lpstr>幻灯片 6</vt:lpstr>
      <vt:lpstr>幻灯片 7</vt:lpstr>
      <vt:lpstr>幻灯片 8</vt:lpstr>
      <vt:lpstr>       Interpretation of the Text</vt:lpstr>
      <vt:lpstr>幻灯片 10</vt:lpstr>
      <vt:lpstr>幻灯片 11</vt:lpstr>
      <vt:lpstr>幻灯片 12</vt:lpstr>
      <vt:lpstr>幻灯片 13</vt:lpstr>
      <vt:lpstr>幻灯片 14</vt:lpstr>
      <vt:lpstr>幻灯片 15</vt:lpstr>
    </vt:vector>
  </TitlesOfParts>
  <LinksUpToDate>false</LinksUpToDate>
  <CharactersWithSpaces>0</CharactersWithSpaces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 NAME</dc:title>
  <dc:creator>pc</dc:creator>
  <cp:lastModifiedBy>Zhao</cp:lastModifiedBy>
  <cp:revision>1361</cp:revision>
  <cp:lastPrinted>1899-12-30T00:00:00Z</cp:lastPrinted>
  <dcterms:created xsi:type="dcterms:W3CDTF">2012-05-19T15:18:28Z</dcterms:created>
  <dcterms:modified xsi:type="dcterms:W3CDTF">2016-11-02T14:14:53Z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2052-8.1.0.3089</vt:lpwstr>
  </property>
</Properties>
</file>