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79" r:id="rId2"/>
    <p:sldId id="277" r:id="rId3"/>
    <p:sldId id="276" r:id="rId4"/>
    <p:sldId id="258" r:id="rId5"/>
    <p:sldId id="259" r:id="rId6"/>
    <p:sldId id="260" r:id="rId7"/>
    <p:sldId id="261" r:id="rId8"/>
    <p:sldId id="262" r:id="rId9"/>
    <p:sldId id="272" r:id="rId10"/>
    <p:sldId id="273" r:id="rId11"/>
    <p:sldId id="265" r:id="rId12"/>
    <p:sldId id="280" r:id="rId13"/>
    <p:sldId id="267" r:id="rId14"/>
    <p:sldId id="268" r:id="rId15"/>
    <p:sldId id="269"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中度样式 3 - 强调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65" autoAdjust="0"/>
    <p:restoredTop sz="94660" autoAdjust="0"/>
  </p:normalViewPr>
  <p:slideViewPr>
    <p:cSldViewPr snapToGrid="0">
      <p:cViewPr varScale="1">
        <p:scale>
          <a:sx n="114" d="100"/>
          <a:sy n="114" d="100"/>
        </p:scale>
        <p:origin x="-420" y="-96"/>
      </p:cViewPr>
      <p:guideLst>
        <p:guide orient="horz" pos="2162"/>
        <p:guide pos="3840"/>
      </p:guideLst>
    </p:cSldViewPr>
  </p:slideViewPr>
  <p:outlineViewPr>
    <p:cViewPr>
      <p:scale>
        <a:sx n="33" d="100"/>
        <a:sy n="33" d="100"/>
      </p:scale>
      <p:origin x="84" y="162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2016/11/4 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Good morning everyone, and thank you</a:t>
            </a:r>
            <a:r>
              <a:rPr lang="en-GB" baseline="0" dirty="0" smtClean="0"/>
              <a:t> for coming.  </a:t>
            </a:r>
          </a:p>
          <a:p>
            <a:r>
              <a:rPr lang="en-GB" baseline="0" dirty="0" smtClean="0"/>
              <a:t>For a while over the last decade or so, we kept hearing that the upcoming year was to be the year of mobile.  In fact, it was so often claimed, that it became a bit of a joke.</a:t>
            </a:r>
          </a:p>
          <a:p>
            <a:r>
              <a:rPr lang="en-GB" baseline="0" dirty="0" smtClean="0"/>
              <a:t>I believe 3 things needed to be in place to ensure that mobile comes of age, scale of adoption, ease of integration into life.  However there is a third angle, and that is how to make marketing on mobile devices a commercial success.</a:t>
            </a:r>
          </a:p>
          <a:p>
            <a:endParaRPr lang="en-GB" baseline="0" dirty="0" smtClean="0"/>
          </a:p>
          <a:p>
            <a:r>
              <a:rPr lang="en-GB" baseline="0" dirty="0" smtClean="0"/>
              <a:t>Scale of adoption and ease of integration have been achieved.  But there is still some way to go on commercial success.</a:t>
            </a:r>
          </a:p>
          <a:p>
            <a:endParaRPr lang="en-GB" baseline="0" dirty="0" smtClean="0"/>
          </a:p>
          <a:p>
            <a:r>
              <a:rPr lang="en-GB" baseline="0" dirty="0" smtClean="0"/>
              <a:t>One important thing to remember is that mobile is just a platform, you still need to have great content</a:t>
            </a:r>
          </a:p>
          <a:p>
            <a:endParaRPr lang="en-GB" baseline="0" dirty="0" smtClean="0"/>
          </a:p>
          <a:p>
            <a:r>
              <a:rPr lang="en-GB" baseline="0" dirty="0" smtClean="0"/>
              <a:t>Newsbrands have seen rapid growth in content being accessed on smartphones.  </a:t>
            </a:r>
          </a:p>
          <a:p>
            <a:endParaRPr lang="en-GB" baseline="0" dirty="0" smtClean="0"/>
          </a:p>
          <a:p>
            <a:r>
              <a:rPr lang="en-GB" baseline="0" dirty="0" smtClean="0"/>
              <a:t>Today I’m going to reveal the results of some bespoke research that will show the value of the newsbrand consumer on smartphones and provide practical guideline to help make mobile marketing a success..</a:t>
            </a:r>
            <a:endParaRPr lang="en-GB" dirty="0" smtClean="0"/>
          </a:p>
          <a:p>
            <a:endParaRPr lang="en-GB" dirty="0"/>
          </a:p>
        </p:txBody>
      </p:sp>
      <p:sp>
        <p:nvSpPr>
          <p:cNvPr id="4" name="Slide Number Placeholder 3"/>
          <p:cNvSpPr>
            <a:spLocks noGrp="1"/>
          </p:cNvSpPr>
          <p:nvPr>
            <p:ph type="sldNum" sz="quarter" idx="10"/>
          </p:nvPr>
        </p:nvSpPr>
        <p:spPr/>
        <p:txBody>
          <a:bodyPr/>
          <a:lstStyle/>
          <a:p>
            <a:fld id="{F6EE7AD5-356C-44D7-AF9A-6A1E46350E44}" type="slidenum">
              <a:rPr lang="en-GB" smtClean="0"/>
              <a:pPr/>
              <a:t>4</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p:sp>
      <p:sp>
        <p:nvSpPr>
          <p:cNvPr id="49155" name="备注占位符 2"/>
          <p:cNvSpPr>
            <a:spLocks noGrp="1"/>
          </p:cNvSpPr>
          <p:nvPr>
            <p:ph type="body" idx="1"/>
          </p:nvPr>
        </p:nvSpPr>
        <p:spPr/>
        <p:txBody>
          <a:bodyPr vert="horz" wrap="square" anchor="t"/>
          <a:lstStyle/>
          <a:p>
            <a:pPr lvl="0">
              <a:spcBef>
                <a:spcPct val="0"/>
              </a:spcBef>
            </a:pPr>
            <a:r>
              <a:rPr lang="zh-CN" altLang="en-US" b="1" dirty="0">
                <a:latin typeface="Arial" panose="020B0604020202020204" pitchFamily="34" charset="0"/>
                <a:ea typeface="微软雅黑" panose="020B0503020204020204" charset="-122"/>
                <a:sym typeface="Arial" panose="020B0604020202020204" pitchFamily="34" charset="0"/>
              </a:rPr>
              <a:t>更多作品请搜索</a:t>
            </a:r>
            <a:r>
              <a:rPr lang="en-US" altLang="x-none" b="1" dirty="0">
                <a:latin typeface="Arial" panose="020B0604020202020204" pitchFamily="34" charset="0"/>
                <a:ea typeface="微软雅黑" panose="020B0503020204020204" charset="-122"/>
                <a:sym typeface="Arial" panose="020B0604020202020204" pitchFamily="34" charset="0"/>
              </a:rPr>
              <a:t>:  http://dwz.cn/Wu2UP</a:t>
            </a:r>
            <a:endParaRPr lang="zh-CN" altLang="en-US" b="1" dirty="0">
              <a:latin typeface="Arial" panose="020B0604020202020204" pitchFamily="34" charset="0"/>
              <a:ea typeface="微软雅黑" panose="020B0503020204020204" charset="-122"/>
              <a:sym typeface="Arial" panose="020B0604020202020204" pitchFamily="34" charset="0"/>
            </a:endParaRPr>
          </a:p>
          <a:p>
            <a:pPr lvl="0">
              <a:spcBef>
                <a:spcPct val="0"/>
              </a:spcBef>
            </a:pPr>
            <a:endParaRPr lang="zh-CN" altLang="en-US" dirty="0"/>
          </a:p>
          <a:p>
            <a:pPr lvl="0">
              <a:spcBef>
                <a:spcPct val="0"/>
              </a:spcBef>
            </a:pPr>
            <a:endParaRPr lang="zh-CN" altLang="en-US" dirty="0"/>
          </a:p>
        </p:txBody>
      </p:sp>
      <p:sp>
        <p:nvSpPr>
          <p:cNvPr id="49156" name="灯片编号占位符 3"/>
          <p:cNvSpPr txBox="1">
            <a:spLocks noGrp="1"/>
          </p:cNvSpP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latin typeface="等线" pitchFamily="2" charset="-122"/>
                <a:ea typeface="等线" pitchFamily="2" charset="-122"/>
              </a:rPr>
              <a:pPr lvl="0" algn="r"/>
              <a:t>5</a:t>
            </a:fld>
            <a:endParaRPr lang="zh-CN" altLang="en-US" sz="1200" dirty="0">
              <a:latin typeface="等线" pitchFamily="2" charset="-122"/>
              <a:ea typeface="等线"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Newsworks set out to understand how newsbrands were being consumed on smartphones, and how this</a:t>
            </a:r>
            <a:r>
              <a:rPr lang="en-GB" baseline="0" dirty="0" smtClean="0"/>
              <a:t> links with other activities both on the smartphone and in the wider media context. First we analysed the actual tracked behaviour of people on </a:t>
            </a:r>
            <a:r>
              <a:rPr lang="en-GB" baseline="0" dirty="0" err="1" smtClean="0"/>
              <a:t>YouGov’s</a:t>
            </a:r>
            <a:r>
              <a:rPr lang="en-GB" baseline="0" dirty="0" smtClean="0"/>
              <a:t> panel who had read newsbrands – either via mobile websites or via an app – in the previous 3 months. </a:t>
            </a:r>
          </a:p>
          <a:p>
            <a:r>
              <a:rPr lang="en-GB" baseline="0" dirty="0" smtClean="0"/>
              <a:t>And in order to understand behaviour and motivations in more depth, we commissioned qualitative research from Lieberman Research Worldwide among millennials who read at least one newsbrand daily on their phone.  (Over 9 in 10 people aged 18-34’s read newsbrands on their phone in August 2015, according to the latest comScore data and they are most likely to say their primary source of news is their phone, according to the Reuters Institute for Journalism digital news report 2015.)  I’ll talk a little more about the rationale for using the Generation News quiz to recruit them in a moment.</a:t>
            </a:r>
          </a:p>
          <a:p>
            <a:pPr marL="0" marR="0" indent="0" algn="l" defTabSz="914400" rtl="0" eaLnBrk="1" fontAlgn="auto" latinLnBrk="0" hangingPunct="1">
              <a:lnSpc>
                <a:spcPct val="100000"/>
              </a:lnSpc>
              <a:spcBef>
                <a:spcPts val="0"/>
              </a:spcBef>
              <a:spcAft>
                <a:spcPts val="0"/>
              </a:spcAft>
              <a:buClrTx/>
              <a:buSzTx/>
              <a:buFontTx/>
              <a:buNone/>
              <a:defRPr/>
            </a:pPr>
            <a:r>
              <a:rPr lang="en-GB" baseline="0" dirty="0" smtClean="0"/>
              <a:t>Participants blogged for at least half an hour every day for a week, noting each interaction with newsbrands &amp; sending images to encapsulate time, place, moods and emotions, areas of interest and advertising.</a:t>
            </a:r>
            <a:endParaRPr lang="en-GB" dirty="0" smtClean="0"/>
          </a:p>
          <a:p>
            <a:pPr marL="0" marR="0" indent="0" algn="l" defTabSz="914400" rtl="0" eaLnBrk="1" fontAlgn="auto" latinLnBrk="0" hangingPunct="1">
              <a:lnSpc>
                <a:spcPct val="100000"/>
              </a:lnSpc>
              <a:spcBef>
                <a:spcPts val="0"/>
              </a:spcBef>
              <a:spcAft>
                <a:spcPts val="0"/>
              </a:spcAft>
              <a:buClrTx/>
              <a:buSzTx/>
              <a:buFontTx/>
              <a:buNone/>
              <a:defRPr/>
            </a:pPr>
            <a:endParaRPr lang="en-GB" dirty="0"/>
          </a:p>
        </p:txBody>
      </p:sp>
      <p:sp>
        <p:nvSpPr>
          <p:cNvPr id="4" name="Slide Number Placeholder 3"/>
          <p:cNvSpPr>
            <a:spLocks noGrp="1"/>
          </p:cNvSpPr>
          <p:nvPr>
            <p:ph type="sldNum" sz="quarter" idx="10"/>
          </p:nvPr>
        </p:nvSpPr>
        <p:spPr/>
        <p:txBody>
          <a:bodyPr/>
          <a:lstStyle/>
          <a:p>
            <a:fld id="{F6EE7AD5-356C-44D7-AF9A-6A1E46350E44}" type="slidenum">
              <a:rPr lang="en-GB" smtClean="0"/>
              <a:pPr/>
              <a:t>13</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2016/11/4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pPr/>
              <a:t>2016/11/4 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wipe dir="r"/>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nytimes.com/2016/01/10/magazine/the-lawyer-who-became-duponts-worst-nightmare.html" TargetMode="Externa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4814887" y="2214562"/>
            <a:ext cx="2500313" cy="2271713"/>
          </a:xfrm>
          <a:prstGeom prst="ellipse">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4000" b="1" dirty="0" smtClean="0"/>
              <a:t>STORY</a:t>
            </a:r>
            <a:endParaRPr lang="zh-CN" altLang="en-US" sz="4000" b="1" dirty="0"/>
          </a:p>
        </p:txBody>
      </p:sp>
      <p:sp>
        <p:nvSpPr>
          <p:cNvPr id="16" name="椭圆 15"/>
          <p:cNvSpPr/>
          <p:nvPr/>
        </p:nvSpPr>
        <p:spPr>
          <a:xfrm>
            <a:off x="1924050" y="423862"/>
            <a:ext cx="2500313" cy="227171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tLang="zh-CN" sz="4000" b="1" dirty="0" smtClean="0"/>
              <a:t>When</a:t>
            </a:r>
            <a:endParaRPr lang="zh-CN" altLang="en-US" sz="4000" b="1" dirty="0"/>
          </a:p>
        </p:txBody>
      </p:sp>
      <p:sp>
        <p:nvSpPr>
          <p:cNvPr id="17" name="椭圆 16"/>
          <p:cNvSpPr/>
          <p:nvPr/>
        </p:nvSpPr>
        <p:spPr>
          <a:xfrm>
            <a:off x="1824037" y="3324224"/>
            <a:ext cx="2500313" cy="227171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tLang="zh-CN" sz="4000" b="1" dirty="0" smtClean="0"/>
              <a:t>What</a:t>
            </a:r>
            <a:endParaRPr lang="zh-CN" altLang="en-US" sz="4000" b="1" dirty="0"/>
          </a:p>
        </p:txBody>
      </p:sp>
      <p:sp>
        <p:nvSpPr>
          <p:cNvPr id="18" name="椭圆 17"/>
          <p:cNvSpPr/>
          <p:nvPr/>
        </p:nvSpPr>
        <p:spPr>
          <a:xfrm>
            <a:off x="7667625" y="523875"/>
            <a:ext cx="2500313" cy="227171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tLang="zh-CN" sz="4000" b="1" dirty="0" smtClean="0"/>
              <a:t>Who</a:t>
            </a:r>
            <a:endParaRPr lang="zh-CN" altLang="en-US" sz="4000" b="1" dirty="0"/>
          </a:p>
        </p:txBody>
      </p:sp>
      <p:sp>
        <p:nvSpPr>
          <p:cNvPr id="19" name="椭圆 18"/>
          <p:cNvSpPr/>
          <p:nvPr/>
        </p:nvSpPr>
        <p:spPr>
          <a:xfrm>
            <a:off x="7824787" y="3424237"/>
            <a:ext cx="2500313" cy="227171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tLang="zh-CN" sz="4000" b="1" dirty="0" smtClean="0"/>
              <a:t>Where</a:t>
            </a:r>
            <a:endParaRPr lang="zh-CN" altLang="en-US" sz="4000" b="1" dirty="0"/>
          </a:p>
        </p:txBody>
      </p:sp>
      <p:cxnSp>
        <p:nvCxnSpPr>
          <p:cNvPr id="21" name="直接连接符 20"/>
          <p:cNvCxnSpPr/>
          <p:nvPr/>
        </p:nvCxnSpPr>
        <p:spPr>
          <a:xfrm>
            <a:off x="4171950" y="2243138"/>
            <a:ext cx="842963" cy="500062"/>
          </a:xfrm>
          <a:prstGeom prst="line">
            <a:avLst/>
          </a:prstGeom>
        </p:spPr>
        <p:style>
          <a:lnRef idx="3">
            <a:schemeClr val="accent5"/>
          </a:lnRef>
          <a:fillRef idx="0">
            <a:schemeClr val="accent5"/>
          </a:fillRef>
          <a:effectRef idx="2">
            <a:schemeClr val="accent5"/>
          </a:effectRef>
          <a:fontRef idx="minor">
            <a:schemeClr val="tx1"/>
          </a:fontRef>
        </p:style>
      </p:cxnSp>
      <p:cxnSp>
        <p:nvCxnSpPr>
          <p:cNvPr id="23" name="直接连接符 22"/>
          <p:cNvCxnSpPr/>
          <p:nvPr/>
        </p:nvCxnSpPr>
        <p:spPr>
          <a:xfrm flipV="1">
            <a:off x="7158038" y="2357438"/>
            <a:ext cx="785812" cy="442913"/>
          </a:xfrm>
          <a:prstGeom prst="line">
            <a:avLst/>
          </a:prstGeom>
        </p:spPr>
        <p:style>
          <a:lnRef idx="3">
            <a:schemeClr val="accent5"/>
          </a:lnRef>
          <a:fillRef idx="0">
            <a:schemeClr val="accent5"/>
          </a:fillRef>
          <a:effectRef idx="2">
            <a:schemeClr val="accent5"/>
          </a:effectRef>
          <a:fontRef idx="minor">
            <a:schemeClr val="tx1"/>
          </a:fontRef>
        </p:style>
      </p:cxnSp>
      <p:cxnSp>
        <p:nvCxnSpPr>
          <p:cNvPr id="25" name="直接连接符 24"/>
          <p:cNvCxnSpPr>
            <a:stCxn id="17" idx="6"/>
          </p:cNvCxnSpPr>
          <p:nvPr/>
        </p:nvCxnSpPr>
        <p:spPr>
          <a:xfrm flipV="1">
            <a:off x="4324350" y="4029075"/>
            <a:ext cx="719138" cy="431006"/>
          </a:xfrm>
          <a:prstGeom prst="line">
            <a:avLst/>
          </a:prstGeom>
        </p:spPr>
        <p:style>
          <a:lnRef idx="3">
            <a:schemeClr val="accent5"/>
          </a:lnRef>
          <a:fillRef idx="0">
            <a:schemeClr val="accent5"/>
          </a:fillRef>
          <a:effectRef idx="2">
            <a:schemeClr val="accent5"/>
          </a:effectRef>
          <a:fontRef idx="minor">
            <a:schemeClr val="tx1"/>
          </a:fontRef>
        </p:style>
      </p:cxnSp>
      <p:cxnSp>
        <p:nvCxnSpPr>
          <p:cNvPr id="29" name="直接连接符 28"/>
          <p:cNvCxnSpPr/>
          <p:nvPr/>
        </p:nvCxnSpPr>
        <p:spPr>
          <a:xfrm>
            <a:off x="7143750" y="3900488"/>
            <a:ext cx="814388" cy="400050"/>
          </a:xfrm>
          <a:prstGeom prst="line">
            <a:avLst/>
          </a:prstGeom>
        </p:spPr>
        <p:style>
          <a:lnRef idx="3">
            <a:schemeClr val="accent5"/>
          </a:lnRef>
          <a:fillRef idx="0">
            <a:schemeClr val="accent5"/>
          </a:fillRef>
          <a:effectRef idx="2">
            <a:schemeClr val="accent5"/>
          </a:effectRef>
          <a:fontRef idx="minor">
            <a:schemeClr val="tx1"/>
          </a:fontRef>
        </p:style>
      </p:cxnSp>
    </p:spTree>
    <p:custDataLst>
      <p:tags r:id="rId1"/>
    </p:custData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500"/>
                                        <p:tgtEl>
                                          <p:spTgt spid="16"/>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amond(in)">
                                      <p:cBhvr>
                                        <p:cTn id="10" dur="500"/>
                                        <p:tgtEl>
                                          <p:spTgt spid="17"/>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diamond(in)">
                                      <p:cBhvr>
                                        <p:cTn id="13" dur="500"/>
                                        <p:tgtEl>
                                          <p:spTgt spid="18"/>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diamond(in)">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内容占位符 6"/>
          <p:cNvGraphicFramePr>
            <a:graphicFrameLocks noGrp="1"/>
          </p:cNvGraphicFramePr>
          <p:nvPr>
            <p:ph idx="1"/>
          </p:nvPr>
        </p:nvGraphicFramePr>
        <p:xfrm>
          <a:off x="814388" y="1457326"/>
          <a:ext cx="10539412" cy="4937700"/>
        </p:xfrm>
        <a:graphic>
          <a:graphicData uri="http://schemas.openxmlformats.org/drawingml/2006/table">
            <a:tbl>
              <a:tblPr firstRow="1" bandRow="1">
                <a:tableStyleId>{2A488322-F2BA-4B5B-9748-0D474271808F}</a:tableStyleId>
              </a:tblPr>
              <a:tblGrid>
                <a:gridCol w="5269706"/>
                <a:gridCol w="5269706"/>
              </a:tblGrid>
              <a:tr h="521970">
                <a:tc>
                  <a:txBody>
                    <a:bodyPr/>
                    <a:lstStyle/>
                    <a:p>
                      <a:pPr algn="ctr"/>
                      <a:r>
                        <a:rPr lang="en-US" altLang="zh-CN" sz="2800" b="1" dirty="0" smtClean="0"/>
                        <a:t>Sentences</a:t>
                      </a:r>
                      <a:r>
                        <a:rPr lang="en-US" altLang="zh-CN" sz="2800" b="1" baseline="0" dirty="0" smtClean="0"/>
                        <a:t> describing Bilott</a:t>
                      </a:r>
                      <a:endParaRPr lang="zh-CN" altLang="en-US" sz="28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artDeco"/>
                      <a:lightRig rig="flood" dir="t"/>
                    </a:cell3D>
                    <a:solidFill>
                      <a:schemeClr val="accent5"/>
                    </a:solidFill>
                  </a:tcPr>
                </a:tc>
                <a:tc>
                  <a:txBody>
                    <a:bodyPr/>
                    <a:lstStyle/>
                    <a:p>
                      <a:pPr algn="ctr"/>
                      <a:r>
                        <a:rPr lang="en-US" altLang="zh-CN" sz="2800" dirty="0" smtClean="0"/>
                        <a:t>Qualities</a:t>
                      </a:r>
                      <a:endParaRPr lang="zh-CN" alt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artDeco"/>
                      <a:lightRig rig="flood" dir="t"/>
                    </a:cell3D>
                    <a:solidFill>
                      <a:schemeClr val="accent5"/>
                    </a:solidFill>
                  </a:tcPr>
                </a:tc>
              </a:tr>
              <a:tr h="883146">
                <a:tc>
                  <a:txBody>
                    <a:bodyPr/>
                    <a:lstStyle/>
                    <a:p>
                      <a:r>
                        <a:rPr lang="en-US" altLang="zh-CN" sz="2400" b="1" dirty="0" smtClean="0">
                          <a:solidFill>
                            <a:srgbClr val="002060"/>
                          </a:solidFill>
                        </a:rPr>
                        <a:t>(Para.6) </a:t>
                      </a:r>
                      <a:r>
                        <a:rPr lang="en-US" altLang="zh-CN" sz="2400" b="1" dirty="0" smtClean="0"/>
                        <a:t>Bilott decided</a:t>
                      </a:r>
                      <a:r>
                        <a:rPr lang="en-US" altLang="zh-CN" sz="2400" b="1" baseline="0" dirty="0" smtClean="0"/>
                        <a:t> </a:t>
                      </a:r>
                      <a:r>
                        <a:rPr lang="en-US" altLang="zh-CN" sz="2400" b="1" baseline="0" dirty="0" smtClean="0">
                          <a:solidFill>
                            <a:srgbClr val="FF0000"/>
                          </a:solidFill>
                        </a:rPr>
                        <a:t>right away </a:t>
                      </a:r>
                      <a:r>
                        <a:rPr lang="en-US" altLang="zh-CN" sz="2400" b="1" baseline="0" dirty="0" smtClean="0"/>
                        <a:t>to take the Tennant case. </a:t>
                      </a:r>
                      <a:endParaRPr lang="zh-CN" alt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artDeco"/>
                      <a:lightRig rig="flood" dir="t"/>
                    </a:cell3D>
                  </a:tcPr>
                </a:tc>
                <a:tc rowSpan="5">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artDeco"/>
                      <a:lightRig rig="flood" dir="t"/>
                    </a:cell3D>
                  </a:tcPr>
                </a:tc>
              </a:tr>
              <a:tr h="499169">
                <a:tc>
                  <a:txBody>
                    <a:bodyPr/>
                    <a:lstStyle/>
                    <a:p>
                      <a:r>
                        <a:rPr lang="en-US" altLang="zh-CN" sz="2400" b="1" dirty="0" smtClean="0">
                          <a:solidFill>
                            <a:srgbClr val="002060"/>
                          </a:solidFill>
                        </a:rPr>
                        <a:t>(Para. 8) </a:t>
                      </a:r>
                      <a:r>
                        <a:rPr lang="en-US" altLang="zh-CN" sz="2400" b="1" dirty="0" smtClean="0"/>
                        <a:t>He </a:t>
                      </a:r>
                      <a:r>
                        <a:rPr lang="en-US" altLang="zh-CN" sz="2400" b="1" dirty="0" smtClean="0">
                          <a:solidFill>
                            <a:srgbClr val="FF0000"/>
                          </a:solidFill>
                        </a:rPr>
                        <a:t>hunted through </a:t>
                      </a:r>
                      <a:r>
                        <a:rPr lang="en-US" altLang="zh-CN" sz="2400" b="1" dirty="0" smtClean="0"/>
                        <a:t>references.</a:t>
                      </a:r>
                      <a:endParaRPr lang="zh-CN" alt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artDeco"/>
                      <a:lightRig rig="flood" dir="t"/>
                    </a:cell3D>
                  </a:tcPr>
                </a:tc>
                <a:tc vMerge="1">
                  <a:txBody>
                    <a:bodyPr/>
                    <a:lstStyle/>
                    <a:p>
                      <a:endParaRPr lang="zh-CN"/>
                    </a:p>
                  </a:txBody>
                  <a:tcPr/>
                </a:tc>
              </a:tr>
              <a:tr h="1651100">
                <a:tc>
                  <a:txBody>
                    <a:bodyPr/>
                    <a:lstStyle/>
                    <a:p>
                      <a:r>
                        <a:rPr lang="en-US" altLang="zh-CN" sz="2400" b="1" dirty="0" smtClean="0">
                          <a:solidFill>
                            <a:srgbClr val="002060"/>
                          </a:solidFill>
                        </a:rPr>
                        <a:t>(Para.</a:t>
                      </a:r>
                      <a:r>
                        <a:rPr lang="en-US" altLang="zh-CN" sz="2400" b="1" baseline="0" dirty="0" smtClean="0">
                          <a:solidFill>
                            <a:srgbClr val="002060"/>
                          </a:solidFill>
                        </a:rPr>
                        <a:t> 8</a:t>
                      </a:r>
                      <a:r>
                        <a:rPr lang="en-US" altLang="zh-CN" sz="2400" b="1" dirty="0" smtClean="0">
                          <a:solidFill>
                            <a:srgbClr val="002060"/>
                          </a:solidFill>
                        </a:rPr>
                        <a:t>) </a:t>
                      </a:r>
                      <a:r>
                        <a:rPr lang="en-US" altLang="zh-CN" sz="2400" b="1" dirty="0" smtClean="0"/>
                        <a:t>Bilott spent</a:t>
                      </a:r>
                      <a:r>
                        <a:rPr lang="en-US" altLang="zh-CN" sz="2400" b="1" baseline="0" dirty="0" smtClean="0"/>
                        <a:t> the </a:t>
                      </a:r>
                      <a:r>
                        <a:rPr lang="en-US" altLang="zh-CN" sz="2400" b="1" baseline="0" dirty="0" smtClean="0">
                          <a:solidFill>
                            <a:srgbClr val="FF0000"/>
                          </a:solidFill>
                        </a:rPr>
                        <a:t>next few months</a:t>
                      </a:r>
                      <a:r>
                        <a:rPr lang="en-US" altLang="zh-CN" sz="2400" b="1" baseline="0" dirty="0" smtClean="0"/>
                        <a:t> on the floor of his office, </a:t>
                      </a:r>
                      <a:r>
                        <a:rPr lang="en-US" altLang="zh-CN" sz="2400" b="1" baseline="0" dirty="0" smtClean="0">
                          <a:solidFill>
                            <a:srgbClr val="FF0000"/>
                          </a:solidFill>
                        </a:rPr>
                        <a:t>poring over</a:t>
                      </a:r>
                      <a:r>
                        <a:rPr lang="en-US" altLang="zh-CN" sz="2400" b="1" baseline="0" dirty="0" smtClean="0"/>
                        <a:t> the documents and </a:t>
                      </a:r>
                      <a:r>
                        <a:rPr lang="en-US" altLang="zh-CN" sz="2400" b="1" baseline="0" dirty="0" smtClean="0">
                          <a:solidFill>
                            <a:srgbClr val="FF0000"/>
                          </a:solidFill>
                        </a:rPr>
                        <a:t>arranging them in chronological order</a:t>
                      </a:r>
                      <a:r>
                        <a:rPr lang="en-US" altLang="zh-CN" sz="2400" b="1" baseline="0" dirty="0" smtClean="0"/>
                        <a:t>. </a:t>
                      </a:r>
                      <a:endParaRPr lang="zh-CN" alt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artDeco"/>
                      <a:lightRig rig="flood" dir="t"/>
                    </a:cell3D>
                  </a:tcPr>
                </a:tc>
                <a:tc vMerge="1">
                  <a:txBody>
                    <a:bodyPr/>
                    <a:lstStyle/>
                    <a:p>
                      <a:endParaRPr lang="zh-CN"/>
                    </a:p>
                  </a:txBody>
                  <a:tcPr/>
                </a:tc>
              </a:tr>
              <a:tr h="499169">
                <a:tc>
                  <a:txBody>
                    <a:bodyPr/>
                    <a:lstStyle/>
                    <a:p>
                      <a:r>
                        <a:rPr lang="en-US" altLang="zh-CN" sz="2400" b="1" dirty="0" smtClean="0">
                          <a:solidFill>
                            <a:srgbClr val="002060"/>
                          </a:solidFill>
                        </a:rPr>
                        <a:t>(Para. 14) </a:t>
                      </a:r>
                      <a:r>
                        <a:rPr lang="en-US" altLang="zh-CN" sz="2400" b="1" dirty="0" smtClean="0"/>
                        <a:t>Bilott</a:t>
                      </a:r>
                      <a:r>
                        <a:rPr lang="en-US" altLang="zh-CN" sz="2400" b="1" baseline="0" dirty="0" smtClean="0"/>
                        <a:t> was </a:t>
                      </a:r>
                      <a:r>
                        <a:rPr lang="en-US" altLang="zh-CN" sz="2400" b="1" baseline="0" dirty="0" smtClean="0">
                          <a:solidFill>
                            <a:srgbClr val="FF0000"/>
                          </a:solidFill>
                        </a:rPr>
                        <a:t>not satisfied</a:t>
                      </a:r>
                      <a:r>
                        <a:rPr lang="en-US" altLang="zh-CN" sz="2400" b="1" baseline="0" dirty="0" smtClean="0"/>
                        <a:t>.</a:t>
                      </a:r>
                      <a:endParaRPr lang="zh-CN" alt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artDeco"/>
                      <a:lightRig rig="flood" dir="t"/>
                    </a:cell3D>
                  </a:tcPr>
                </a:tc>
                <a:tc vMerge="1">
                  <a:txBody>
                    <a:bodyPr/>
                    <a:lstStyle/>
                    <a:p>
                      <a:endParaRPr lang="zh-CN"/>
                    </a:p>
                  </a:txBody>
                  <a:tcPr/>
                </a:tc>
              </a:tr>
              <a:tr h="883146">
                <a:tc>
                  <a:txBody>
                    <a:bodyPr/>
                    <a:lstStyle/>
                    <a:p>
                      <a:r>
                        <a:rPr lang="en-US" altLang="zh-CN" sz="2400" b="1" dirty="0" smtClean="0">
                          <a:solidFill>
                            <a:srgbClr val="002060"/>
                          </a:solidFill>
                        </a:rPr>
                        <a:t>(Para. 18) </a:t>
                      </a:r>
                      <a:r>
                        <a:rPr lang="en-US" altLang="zh-CN" sz="2400" b="1" dirty="0" smtClean="0"/>
                        <a:t>Bilott</a:t>
                      </a:r>
                      <a:r>
                        <a:rPr lang="en-US" altLang="zh-CN" sz="2400" b="1" baseline="0" dirty="0" smtClean="0"/>
                        <a:t> </a:t>
                      </a:r>
                      <a:r>
                        <a:rPr lang="en-US" altLang="zh-CN" sz="2400" b="1" baseline="0" dirty="0" smtClean="0">
                          <a:solidFill>
                            <a:srgbClr val="FF0000"/>
                          </a:solidFill>
                        </a:rPr>
                        <a:t>never</a:t>
                      </a:r>
                      <a:r>
                        <a:rPr lang="en-US" altLang="zh-CN" sz="2400" b="1" baseline="0" dirty="0" smtClean="0"/>
                        <a:t> represented a corporate company client again.</a:t>
                      </a:r>
                      <a:endParaRPr lang="zh-CN" alt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artDeco"/>
                      <a:lightRig rig="flood" dir="t"/>
                    </a:cell3D>
                  </a:tcPr>
                </a:tc>
                <a:tc vMerge="1">
                  <a:txBody>
                    <a:bodyPr/>
                    <a:lstStyle/>
                    <a:p>
                      <a:endParaRPr lang="zh-CN"/>
                    </a:p>
                  </a:txBody>
                  <a:tcPr/>
                </a:tc>
              </a:tr>
            </a:tbl>
          </a:graphicData>
        </a:graphic>
      </p:graphicFrame>
      <p:sp>
        <p:nvSpPr>
          <p:cNvPr id="6" name="标题 3"/>
          <p:cNvSpPr>
            <a:spLocks noGrp="1"/>
          </p:cNvSpPr>
          <p:nvPr>
            <p:ph type="title"/>
          </p:nvPr>
        </p:nvSpPr>
        <p:spPr>
          <a:xfrm>
            <a:off x="895350" y="350839"/>
            <a:ext cx="10515600" cy="749300"/>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normAutofit/>
          </a:bodyPr>
          <a:lstStyle/>
          <a:p>
            <a:pPr algn="l" defTabSz="456565" fontAlgn="auto">
              <a:spcBef>
                <a:spcPts val="0"/>
              </a:spcBef>
              <a:spcAft>
                <a:spcPts val="0"/>
              </a:spcAft>
              <a:defRPr/>
            </a:pPr>
            <a:r>
              <a:rPr kumimoji="1" lang="en-US" altLang="zh-CN" sz="28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2. Zoom in </a:t>
            </a:r>
            <a:r>
              <a:rPr kumimoji="1" lang="en-US" altLang="zh-CN" sz="2800" b="1" kern="0" dirty="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the </a:t>
            </a:r>
            <a:r>
              <a:rPr kumimoji="1" lang="en-US" altLang="zh-CN" sz="28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text – </a:t>
            </a:r>
            <a:r>
              <a:rPr kumimoji="1" lang="en-US" altLang="zh-CN" sz="2800" b="1" kern="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微软雅黑" panose="020B0503020204020204" charset="-122"/>
                <a:cs typeface="Times New Roman" panose="02020603050405020304" pitchFamily="18" charset="0"/>
              </a:rPr>
              <a:t>Analyze the image of Bilott </a:t>
            </a:r>
            <a:endParaRPr kumimoji="1" lang="en-US" altLang="zh-CN" sz="2800" b="1" kern="0" dirty="0">
              <a:solidFill>
                <a:srgbClr val="C00000"/>
              </a:solidFill>
              <a:effectLst>
                <a:outerShdw blurRad="38100" dist="38100" dir="2700000" algn="tl">
                  <a:srgbClr val="000000">
                    <a:alpha val="43137"/>
                  </a:srgbClr>
                </a:outerShdw>
              </a:effectLst>
              <a:uFillTx/>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6772275" y="2443163"/>
            <a:ext cx="3814763" cy="3300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Times New Roman" panose="02020603050405020304" pitchFamily="18" charset="0"/>
                <a:cs typeface="Times New Roman" panose="02020603050405020304" pitchFamily="18" charset="0"/>
              </a:rPr>
              <a:t> </a:t>
            </a:r>
          </a:p>
          <a:p>
            <a:pPr algn="ctr"/>
            <a:endParaRPr lang="en-US" altLang="zh-CN" b="1" dirty="0" smtClean="0">
              <a:latin typeface="Times New Roman" panose="02020603050405020304" pitchFamily="18" charset="0"/>
              <a:cs typeface="Times New Roman" panose="02020603050405020304" pitchFamily="18" charset="0"/>
            </a:endParaRPr>
          </a:p>
          <a:p>
            <a:pPr algn="ctr"/>
            <a:endParaRPr lang="en-US" altLang="zh-CN" b="1" dirty="0" smtClean="0">
              <a:latin typeface="Times New Roman" panose="02020603050405020304" pitchFamily="18" charset="0"/>
              <a:cs typeface="Times New Roman" panose="02020603050405020304" pitchFamily="18" charset="0"/>
            </a:endParaRPr>
          </a:p>
          <a:p>
            <a:pPr algn="ctr"/>
            <a:r>
              <a:rPr lang="en-US" altLang="zh-CN" sz="3600" b="1" dirty="0" smtClean="0">
                <a:solidFill>
                  <a:schemeClr val="tx1"/>
                </a:solidFill>
                <a:latin typeface="Times New Roman" panose="02020603050405020304" pitchFamily="18" charset="0"/>
                <a:cs typeface="Times New Roman" panose="02020603050405020304" pitchFamily="18" charset="0"/>
              </a:rPr>
              <a:t> impartial   </a:t>
            </a:r>
          </a:p>
          <a:p>
            <a:pPr algn="ctr"/>
            <a:r>
              <a:rPr lang="en-US" altLang="zh-CN" sz="3600" b="1" dirty="0" smtClean="0">
                <a:solidFill>
                  <a:schemeClr val="tx1"/>
                </a:solidFill>
                <a:latin typeface="Times New Roman" panose="02020603050405020304" pitchFamily="18" charset="0"/>
                <a:cs typeface="Times New Roman" panose="02020603050405020304" pitchFamily="18" charset="0"/>
              </a:rPr>
              <a:t> brave</a:t>
            </a:r>
          </a:p>
          <a:p>
            <a:pPr algn="ctr"/>
            <a:r>
              <a:rPr lang="en-US" altLang="zh-CN" sz="3600" b="1" dirty="0" smtClean="0">
                <a:solidFill>
                  <a:schemeClr val="tx1"/>
                </a:solidFill>
                <a:latin typeface="Times New Roman" panose="02020603050405020304" pitchFamily="18" charset="0"/>
                <a:cs typeface="Times New Roman" panose="02020603050405020304" pitchFamily="18" charset="0"/>
              </a:rPr>
              <a:t>    responsible</a:t>
            </a:r>
          </a:p>
          <a:p>
            <a:pPr algn="ctr"/>
            <a:r>
              <a:rPr lang="en-US" altLang="zh-CN" sz="3600" b="1" dirty="0" smtClean="0">
                <a:solidFill>
                  <a:schemeClr val="tx1"/>
                </a:solidFill>
                <a:latin typeface="Times New Roman" panose="02020603050405020304" pitchFamily="18" charset="0"/>
                <a:cs typeface="Times New Roman" panose="02020603050405020304" pitchFamily="18" charset="0"/>
              </a:rPr>
              <a:t>consciencious</a:t>
            </a:r>
          </a:p>
          <a:p>
            <a:pPr algn="ctr"/>
            <a:r>
              <a:rPr lang="en-US" altLang="zh-CN" sz="3600" b="1" dirty="0" smtClean="0">
                <a:solidFill>
                  <a:schemeClr val="tx1"/>
                </a:solidFill>
                <a:latin typeface="Times New Roman" panose="02020603050405020304" pitchFamily="18" charset="0"/>
                <a:cs typeface="Times New Roman" panose="02020603050405020304" pitchFamily="18" charset="0"/>
              </a:rPr>
              <a:t>…</a:t>
            </a:r>
          </a:p>
          <a:p>
            <a:endParaRPr lang="en-US" altLang="zh-CN" dirty="0" smtClean="0"/>
          </a:p>
          <a:p>
            <a:endParaRPr lang="en-US" altLang="zh-CN" dirty="0" smtClean="0"/>
          </a:p>
        </p:txBody>
      </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txBox="1">
            <a:spLocks noGrp="1"/>
          </p:cNvSpPr>
          <p:nvPr>
            <p:ph idx="1"/>
          </p:nvPr>
        </p:nvSpPr>
        <p:spPr>
          <a:xfrm>
            <a:off x="685798" y="1725614"/>
            <a:ext cx="10487026" cy="4240131"/>
          </a:xfrm>
          <a:prstGeom prst="rect">
            <a:avLst/>
          </a:prstGeom>
          <a:noFill/>
        </p:spPr>
        <p:txBody>
          <a:bodyPr wrap="square" lIns="121917" tIns="60958" rIns="121917" bIns="60958" rtlCol="0">
            <a:spAutoFit/>
          </a:bodyPr>
          <a:lstStyle/>
          <a:p>
            <a:pPr algn="just">
              <a:lnSpc>
                <a:spcPct val="90000"/>
              </a:lnSpc>
              <a:buNone/>
            </a:pPr>
            <a:r>
              <a:rPr lang="en-GB" sz="2400" b="1" dirty="0" smtClean="0">
                <a:solidFill>
                  <a:srgbClr val="C00000"/>
                </a:solidFill>
                <a:cs typeface="Arial Black" panose="020B0A04020102020204"/>
              </a:rPr>
              <a:t>   </a:t>
            </a:r>
            <a:r>
              <a:rPr lang="en-GB" sz="4400" b="1" dirty="0" smtClean="0">
                <a:gradFill>
                  <a:gsLst>
                    <a:gs pos="0">
                      <a:srgbClr val="012D86"/>
                    </a:gs>
                    <a:gs pos="100000">
                      <a:srgbClr val="0E2557"/>
                    </a:gs>
                  </a:gsLst>
                  <a:lin ang="5400000" scaled="0"/>
                </a:gradFill>
                <a:effectLst>
                  <a:outerShdw blurRad="38100" dist="25400" dir="5400000" algn="ctr" rotWithShape="0">
                    <a:srgbClr val="6E747A">
                      <a:alpha val="43000"/>
                    </a:srgbClr>
                  </a:outerShdw>
                </a:effectLst>
                <a:cs typeface="Arial Black" panose="020B0A04020102020204"/>
              </a:rPr>
              <a:t>Para. 17 </a:t>
            </a:r>
            <a:r>
              <a:rPr lang="en-GB" sz="4400" b="1" dirty="0" smtClean="0">
                <a:solidFill>
                  <a:srgbClr val="C00000"/>
                </a:solidFill>
                <a:cs typeface="Arial Black" panose="020B0A04020102020204"/>
              </a:rPr>
              <a:t> </a:t>
            </a:r>
            <a:r>
              <a:rPr lang="en-GB" sz="4400" b="1" dirty="0" smtClean="0">
                <a:cs typeface="Arial Black" panose="020B0A04020102020204"/>
              </a:rPr>
              <a:t>The next step was to file lawsuits against DuPont on behalf of everyone whose water was tainted by PFOA…At the rate of four trials a year, DuPont would continue to fight PFOA cases until the year 2890.</a:t>
            </a:r>
            <a:endParaRPr lang="en-GB" sz="4400" b="1" dirty="0">
              <a:cs typeface="Arial Black" panose="020B0A04020102020204"/>
            </a:endParaRPr>
          </a:p>
          <a:p>
            <a:pPr algn="just"/>
            <a:endParaRPr lang="en-US" sz="2400" b="1" dirty="0"/>
          </a:p>
        </p:txBody>
      </p:sp>
      <p:sp>
        <p:nvSpPr>
          <p:cNvPr id="5" name="标题 3"/>
          <p:cNvSpPr>
            <a:spLocks noGrp="1"/>
          </p:cNvSpPr>
          <p:nvPr>
            <p:ph type="title"/>
          </p:nvPr>
        </p:nvSpPr>
        <p:spPr>
          <a:xfrm>
            <a:off x="338137" y="207963"/>
            <a:ext cx="11853863" cy="777876"/>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normAutofit fontScale="90000"/>
          </a:bodyPr>
          <a:lstStyle/>
          <a:p>
            <a:pPr algn="l" defTabSz="456565" fontAlgn="auto">
              <a:spcBef>
                <a:spcPts val="0"/>
              </a:spcBef>
              <a:spcAft>
                <a:spcPts val="0"/>
              </a:spcAft>
              <a:defRPr/>
            </a:pPr>
            <a:r>
              <a:rPr kumimoji="1" lang="en-US" altLang="zh-CN" sz="32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2. Zoom in the text – </a:t>
            </a:r>
            <a:br>
              <a:rPr kumimoji="1" lang="en-US" altLang="zh-CN" sz="32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br>
            <a:r>
              <a:rPr kumimoji="1" lang="en-US" altLang="zh-CN" sz="3200" b="1" kern="0" dirty="0" smtClean="0">
                <a:solidFill>
                  <a:schemeClr val="accent5">
                    <a:lumMod val="50000"/>
                  </a:schemeClr>
                </a:solidFill>
                <a:effectLst>
                  <a:outerShdw blurRad="38100" dist="38100" dir="2700000" algn="tl">
                    <a:srgbClr val="000000">
                      <a:alpha val="43137"/>
                    </a:srgbClr>
                  </a:outerShdw>
                </a:effectLst>
                <a:latin typeface="Arial Black" panose="020B0A04020102020204" charset="0"/>
                <a:ea typeface="微软雅黑" panose="020B0503020204020204" charset="-122"/>
              </a:rPr>
              <a:t>               </a:t>
            </a:r>
            <a:r>
              <a:rPr kumimoji="1" lang="en-US" altLang="zh-CN" sz="3200" b="1" kern="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微软雅黑" panose="020B0503020204020204" charset="-122"/>
                <a:cs typeface="Times New Roman" panose="02020603050405020304" pitchFamily="18" charset="0"/>
              </a:rPr>
              <a:t>Why the </a:t>
            </a:r>
            <a:r>
              <a:rPr kumimoji="1" lang="en-US" altLang="zh-CN" sz="3200" b="1" kern="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微软雅黑" panose="020B0503020204020204" charset="-122"/>
                <a:cs typeface="Times New Roman" panose="02020603050405020304" pitchFamily="18" charset="0"/>
              </a:rPr>
              <a:t>lawyer </a:t>
            </a:r>
            <a:r>
              <a:rPr kumimoji="1" lang="en-US" altLang="zh-CN" sz="3200" b="1" kern="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微软雅黑" panose="020B0503020204020204" charset="-122"/>
                <a:cs typeface="Times New Roman" panose="02020603050405020304" pitchFamily="18" charset="0"/>
              </a:rPr>
              <a:t>became DuPont’s worst nightmare?</a:t>
            </a:r>
            <a:endParaRPr kumimoji="1" lang="en-US" altLang="zh-CN" sz="3200" b="1" kern="0" dirty="0">
              <a:solidFill>
                <a:srgbClr val="C00000"/>
              </a:solidFill>
              <a:effectLst>
                <a:outerShdw blurRad="38100" dist="38100" dir="2700000" algn="tl">
                  <a:srgbClr val="000000">
                    <a:alpha val="43137"/>
                  </a:srgbClr>
                </a:outerShdw>
              </a:effectLst>
              <a:uFillTx/>
              <a:latin typeface="Times New Roman" panose="02020603050405020304" pitchFamily="18" charset="0"/>
              <a:ea typeface="微软雅黑" panose="020B0503020204020204" charset="-122"/>
              <a:cs typeface="Times New Roman" panose="02020603050405020304" pitchFamily="18" charset="0"/>
            </a:endParaRPr>
          </a:p>
        </p:txBody>
      </p:sp>
      <p:cxnSp>
        <p:nvCxnSpPr>
          <p:cNvPr id="7" name="直接连接符 6"/>
          <p:cNvCxnSpPr/>
          <p:nvPr/>
        </p:nvCxnSpPr>
        <p:spPr>
          <a:xfrm flipV="1">
            <a:off x="5357813" y="3514726"/>
            <a:ext cx="1643062" cy="14287"/>
          </a:xfrm>
          <a:prstGeom prst="line">
            <a:avLst/>
          </a:prstGeom>
          <a:ln w="76200">
            <a:solidFill>
              <a:srgbClr val="FF0000"/>
            </a:solidFill>
          </a:ln>
        </p:spPr>
        <p:style>
          <a:lnRef idx="3">
            <a:schemeClr val="accent5"/>
          </a:lnRef>
          <a:fillRef idx="0">
            <a:schemeClr val="accent5"/>
          </a:fillRef>
          <a:effectRef idx="2">
            <a:schemeClr val="accent5"/>
          </a:effectRef>
          <a:fontRef idx="minor">
            <a:schemeClr val="tx1"/>
          </a:fontRef>
        </p:style>
      </p:cxnSp>
      <p:grpSp>
        <p:nvGrpSpPr>
          <p:cNvPr id="16" name="组合 15"/>
          <p:cNvGrpSpPr/>
          <p:nvPr/>
        </p:nvGrpSpPr>
        <p:grpSpPr>
          <a:xfrm>
            <a:off x="995363" y="4229100"/>
            <a:ext cx="10163175" cy="1171575"/>
            <a:chOff x="995363" y="4229100"/>
            <a:chExt cx="10163175" cy="1171575"/>
          </a:xfrm>
        </p:grpSpPr>
        <p:cxnSp>
          <p:nvCxnSpPr>
            <p:cNvPr id="9" name="直接连接符 8"/>
            <p:cNvCxnSpPr/>
            <p:nvPr/>
          </p:nvCxnSpPr>
          <p:spPr>
            <a:xfrm>
              <a:off x="7515225" y="4229100"/>
              <a:ext cx="3643313"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009650" y="4786313"/>
              <a:ext cx="10134600" cy="23812"/>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95363" y="5395914"/>
              <a:ext cx="1204912" cy="4761"/>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txBox="1">
            <a:spLocks noGrp="1"/>
          </p:cNvSpPr>
          <p:nvPr>
            <p:ph idx="1"/>
          </p:nvPr>
        </p:nvSpPr>
        <p:spPr>
          <a:xfrm>
            <a:off x="2691428" y="4308423"/>
            <a:ext cx="10515600" cy="916144"/>
          </a:xfrm>
          <a:prstGeom prst="rect">
            <a:avLst/>
          </a:prstGeom>
          <a:noFill/>
        </p:spPr>
        <p:txBody>
          <a:bodyPr vert="horz" wrap="square" lIns="121917" tIns="60958" rIns="121917" bIns="60958" rtlCol="0">
            <a:spAutoFit/>
          </a:bodyPr>
          <a:lstStyle/>
          <a:p>
            <a:pPr marL="228600" lvl="0" indent="-228600" algn="just">
              <a:lnSpc>
                <a:spcPct val="90000"/>
              </a:lnSpc>
              <a:spcBef>
                <a:spcPts val="1000"/>
              </a:spcBef>
              <a:buNone/>
            </a:pPr>
            <a:r>
              <a:rPr kumimoji="0" lang="en-GB" sz="2400" b="1" i="0" u="none" strike="noStrike" kern="1200" cap="none" spc="0" normalizeH="0" noProof="0" dirty="0" smtClean="0">
                <a:ln>
                  <a:noFill/>
                </a:ln>
                <a:effectLst/>
                <a:uLnTx/>
                <a:uFillTx/>
                <a:latin typeface="Times New Roman" panose="02020603050405020304" pitchFamily="18" charset="0"/>
                <a:cs typeface="Times New Roman" panose="02020603050405020304" pitchFamily="18" charset="0"/>
              </a:rPr>
              <a:t>The administration ________________ with scandal. </a:t>
            </a:r>
            <a:endParaRPr lang="en-GB" sz="2400" b="1" dirty="0" smtClean="0">
              <a:latin typeface="Times New Roman" panose="02020603050405020304" pitchFamily="18" charset="0"/>
              <a:cs typeface="Times New Roman" panose="02020603050405020304" pitchFamily="18" charset="0"/>
            </a:endParaRPr>
          </a:p>
          <a:p>
            <a:pPr marL="228600" lvl="0" indent="-228600" algn="just">
              <a:lnSpc>
                <a:spcPct val="90000"/>
              </a:lnSpc>
              <a:spcBef>
                <a:spcPts val="1000"/>
              </a:spcBef>
              <a:buNone/>
            </a:pPr>
            <a:r>
              <a:rPr kumimoji="0" lang="en-GB" sz="2400" b="1" i="0" u="none" strike="noStrike" kern="1200" cap="none" spc="0" normalizeH="0" noProof="0" dirty="0" smtClean="0">
                <a:ln>
                  <a:noFill/>
                </a:ln>
                <a:effectLst/>
                <a:uLnTx/>
                <a:uFillTx/>
                <a:latin typeface="Times New Roman" panose="02020603050405020304" pitchFamily="18" charset="0"/>
                <a:cs typeface="Times New Roman" panose="02020603050405020304" pitchFamily="18" charset="0"/>
              </a:rPr>
              <a:t>Government should be free from</a:t>
            </a:r>
            <a:r>
              <a:rPr lang="en-GB" altLang="zh-CN" sz="2400" b="1" dirty="0" smtClean="0">
                <a:latin typeface="Times New Roman" panose="02020603050405020304" pitchFamily="18" charset="0"/>
                <a:cs typeface="Times New Roman" panose="02020603050405020304" pitchFamily="18" charset="0"/>
              </a:rPr>
              <a:t> ________________ of corruption.</a:t>
            </a:r>
            <a:endParaRPr kumimoji="0" lang="en-GB" sz="2400" b="1" i="0" u="none" strike="noStrike" kern="1200" cap="none" spc="0" normalizeH="0" baseline="0" noProof="0" dirty="0" smtClean="0">
              <a:ln>
                <a:noFill/>
              </a:ln>
              <a:effectLst/>
              <a:uLnTx/>
              <a:uFillTx/>
              <a:latin typeface="Times New Roman" panose="02020603050405020304" pitchFamily="18" charset="0"/>
              <a:cs typeface="Times New Roman" panose="02020603050405020304" pitchFamily="18" charset="0"/>
            </a:endParaRPr>
          </a:p>
        </p:txBody>
      </p:sp>
      <p:pic>
        <p:nvPicPr>
          <p:cNvPr id="5" name="Picture 2" descr="C:\Users\Administrator\Desktop\1424967077903719.jpg"/>
          <p:cNvPicPr>
            <a:picLocks noChangeAspect="1" noChangeArrowheads="1"/>
          </p:cNvPicPr>
          <p:nvPr/>
        </p:nvPicPr>
        <p:blipFill>
          <a:blip r:embed="rId3" cstate="print"/>
          <a:srcRect t="7500" r="13350" b="24500"/>
          <a:stretch>
            <a:fillRect/>
          </a:stretch>
        </p:blipFill>
        <p:spPr bwMode="auto">
          <a:xfrm>
            <a:off x="471026" y="2876610"/>
            <a:ext cx="1902482" cy="2277953"/>
          </a:xfrm>
          <a:prstGeom prst="rect">
            <a:avLst/>
          </a:prstGeom>
          <a:ln>
            <a:noFill/>
          </a:ln>
          <a:effectLst>
            <a:softEdge rad="112500"/>
          </a:effectLst>
        </p:spPr>
      </p:pic>
      <p:sp>
        <p:nvSpPr>
          <p:cNvPr id="6" name="标题 3"/>
          <p:cNvSpPr>
            <a:spLocks noGrp="1"/>
          </p:cNvSpPr>
          <p:nvPr>
            <p:ph type="title"/>
          </p:nvPr>
        </p:nvSpPr>
        <p:spPr>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normAutofit/>
          </a:bodyPr>
          <a:lstStyle/>
          <a:p>
            <a:pPr algn="l" defTabSz="456565" fontAlgn="auto">
              <a:spcBef>
                <a:spcPts val="0"/>
              </a:spcBef>
              <a:spcAft>
                <a:spcPts val="0"/>
              </a:spcAft>
              <a:defRPr/>
            </a:pPr>
            <a:r>
              <a:rPr kumimoji="1" lang="en-US" altLang="zh-CN" sz="28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2. Zoom in </a:t>
            </a:r>
            <a:r>
              <a:rPr kumimoji="1" lang="en-US" altLang="zh-CN" sz="2800" b="1" kern="0" dirty="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the </a:t>
            </a:r>
            <a:r>
              <a:rPr kumimoji="1" lang="en-US" altLang="zh-CN" sz="28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text – </a:t>
            </a:r>
            <a:r>
              <a:rPr kumimoji="1" lang="en-US" altLang="zh-CN" sz="2800" b="1" kern="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微软雅黑" panose="020B0503020204020204" charset="-122"/>
                <a:cs typeface="Times New Roman" panose="02020603050405020304" pitchFamily="18" charset="0"/>
              </a:rPr>
              <a:t>Create word connections</a:t>
            </a:r>
            <a:endParaRPr kumimoji="1" lang="en-US" altLang="zh-CN" sz="2800" b="1" kern="0" dirty="0">
              <a:solidFill>
                <a:srgbClr val="C00000"/>
              </a:solidFill>
              <a:effectLst>
                <a:outerShdw blurRad="38100" dist="38100" dir="2700000" algn="tl">
                  <a:srgbClr val="000000">
                    <a:alpha val="43137"/>
                  </a:srgbClr>
                </a:outerShdw>
              </a:effectLst>
              <a:uFillTx/>
              <a:latin typeface="Times New Roman" panose="02020603050405020304" pitchFamily="18" charset="0"/>
              <a:ea typeface="微软雅黑" panose="020B0503020204020204" charset="-122"/>
              <a:cs typeface="Times New Roman" panose="02020603050405020304" pitchFamily="18" charset="0"/>
            </a:endParaRPr>
          </a:p>
        </p:txBody>
      </p:sp>
      <p:sp>
        <p:nvSpPr>
          <p:cNvPr id="7" name="矩形 6"/>
          <p:cNvSpPr/>
          <p:nvPr/>
        </p:nvSpPr>
        <p:spPr>
          <a:xfrm>
            <a:off x="2979174" y="1976284"/>
            <a:ext cx="1401097" cy="1061884"/>
          </a:xfrm>
          <a:prstGeom prst="rect">
            <a:avLst/>
          </a:prstGeom>
          <a:ln w="76200"/>
        </p:spPr>
        <p:style>
          <a:lnRef idx="2">
            <a:schemeClr val="accent5"/>
          </a:lnRef>
          <a:fillRef idx="1">
            <a:schemeClr val="lt1"/>
          </a:fillRef>
          <a:effectRef idx="0">
            <a:schemeClr val="accent5"/>
          </a:effectRef>
          <a:fontRef idx="minor">
            <a:schemeClr val="dk1"/>
          </a:fontRef>
        </p:style>
        <p:txBody>
          <a:bodyPr rtlCol="0" anchor="ctr"/>
          <a:lstStyle/>
          <a:p>
            <a:pPr marL="228600" lvl="0" indent="-228600" algn="ctr">
              <a:lnSpc>
                <a:spcPct val="90000"/>
              </a:lnSpc>
              <a:spcBef>
                <a:spcPts val="1000"/>
              </a:spcBef>
              <a:buNone/>
            </a:pPr>
            <a:r>
              <a:rPr lang="en-GB" altLang="zh-CN" sz="3200" b="1" dirty="0" smtClean="0">
                <a:solidFill>
                  <a:srgbClr val="002060"/>
                </a:solidFill>
                <a:cs typeface="Arial Black" panose="020B0A04020102020204"/>
              </a:rPr>
              <a:t>taint </a:t>
            </a:r>
          </a:p>
          <a:p>
            <a:pPr marL="228600" lvl="0" indent="-228600" algn="ctr">
              <a:lnSpc>
                <a:spcPct val="90000"/>
              </a:lnSpc>
              <a:spcBef>
                <a:spcPts val="1000"/>
              </a:spcBef>
              <a:buNone/>
            </a:pPr>
            <a:r>
              <a:rPr lang="en-GB" altLang="zh-CN" sz="3200" b="1" i="1" dirty="0" smtClean="0">
                <a:solidFill>
                  <a:srgbClr val="002060"/>
                </a:solidFill>
                <a:latin typeface="Times New Roman" panose="02020603050405020304" pitchFamily="18" charset="0"/>
                <a:cs typeface="Times New Roman" panose="02020603050405020304" pitchFamily="18" charset="0"/>
              </a:rPr>
              <a:t>v.</a:t>
            </a:r>
            <a:r>
              <a:rPr lang="en-GB" altLang="zh-CN" sz="3200" b="1" dirty="0" smtClean="0">
                <a:solidFill>
                  <a:srgbClr val="002060"/>
                </a:solidFill>
                <a:cs typeface="Arial Black" panose="020B0A04020102020204"/>
              </a:rPr>
              <a:t> </a:t>
            </a:r>
            <a:r>
              <a:rPr lang="en-GB" altLang="zh-CN" sz="2400" b="1" dirty="0" smtClean="0">
                <a:solidFill>
                  <a:srgbClr val="002060"/>
                </a:solidFill>
                <a:cs typeface="Arial Black" panose="020B0A04020102020204"/>
              </a:rPr>
              <a:t>&amp;</a:t>
            </a:r>
            <a:r>
              <a:rPr lang="en-GB" altLang="zh-CN" sz="3200" b="1" dirty="0" smtClean="0">
                <a:solidFill>
                  <a:srgbClr val="002060"/>
                </a:solidFill>
                <a:cs typeface="Arial Black" panose="020B0A04020102020204"/>
              </a:rPr>
              <a:t> </a:t>
            </a:r>
            <a:r>
              <a:rPr lang="en-GB" altLang="zh-CN" sz="3200" b="1" i="1" dirty="0" smtClean="0">
                <a:solidFill>
                  <a:srgbClr val="002060"/>
                </a:solidFill>
                <a:latin typeface="Times New Roman" panose="02020603050405020304" pitchFamily="18" charset="0"/>
                <a:cs typeface="Times New Roman" panose="02020603050405020304" pitchFamily="18" charset="0"/>
              </a:rPr>
              <a:t>n.</a:t>
            </a:r>
          </a:p>
        </p:txBody>
      </p:sp>
      <p:grpSp>
        <p:nvGrpSpPr>
          <p:cNvPr id="23" name="组合 22"/>
          <p:cNvGrpSpPr/>
          <p:nvPr/>
        </p:nvGrpSpPr>
        <p:grpSpPr>
          <a:xfrm>
            <a:off x="4380271" y="1592826"/>
            <a:ext cx="4365522" cy="914400"/>
            <a:chOff x="4380271" y="1592826"/>
            <a:chExt cx="4365522" cy="914400"/>
          </a:xfrm>
        </p:grpSpPr>
        <p:cxnSp>
          <p:nvCxnSpPr>
            <p:cNvPr id="9" name="直接连接符 8"/>
            <p:cNvCxnSpPr>
              <a:stCxn id="7" idx="3"/>
            </p:cNvCxnSpPr>
            <p:nvPr/>
          </p:nvCxnSpPr>
          <p:spPr>
            <a:xfrm flipV="1">
              <a:off x="4380271" y="1828800"/>
              <a:ext cx="1401097" cy="678426"/>
            </a:xfrm>
            <a:prstGeom prst="line">
              <a:avLst/>
            </a:prstGeom>
            <a:ln w="57150"/>
          </p:spPr>
          <p:style>
            <a:lnRef idx="3">
              <a:schemeClr val="dk1"/>
            </a:lnRef>
            <a:fillRef idx="0">
              <a:schemeClr val="dk1"/>
            </a:fillRef>
            <a:effectRef idx="2">
              <a:schemeClr val="dk1"/>
            </a:effectRef>
            <a:fontRef idx="minor">
              <a:schemeClr val="tx1"/>
            </a:fontRef>
          </p:style>
        </p:cxnSp>
        <p:sp>
          <p:nvSpPr>
            <p:cNvPr id="10" name="矩形 9"/>
            <p:cNvSpPr/>
            <p:nvPr/>
          </p:nvSpPr>
          <p:spPr>
            <a:xfrm>
              <a:off x="5810864" y="1592826"/>
              <a:ext cx="2934929" cy="530942"/>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zh-CN" sz="3200" b="1" dirty="0" smtClean="0"/>
                <a:t>damage </a:t>
              </a:r>
              <a:r>
                <a:rPr lang="en-US" altLang="zh-CN" sz="3200" b="1" i="1" dirty="0" smtClean="0">
                  <a:latin typeface="Times New Roman" panose="02020603050405020304" pitchFamily="18" charset="0"/>
                  <a:cs typeface="Times New Roman" panose="02020603050405020304" pitchFamily="18" charset="0"/>
                </a:rPr>
                <a:t>v.</a:t>
              </a:r>
              <a:r>
                <a:rPr lang="en-US" altLang="zh-CN" sz="3200" b="1" dirty="0" smtClean="0"/>
                <a:t> </a:t>
              </a:r>
              <a:endParaRPr lang="zh-CN" altLang="en-US" sz="3200" b="1" dirty="0"/>
            </a:p>
          </p:txBody>
        </p:sp>
      </p:grpSp>
      <p:grpSp>
        <p:nvGrpSpPr>
          <p:cNvPr id="24" name="组合 23"/>
          <p:cNvGrpSpPr/>
          <p:nvPr/>
        </p:nvGrpSpPr>
        <p:grpSpPr>
          <a:xfrm>
            <a:off x="4399935" y="2320414"/>
            <a:ext cx="4336025" cy="530942"/>
            <a:chOff x="4399935" y="2320414"/>
            <a:chExt cx="4336025" cy="530942"/>
          </a:xfrm>
        </p:grpSpPr>
        <p:cxnSp>
          <p:nvCxnSpPr>
            <p:cNvPr id="11" name="直接连接符 10"/>
            <p:cNvCxnSpPr>
              <a:endCxn id="14" idx="1"/>
            </p:cNvCxnSpPr>
            <p:nvPr/>
          </p:nvCxnSpPr>
          <p:spPr>
            <a:xfrm flipV="1">
              <a:off x="4399935" y="2585885"/>
              <a:ext cx="1401096" cy="2"/>
            </a:xfrm>
            <a:prstGeom prst="line">
              <a:avLst/>
            </a:prstGeom>
            <a:ln w="57150"/>
          </p:spPr>
          <p:style>
            <a:lnRef idx="3">
              <a:schemeClr val="dk1"/>
            </a:lnRef>
            <a:fillRef idx="0">
              <a:schemeClr val="dk1"/>
            </a:fillRef>
            <a:effectRef idx="2">
              <a:schemeClr val="dk1"/>
            </a:effectRef>
            <a:fontRef idx="minor">
              <a:schemeClr val="tx1"/>
            </a:fontRef>
          </p:style>
        </p:cxnSp>
        <p:sp>
          <p:nvSpPr>
            <p:cNvPr id="14" name="矩形 13"/>
            <p:cNvSpPr/>
            <p:nvPr/>
          </p:nvSpPr>
          <p:spPr>
            <a:xfrm>
              <a:off x="5801031" y="2320414"/>
              <a:ext cx="2934929" cy="530942"/>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zh-CN" sz="3200" b="1" dirty="0" smtClean="0"/>
                <a:t>blemish </a:t>
              </a:r>
              <a:r>
                <a:rPr lang="en-US" altLang="zh-CN" sz="3200" b="1" i="1" dirty="0" smtClean="0">
                  <a:latin typeface="Times New Roman" panose="02020603050405020304" pitchFamily="18" charset="0"/>
                  <a:cs typeface="Times New Roman" panose="02020603050405020304" pitchFamily="18" charset="0"/>
                </a:rPr>
                <a:t>v. &amp; n.</a:t>
              </a:r>
              <a:r>
                <a:rPr lang="en-US" altLang="zh-CN" sz="3200" b="1" dirty="0" smtClean="0"/>
                <a:t> </a:t>
              </a:r>
              <a:endParaRPr lang="zh-CN" altLang="en-US" sz="3200" b="1" dirty="0"/>
            </a:p>
          </p:txBody>
        </p:sp>
      </p:grpSp>
      <p:grpSp>
        <p:nvGrpSpPr>
          <p:cNvPr id="25" name="组合 24"/>
          <p:cNvGrpSpPr/>
          <p:nvPr/>
        </p:nvGrpSpPr>
        <p:grpSpPr>
          <a:xfrm>
            <a:off x="4375355" y="2605552"/>
            <a:ext cx="4375355" cy="953726"/>
            <a:chOff x="4375355" y="2605552"/>
            <a:chExt cx="4375355" cy="953726"/>
          </a:xfrm>
        </p:grpSpPr>
        <p:sp>
          <p:nvSpPr>
            <p:cNvPr id="20" name="矩形 19"/>
            <p:cNvSpPr/>
            <p:nvPr/>
          </p:nvSpPr>
          <p:spPr>
            <a:xfrm>
              <a:off x="5815781" y="3028336"/>
              <a:ext cx="2934929" cy="530942"/>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zh-CN" sz="3200" b="1" dirty="0" smtClean="0"/>
                <a:t>spoil </a:t>
              </a:r>
              <a:r>
                <a:rPr lang="en-US" altLang="zh-CN" sz="3200" b="1" i="1" dirty="0" smtClean="0">
                  <a:latin typeface="Times New Roman" panose="02020603050405020304" pitchFamily="18" charset="0"/>
                  <a:cs typeface="Times New Roman" panose="02020603050405020304" pitchFamily="18" charset="0"/>
                </a:rPr>
                <a:t>v.</a:t>
              </a:r>
              <a:r>
                <a:rPr lang="en-US" altLang="zh-CN" sz="3200" b="1" dirty="0" smtClean="0"/>
                <a:t> </a:t>
              </a:r>
              <a:endParaRPr lang="zh-CN" altLang="en-US" sz="3200" b="1" dirty="0"/>
            </a:p>
          </p:txBody>
        </p:sp>
        <p:cxnSp>
          <p:nvCxnSpPr>
            <p:cNvPr id="21" name="直接连接符 20"/>
            <p:cNvCxnSpPr>
              <a:endCxn id="20" idx="1"/>
            </p:cNvCxnSpPr>
            <p:nvPr/>
          </p:nvCxnSpPr>
          <p:spPr>
            <a:xfrm>
              <a:off x="4375355" y="2605552"/>
              <a:ext cx="1440426" cy="688255"/>
            </a:xfrm>
            <a:prstGeom prst="line">
              <a:avLst/>
            </a:prstGeom>
            <a:ln w="57150"/>
          </p:spPr>
          <p:style>
            <a:lnRef idx="3">
              <a:schemeClr val="dk1"/>
            </a:lnRef>
            <a:fillRef idx="0">
              <a:schemeClr val="dk1"/>
            </a:fillRef>
            <a:effectRef idx="2">
              <a:schemeClr val="dk1"/>
            </a:effectRef>
            <a:fontRef idx="minor">
              <a:schemeClr val="tx1"/>
            </a:fontRef>
          </p:style>
        </p:cxnSp>
      </p:grpSp>
      <p:sp>
        <p:nvSpPr>
          <p:cNvPr id="26" name="矩形 25"/>
          <p:cNvSpPr/>
          <p:nvPr/>
        </p:nvSpPr>
        <p:spPr>
          <a:xfrm>
            <a:off x="5426945" y="4294085"/>
            <a:ext cx="2536722"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rgbClr val="FF0000"/>
                </a:solidFill>
              </a:rPr>
              <a:t>is/was tainted</a:t>
            </a:r>
            <a:endParaRPr lang="zh-CN" altLang="en-US" sz="2400" b="1" dirty="0">
              <a:solidFill>
                <a:srgbClr val="FF0000"/>
              </a:solidFill>
            </a:endParaRPr>
          </a:p>
        </p:txBody>
      </p:sp>
      <p:sp>
        <p:nvSpPr>
          <p:cNvPr id="27" name="矩形 26"/>
          <p:cNvSpPr/>
          <p:nvPr/>
        </p:nvSpPr>
        <p:spPr>
          <a:xfrm>
            <a:off x="7142214" y="4741916"/>
            <a:ext cx="2536722"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rgbClr val="FF0000"/>
                </a:solidFill>
              </a:rPr>
              <a:t>the taint</a:t>
            </a:r>
            <a:endParaRPr lang="zh-CN" altLang="en-US" sz="2400" b="1" dirty="0">
              <a:solidFill>
                <a:srgbClr val="FF0000"/>
              </a:solidFill>
            </a:endParaRPr>
          </a:p>
        </p:txBody>
      </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blinds(horizontal)">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linds(horizontal)">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1"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blinds(horizontal)">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blinds(horizontal)">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698480"/>
            <a:ext cx="12191999" cy="819768"/>
          </a:xfrm>
        </p:spPr>
        <p:txBody>
          <a:bodyPr>
            <a:normAutofit fontScale="90000"/>
          </a:bodyPr>
          <a:lstStyle/>
          <a:p>
            <a:pPr algn="ctr"/>
            <a:r>
              <a:rPr lang="en-GB" dirty="0"/>
              <a:t/>
            </a:r>
            <a:br>
              <a:rPr lang="en-GB" dirty="0"/>
            </a:br>
            <a:endParaRPr lang="en-GB" sz="2900" dirty="0"/>
          </a:p>
        </p:txBody>
      </p:sp>
      <p:sp>
        <p:nvSpPr>
          <p:cNvPr id="3" name="Content Placeholder 2"/>
          <p:cNvSpPr>
            <a:spLocks noGrp="1"/>
          </p:cNvSpPr>
          <p:nvPr>
            <p:ph idx="1"/>
          </p:nvPr>
        </p:nvSpPr>
        <p:spPr>
          <a:xfrm>
            <a:off x="234052" y="2370089"/>
            <a:ext cx="4152211" cy="2262913"/>
          </a:xfrm>
        </p:spPr>
        <p:txBody>
          <a:bodyPr>
            <a:normAutofit/>
          </a:bodyPr>
          <a:lstStyle/>
          <a:p>
            <a:pPr marL="0" indent="0" algn="ctr">
              <a:buNone/>
            </a:pPr>
            <a:r>
              <a:rPr lang="en-GB" sz="2400" b="1" dirty="0" smtClean="0">
                <a:solidFill>
                  <a:srgbClr val="E00034"/>
                </a:solidFill>
              </a:rPr>
              <a:t>How serious is this legal case?</a:t>
            </a:r>
          </a:p>
          <a:p>
            <a:pPr lvl="1">
              <a:buFont typeface="Arial" panose="020B0604020202020204"/>
              <a:buChar char="•"/>
            </a:pPr>
            <a:r>
              <a:rPr lang="en-GB" b="1" dirty="0" smtClean="0"/>
              <a:t>public impact</a:t>
            </a:r>
            <a:endParaRPr lang="en-GB" dirty="0" smtClean="0"/>
          </a:p>
          <a:p>
            <a:pPr lvl="1">
              <a:buFont typeface="Arial" panose="020B0604020202020204"/>
              <a:buChar char="•"/>
            </a:pPr>
            <a:r>
              <a:rPr lang="en-GB" b="1" dirty="0" smtClean="0"/>
              <a:t>authority VS human rights</a:t>
            </a:r>
            <a:endParaRPr lang="en-GB" dirty="0" smtClean="0"/>
          </a:p>
          <a:p>
            <a:pPr lvl="1"/>
            <a:r>
              <a:rPr lang="en-US" sz="2700" dirty="0" smtClean="0"/>
              <a:t>…</a:t>
            </a:r>
            <a:endParaRPr lang="en-GB" sz="2700" dirty="0"/>
          </a:p>
          <a:p>
            <a:pPr marL="609600" lvl="1" indent="0">
              <a:buNone/>
            </a:pPr>
            <a:endParaRPr lang="en-GB" sz="2700" dirty="0"/>
          </a:p>
          <a:p>
            <a:pPr lvl="1"/>
            <a:endParaRPr lang="en-GB" sz="2700" dirty="0"/>
          </a:p>
        </p:txBody>
      </p:sp>
      <p:cxnSp>
        <p:nvCxnSpPr>
          <p:cNvPr id="11" name="Straight Connector 10"/>
          <p:cNvCxnSpPr/>
          <p:nvPr/>
        </p:nvCxnSpPr>
        <p:spPr>
          <a:xfrm>
            <a:off x="4309277" y="2368170"/>
            <a:ext cx="0" cy="2870415"/>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8" name="标题 3"/>
          <p:cNvSpPr txBox="1"/>
          <p:nvPr/>
        </p:nvSpPr>
        <p:spPr>
          <a:xfrm>
            <a:off x="838200" y="365126"/>
            <a:ext cx="10515600" cy="849312"/>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lIns="91438" tIns="45719" rIns="91438" bIns="45719" rtlCol="0" anchor="ctr">
            <a:normAutofit/>
          </a:bodyPr>
          <a:lstStyle/>
          <a:p>
            <a:pPr marL="0" marR="0" lvl="0" indent="0" algn="l" defTabSz="456565" rtl="0" eaLnBrk="1" fontAlgn="auto" latinLnBrk="0" hangingPunct="1">
              <a:lnSpc>
                <a:spcPct val="90000"/>
              </a:lnSpc>
              <a:spcBef>
                <a:spcPts val="0"/>
              </a:spcBef>
              <a:spcAft>
                <a:spcPts val="0"/>
              </a:spcAft>
              <a:buClrTx/>
              <a:buSzTx/>
              <a:buFontTx/>
              <a:buNone/>
              <a:defRPr/>
            </a:pPr>
            <a:r>
              <a:rPr kumimoji="1" lang="en-US" altLang="zh-CN" sz="3200" b="1" i="0" u="none" strike="noStrike" kern="0" cap="none" spc="0" normalizeH="0" baseline="0" noProof="0" dirty="0" smtClean="0">
                <a:ln>
                  <a:noFill/>
                </a:ln>
                <a:solidFill>
                  <a:schemeClr val="accent5">
                    <a:lumMod val="50000"/>
                  </a:schemeClr>
                </a:solidFill>
                <a:effectLst>
                  <a:outerShdw blurRad="38100" dist="38100" dir="2700000" algn="tl">
                    <a:srgbClr val="000000">
                      <a:alpha val="43137"/>
                    </a:srgbClr>
                  </a:outerShdw>
                </a:effectLst>
                <a:uLnTx/>
                <a:uFillTx/>
                <a:latin typeface="Arial Black" panose="020B0A04020102020204" charset="0"/>
                <a:ea typeface="微软雅黑" panose="020B0503020204020204" charset="-122"/>
                <a:cs typeface="+mj-cs"/>
              </a:rPr>
              <a:t>3. Take sides – </a:t>
            </a:r>
            <a:r>
              <a:rPr kumimoji="1" lang="en-US" altLang="zh-CN" sz="32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微软雅黑" panose="020B0503020204020204" charset="-122"/>
                <a:cs typeface="Times New Roman" panose="02020603050405020304" pitchFamily="18" charset="0"/>
              </a:rPr>
              <a:t>Voice out your opinions</a:t>
            </a:r>
            <a:r>
              <a:rPr kumimoji="1" lang="en-US" altLang="zh-CN" sz="3200" b="1" i="0" u="none" strike="noStrike" kern="0" cap="none" spc="0" normalizeH="0" noProof="0" dirty="0" smtClean="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微软雅黑" panose="020B0503020204020204" charset="-122"/>
                <a:cs typeface="Times New Roman" panose="02020603050405020304" pitchFamily="18" charset="0"/>
              </a:rPr>
              <a:t> critically</a:t>
            </a:r>
            <a:endParaRPr kumimoji="1" lang="en-US" altLang="zh-CN" sz="3200" b="1"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微软雅黑" panose="020B0503020204020204" charset="-122"/>
              <a:cs typeface="Times New Roman" panose="02020603050405020304" pitchFamily="18" charset="0"/>
            </a:endParaRPr>
          </a:p>
        </p:txBody>
      </p:sp>
      <p:pic>
        <p:nvPicPr>
          <p:cNvPr id="10" name="图片 9"/>
          <p:cNvPicPr>
            <a:picLocks noChangeAspect="1"/>
          </p:cNvPicPr>
          <p:nvPr/>
        </p:nvPicPr>
        <p:blipFill>
          <a:blip r:embed="rId4" cstate="print"/>
          <a:srcRect l="3352" t="15110" r="829" b="18366"/>
          <a:stretch>
            <a:fillRect/>
          </a:stretch>
        </p:blipFill>
        <p:spPr>
          <a:xfrm>
            <a:off x="1271270" y="4361180"/>
            <a:ext cx="2031365" cy="1542415"/>
          </a:xfrm>
          <a:prstGeom prst="rect">
            <a:avLst/>
          </a:prstGeom>
        </p:spPr>
      </p:pic>
      <p:sp>
        <p:nvSpPr>
          <p:cNvPr id="12" name="Content Placeholder 2"/>
          <p:cNvSpPr txBox="1"/>
          <p:nvPr/>
        </p:nvSpPr>
        <p:spPr>
          <a:xfrm>
            <a:off x="4429815" y="2365327"/>
            <a:ext cx="4152211" cy="2262913"/>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GB" sz="2400" b="1" noProof="0" dirty="0" smtClean="0">
                <a:solidFill>
                  <a:srgbClr val="E00034"/>
                </a:solidFill>
              </a:rPr>
              <a:t>Do you feel guilty?</a:t>
            </a:r>
            <a:endParaRPr kumimoji="0" lang="en-GB" sz="2400" b="1" i="0" u="none" strike="noStrike" kern="1200" cap="none" spc="0" normalizeH="0" baseline="0" noProof="0" dirty="0" smtClean="0">
              <a:ln>
                <a:noFill/>
              </a:ln>
              <a:solidFill>
                <a:srgbClr val="E00034"/>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a:buChar char="•"/>
              <a:defRPr/>
            </a:pPr>
            <a:r>
              <a:rPr lang="en-GB" sz="2400" b="1" dirty="0" smtClean="0"/>
              <a:t>profits</a:t>
            </a:r>
            <a:endParaRPr kumimoji="0" lang="en-GB" sz="2400" b="0" i="0" u="none" strike="noStrike" kern="1200" cap="none" spc="0" normalizeH="0" baseline="0" noProof="0" dirty="0" smtClean="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a:buChar char="•"/>
              <a:defRPr/>
            </a:pPr>
            <a:r>
              <a:rPr kumimoji="0" lang="en-GB" sz="2400" b="1" i="0" u="none" strike="noStrike" kern="1200" cap="none" spc="0" normalizeH="0" baseline="0" noProof="0" dirty="0" smtClean="0">
                <a:ln>
                  <a:noFill/>
                </a:ln>
                <a:solidFill>
                  <a:schemeClr val="tx1"/>
                </a:solidFill>
                <a:effectLst/>
                <a:uLnTx/>
                <a:uFillTx/>
                <a:latin typeface="+mn-lt"/>
                <a:ea typeface="+mn-ea"/>
                <a:cs typeface="+mn-cs"/>
              </a:rPr>
              <a:t>social contribution VS public</a:t>
            </a:r>
            <a:r>
              <a:rPr kumimoji="0" lang="en-GB" sz="2400" b="1" i="0" u="none" strike="noStrike" kern="1200" cap="none" spc="0" normalizeH="0" noProof="0" dirty="0" smtClean="0">
                <a:ln>
                  <a:noFill/>
                </a:ln>
                <a:solidFill>
                  <a:schemeClr val="tx1"/>
                </a:solidFill>
                <a:effectLst/>
                <a:uLnTx/>
                <a:uFillTx/>
                <a:latin typeface="+mn-lt"/>
                <a:ea typeface="+mn-ea"/>
                <a:cs typeface="+mn-cs"/>
              </a:rPr>
              <a:t> condemnation</a:t>
            </a:r>
            <a:endParaRPr kumimoji="0" lang="en-GB" sz="2400" b="0" i="0" u="none" strike="noStrike" kern="1200" cap="none" spc="0" normalizeH="0" baseline="0" noProof="0" dirty="0" smtClean="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a:t>
            </a:r>
            <a:endParaRPr kumimoji="0" lang="en-GB" sz="2700" b="0" i="0" u="none" strike="noStrike" kern="1200" cap="none" spc="0" normalizeH="0" baseline="0" noProof="0" dirty="0" smtClean="0">
              <a:ln>
                <a:noFill/>
              </a:ln>
              <a:solidFill>
                <a:schemeClr val="tx1"/>
              </a:solidFill>
              <a:effectLst/>
              <a:uLnTx/>
              <a:uFillTx/>
              <a:latin typeface="+mn-lt"/>
              <a:ea typeface="+mn-ea"/>
              <a:cs typeface="+mn-cs"/>
            </a:endParaRPr>
          </a:p>
          <a:p>
            <a:pPr marL="6096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defRPr/>
            </a:pPr>
            <a:endParaRPr kumimoji="0" lang="en-GB" sz="2700" b="0" i="0" u="none" strike="noStrike" kern="1200" cap="none" spc="0" normalizeH="0" baseline="0" noProof="0" dirty="0" smtClean="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defRPr/>
            </a:pPr>
            <a:endParaRPr kumimoji="0" lang="en-GB" sz="2700" b="0" i="0" u="none" strike="noStrike" kern="1200" cap="none" spc="0" normalizeH="0" baseline="0" noProof="0" dirty="0">
              <a:ln>
                <a:noFill/>
              </a:ln>
              <a:solidFill>
                <a:schemeClr val="tx1"/>
              </a:solidFill>
              <a:effectLst/>
              <a:uLnTx/>
              <a:uFillTx/>
              <a:latin typeface="+mn-lt"/>
              <a:ea typeface="+mn-ea"/>
              <a:cs typeface="+mn-cs"/>
            </a:endParaRPr>
          </a:p>
        </p:txBody>
      </p:sp>
      <p:pic>
        <p:nvPicPr>
          <p:cNvPr id="13" name="图片 12"/>
          <p:cNvPicPr>
            <a:picLocks noChangeAspect="1"/>
          </p:cNvPicPr>
          <p:nvPr/>
        </p:nvPicPr>
        <p:blipFill>
          <a:blip r:embed="rId5" cstate="print"/>
          <a:srcRect t="23350" b="37664"/>
          <a:stretch>
            <a:fillRect/>
          </a:stretch>
        </p:blipFill>
        <p:spPr>
          <a:xfrm>
            <a:off x="5481320" y="4532948"/>
            <a:ext cx="1933892" cy="1096327"/>
          </a:xfrm>
          <a:prstGeom prst="rect">
            <a:avLst/>
          </a:prstGeom>
        </p:spPr>
      </p:pic>
      <p:cxnSp>
        <p:nvCxnSpPr>
          <p:cNvPr id="14" name="Straight Connector 10"/>
          <p:cNvCxnSpPr/>
          <p:nvPr/>
        </p:nvCxnSpPr>
        <p:spPr>
          <a:xfrm>
            <a:off x="8190714" y="2463420"/>
            <a:ext cx="0" cy="2870415"/>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5" name="Content Placeholder 2"/>
          <p:cNvSpPr txBox="1"/>
          <p:nvPr/>
        </p:nvSpPr>
        <p:spPr>
          <a:xfrm>
            <a:off x="8354116" y="2146252"/>
            <a:ext cx="3647384" cy="2262913"/>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GB" sz="2400" b="1" noProof="0" dirty="0" smtClean="0">
                <a:solidFill>
                  <a:srgbClr val="E00034"/>
                </a:solidFill>
              </a:rPr>
              <a:t>What keeps you going on for </a:t>
            </a:r>
            <a:r>
              <a:rPr lang="en-GB" sz="2400" b="1" dirty="0" smtClean="0">
                <a:solidFill>
                  <a:srgbClr val="E00034"/>
                </a:solidFill>
              </a:rPr>
              <a:t>16 years</a:t>
            </a:r>
            <a:r>
              <a:rPr lang="en-GB" sz="2400" b="1" noProof="0" dirty="0" smtClean="0">
                <a:solidFill>
                  <a:srgbClr val="E00034"/>
                </a:solidFill>
              </a:rPr>
              <a:t>?</a:t>
            </a:r>
            <a:endParaRPr kumimoji="0" lang="en-GB" sz="2400" b="1" i="0" u="none" strike="noStrike" kern="1200" cap="none" spc="0" normalizeH="0" baseline="0" noProof="0" dirty="0" smtClean="0">
              <a:ln>
                <a:noFill/>
              </a:ln>
              <a:solidFill>
                <a:srgbClr val="E00034"/>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a:buChar char="•"/>
              <a:defRPr/>
            </a:pPr>
            <a:r>
              <a:rPr lang="en-GB" sz="2400" b="1" smtClean="0"/>
              <a:t>work </a:t>
            </a:r>
            <a:r>
              <a:rPr lang="en-GB" sz="2400" b="1" dirty="0" smtClean="0"/>
              <a:t>ethics</a:t>
            </a:r>
            <a:endParaRPr kumimoji="0" lang="en-GB" sz="2400" b="0" i="0" u="none" strike="noStrike" kern="1200" cap="none" spc="0" normalizeH="0" baseline="0" noProof="0" dirty="0" smtClean="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a:buChar char="•"/>
              <a:defRPr/>
            </a:pPr>
            <a:r>
              <a:rPr kumimoji="0" lang="en-GB" sz="2400" b="1" i="0" u="none" strike="noStrike" kern="1200" cap="none" spc="0" normalizeH="0" baseline="0" noProof="0" dirty="0" smtClean="0">
                <a:ln>
                  <a:noFill/>
                </a:ln>
                <a:solidFill>
                  <a:schemeClr val="tx1"/>
                </a:solidFill>
                <a:effectLst/>
                <a:uLnTx/>
                <a:uFillTx/>
                <a:latin typeface="+mn-lt"/>
                <a:ea typeface="+mn-ea"/>
                <a:cs typeface="+mn-cs"/>
              </a:rPr>
              <a:t>human conscience</a:t>
            </a:r>
            <a:endParaRPr kumimoji="0" lang="en-GB" sz="2400" b="0" i="0" u="none" strike="noStrike" kern="1200" cap="none" spc="0" normalizeH="0" baseline="0" noProof="0" dirty="0" smtClean="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a:t>
            </a:r>
            <a:endParaRPr kumimoji="0" lang="en-GB" sz="2700" b="0" i="0" u="none" strike="noStrike" kern="1200" cap="none" spc="0" normalizeH="0" baseline="0" noProof="0" dirty="0" smtClean="0">
              <a:ln>
                <a:noFill/>
              </a:ln>
              <a:solidFill>
                <a:schemeClr val="tx1"/>
              </a:solidFill>
              <a:effectLst/>
              <a:uLnTx/>
              <a:uFillTx/>
              <a:latin typeface="+mn-lt"/>
              <a:ea typeface="+mn-ea"/>
              <a:cs typeface="+mn-cs"/>
            </a:endParaRPr>
          </a:p>
          <a:p>
            <a:pPr marL="6096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defRPr/>
            </a:pPr>
            <a:endParaRPr kumimoji="0" lang="en-GB" sz="2700" b="0" i="0" u="none" strike="noStrike" kern="1200" cap="none" spc="0" normalizeH="0" baseline="0" noProof="0" dirty="0" smtClean="0">
              <a:ln>
                <a:noFill/>
              </a:ln>
              <a:solidFill>
                <a:schemeClr val="tx1"/>
              </a:solidFill>
              <a:effectLst/>
              <a:uLnTx/>
              <a:uFillTx/>
              <a:latin typeface="+mn-lt"/>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defRPr/>
            </a:pPr>
            <a:endParaRPr kumimoji="0" lang="en-GB" sz="2700" b="0" i="0" u="none" strike="noStrike" kern="1200" cap="none" spc="0" normalizeH="0" baseline="0" noProof="0" dirty="0">
              <a:ln>
                <a:noFill/>
              </a:ln>
              <a:solidFill>
                <a:schemeClr val="tx1"/>
              </a:solidFill>
              <a:effectLst/>
              <a:uLnTx/>
              <a:uFillTx/>
              <a:latin typeface="+mn-lt"/>
              <a:ea typeface="+mn-ea"/>
              <a:cs typeface="+mn-cs"/>
            </a:endParaRPr>
          </a:p>
        </p:txBody>
      </p:sp>
      <p:pic>
        <p:nvPicPr>
          <p:cNvPr id="16" name="Picture 17" descr="avatars.png"/>
          <p:cNvPicPr>
            <a:picLocks noChangeAspect="1"/>
          </p:cNvPicPr>
          <p:nvPr/>
        </p:nvPicPr>
        <p:blipFill rotWithShape="1">
          <a:blip r:embed="rId6" cstate="screen"/>
          <a:srcRect/>
          <a:stretch>
            <a:fillRect/>
          </a:stretch>
        </p:blipFill>
        <p:spPr>
          <a:xfrm>
            <a:off x="9801225" y="4014787"/>
            <a:ext cx="985838" cy="2334877"/>
          </a:xfrm>
          <a:prstGeom prst="rect">
            <a:avLst/>
          </a:prstGeom>
        </p:spPr>
      </p:pic>
      <p:sp>
        <p:nvSpPr>
          <p:cNvPr id="18" name="矩形 17"/>
          <p:cNvSpPr/>
          <p:nvPr/>
        </p:nvSpPr>
        <p:spPr>
          <a:xfrm>
            <a:off x="2228850" y="1400175"/>
            <a:ext cx="7443787" cy="6858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Social and humanistic significance</a:t>
            </a:r>
            <a:endParaRPr lang="zh-CN" alt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txBox="1">
            <a:spLocks noGrp="1"/>
          </p:cNvSpPr>
          <p:nvPr>
            <p:ph type="title"/>
          </p:nvPr>
        </p:nvSpPr>
        <p:spPr>
          <a:xfrm>
            <a:off x="838200" y="365126"/>
            <a:ext cx="10515600" cy="720724"/>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lIns="91438" tIns="45719" rIns="91438" bIns="45719" rtlCol="0" anchor="ctr">
            <a:normAutofit/>
          </a:bodyPr>
          <a:lstStyle/>
          <a:p>
            <a:pPr marL="0" marR="0" lvl="0" indent="0" algn="l" defTabSz="456565" rtl="0" eaLnBrk="1" fontAlgn="auto" latinLnBrk="0" hangingPunct="1">
              <a:lnSpc>
                <a:spcPct val="90000"/>
              </a:lnSpc>
              <a:spcBef>
                <a:spcPts val="0"/>
              </a:spcBef>
              <a:spcAft>
                <a:spcPts val="0"/>
              </a:spcAft>
              <a:buClrTx/>
              <a:buSzTx/>
              <a:buFontTx/>
              <a:buNone/>
              <a:defRPr/>
            </a:pPr>
            <a:r>
              <a:rPr kumimoji="1" lang="en-US" altLang="zh-CN" sz="3200" b="1" i="0" u="none" strike="noStrike" kern="0" cap="none" spc="0" normalizeH="0" baseline="0" noProof="0" smtClean="0">
                <a:ln>
                  <a:noFill/>
                </a:ln>
                <a:solidFill>
                  <a:schemeClr val="accent5">
                    <a:lumMod val="50000"/>
                  </a:schemeClr>
                </a:solidFill>
                <a:effectLst>
                  <a:outerShdw blurRad="38100" dist="38100" dir="2700000" algn="tl">
                    <a:srgbClr val="000000">
                      <a:alpha val="43137"/>
                    </a:srgbClr>
                  </a:outerShdw>
                </a:effectLst>
                <a:uLnTx/>
                <a:uFillTx/>
                <a:latin typeface="Arial Black" panose="020B0A04020102020204" charset="0"/>
                <a:ea typeface="微软雅黑" panose="020B0503020204020204" charset="-122"/>
                <a:cs typeface="+mj-cs"/>
              </a:rPr>
              <a:t>3.Take sides – </a:t>
            </a:r>
            <a:r>
              <a:rPr kumimoji="1" lang="en-US" altLang="zh-CN" sz="3200" b="1" i="0" u="none" strike="noStrike" kern="0" cap="none" spc="0" normalizeH="0" baseline="0" noProof="0" smtClean="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微软雅黑" panose="020B0503020204020204" charset="-122"/>
                <a:cs typeface="Times New Roman" panose="02020603050405020304" pitchFamily="18" charset="0"/>
              </a:rPr>
              <a:t>How does Bilott think?</a:t>
            </a:r>
            <a:endParaRPr kumimoji="1" lang="en-US" altLang="zh-CN" sz="3200" b="1"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微软雅黑" panose="020B0503020204020204" charset="-122"/>
              <a:cs typeface="Times New Roman" panose="02020603050405020304" pitchFamily="18" charset="0"/>
            </a:endParaRPr>
          </a:p>
        </p:txBody>
      </p:sp>
      <p:pic>
        <p:nvPicPr>
          <p:cNvPr id="3074" name="Picture 2" descr="C:\Users\Administrator\Desktop\IMG_9697.JPG"/>
          <p:cNvPicPr>
            <a:picLocks noGrp="1" noChangeAspect="1" noChangeArrowheads="1"/>
          </p:cNvPicPr>
          <p:nvPr>
            <p:ph idx="1"/>
          </p:nvPr>
        </p:nvPicPr>
        <p:blipFill>
          <a:blip r:embed="rId2" cstate="print"/>
          <a:srcRect l="38079" t="28368" r="44070" b="6869"/>
          <a:stretch>
            <a:fillRect/>
          </a:stretch>
        </p:blipFill>
        <p:spPr bwMode="auto">
          <a:xfrm>
            <a:off x="757237" y="1685923"/>
            <a:ext cx="2071688" cy="3600451"/>
          </a:xfrm>
          <a:prstGeom prst="ellipse">
            <a:avLst/>
          </a:prstGeom>
          <a:ln>
            <a:noFill/>
          </a:ln>
          <a:effectLst>
            <a:softEdge rad="112500"/>
          </a:effectLst>
        </p:spPr>
      </p:pic>
      <p:sp>
        <p:nvSpPr>
          <p:cNvPr id="6" name="TextBox 9"/>
          <p:cNvSpPr txBox="1"/>
          <p:nvPr/>
        </p:nvSpPr>
        <p:spPr>
          <a:xfrm>
            <a:off x="910919" y="5283256"/>
            <a:ext cx="1589346" cy="369332"/>
          </a:xfrm>
          <a:prstGeom prst="rect">
            <a:avLst/>
          </a:prstGeom>
          <a:noFill/>
        </p:spPr>
        <p:txBody>
          <a:bodyPr wrap="none" rtlCol="0">
            <a:spAutoFit/>
          </a:bodyPr>
          <a:lstStyle/>
          <a:p>
            <a:r>
              <a:rPr lang="en-US" altLang="en-GB" dirty="0" smtClean="0">
                <a:latin typeface="Arial Black" panose="020B0A04020102020204"/>
                <a:cs typeface="Arial Black" panose="020B0A04020102020204"/>
              </a:rPr>
              <a:t>  Rob Bilott</a:t>
            </a:r>
          </a:p>
        </p:txBody>
      </p:sp>
      <p:sp>
        <p:nvSpPr>
          <p:cNvPr id="7" name="矩形 6"/>
          <p:cNvSpPr/>
          <p:nvPr/>
        </p:nvSpPr>
        <p:spPr>
          <a:xfrm>
            <a:off x="2971801" y="1914527"/>
            <a:ext cx="9043987" cy="36576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en-US" altLang="zh-CN" sz="3600" dirty="0" smtClean="0"/>
          </a:p>
          <a:p>
            <a:r>
              <a:rPr lang="en-US" altLang="zh-CN" sz="3600" b="1" dirty="0" smtClean="0">
                <a:solidFill>
                  <a:srgbClr val="0070C0"/>
                </a:solidFill>
              </a:rPr>
              <a:t>“Bilott doesn’t regret fighting DuPont for the last 16 years, nor for letting PFOA consume his career.”</a:t>
            </a:r>
          </a:p>
          <a:p>
            <a:r>
              <a:rPr lang="en-US" altLang="en-GB" sz="2800" b="1" dirty="0" smtClean="0">
                <a:solidFill>
                  <a:schemeClr val="tx1"/>
                </a:solidFill>
                <a:latin typeface="FrankRuehl" panose="020E0503060101010101" pitchFamily="34" charset="-79"/>
                <a:ea typeface="Calibri" panose="020F0502020204030204" charset="0"/>
                <a:cs typeface="FrankRuehl" panose="020E0503060101010101" pitchFamily="34" charset="-79"/>
              </a:rPr>
              <a:t>                                                                                  Nathaniel Rich</a:t>
            </a:r>
          </a:p>
          <a:p>
            <a:r>
              <a:rPr lang="en-US" altLang="en-GB" sz="2800" b="1" i="1" dirty="0" smtClean="0">
                <a:solidFill>
                  <a:schemeClr val="tx1"/>
                </a:solidFill>
                <a:effectLst>
                  <a:outerShdw blurRad="38100" dist="19050" dir="2700000" algn="tl" rotWithShape="0">
                    <a:schemeClr val="dk1">
                      <a:alpha val="40000"/>
                    </a:schemeClr>
                  </a:outerShdw>
                </a:effectLst>
                <a:latin typeface="FrankRuehl" panose="020E0503060101010101" pitchFamily="34" charset="-79"/>
                <a:ea typeface="Calibri" panose="020F0502020204030204" charset="0"/>
                <a:cs typeface="FrankRuehl" panose="020E0503060101010101" pitchFamily="34" charset="-79"/>
              </a:rPr>
              <a:t>      </a:t>
            </a:r>
            <a:r>
              <a:rPr lang="en-US" altLang="en-GB" sz="2800" b="1" i="1" dirty="0" smtClean="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charset="0"/>
                <a:cs typeface="Times New Roman" panose="02020603050405020304" pitchFamily="18" charset="0"/>
              </a:rPr>
              <a:t>T</a:t>
            </a:r>
            <a:r>
              <a:rPr lang="en-US" altLang="zh-CN" sz="2800" b="1" i="1" dirty="0" smtClean="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charset="0"/>
                <a:cs typeface="Times New Roman" panose="02020603050405020304" pitchFamily="18" charset="0"/>
              </a:rPr>
              <a:t>he Lawyer Who Became DuPont’s Worst Nightmare</a:t>
            </a:r>
          </a:p>
          <a:p>
            <a:pPr algn="ctr"/>
            <a:r>
              <a:rPr lang="en-US" altLang="en-GB" sz="2800" b="1" dirty="0" smtClean="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charset="0"/>
                <a:cs typeface="Times New Roman" panose="02020603050405020304" pitchFamily="18" charset="0"/>
              </a:rPr>
              <a:t>     (original version)</a:t>
            </a:r>
          </a:p>
          <a:p>
            <a:endParaRPr lang="en-US" altLang="zh-CN" sz="3600" dirty="0" smtClean="0"/>
          </a:p>
          <a:p>
            <a:r>
              <a:rPr lang="en-US" altLang="zh-CN" sz="3600" dirty="0" smtClean="0"/>
              <a:t>                  </a:t>
            </a: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514350" indent="-514350">
              <a:buAutoNum type="arabicPeriod"/>
            </a:pPr>
            <a:r>
              <a:rPr lang="en-US" altLang="zh-CN" sz="3200" b="1" dirty="0" smtClean="0">
                <a:solidFill>
                  <a:srgbClr val="C00000"/>
                </a:solidFill>
              </a:rPr>
              <a:t>READ</a:t>
            </a:r>
            <a:r>
              <a:rPr lang="en-US" altLang="zh-CN" sz="3200" b="1" dirty="0" smtClean="0"/>
              <a:t> the original version of the story on </a:t>
            </a:r>
            <a:r>
              <a:rPr lang="en-US" altLang="zh-CN" sz="3200" b="1" u="sng" dirty="0" smtClean="0">
                <a:hlinkClick r:id="rId3"/>
              </a:rPr>
              <a:t>http://NYTIMES.com/2016/01/10/magazine/the-lawyer-who-became-duponts-worst-nightmare.html</a:t>
            </a:r>
            <a:r>
              <a:rPr lang="en-US" altLang="zh-CN" sz="3200" b="1" dirty="0" smtClean="0"/>
              <a:t> </a:t>
            </a:r>
          </a:p>
          <a:p>
            <a:pPr marL="514350" indent="-514350">
              <a:buAutoNum type="arabicPeriod"/>
            </a:pPr>
            <a:r>
              <a:rPr lang="en-US" altLang="zh-CN" sz="3200" b="1" dirty="0" smtClean="0">
                <a:solidFill>
                  <a:srgbClr val="C00000"/>
                </a:solidFill>
              </a:rPr>
              <a:t>THINK:</a:t>
            </a:r>
            <a:r>
              <a:rPr lang="en-US" altLang="zh-CN" sz="3200" b="1" dirty="0" smtClean="0"/>
              <a:t> Why did Bilott “</a:t>
            </a:r>
            <a:r>
              <a:rPr lang="en-US" altLang="zh-CN" sz="3200" b="1" dirty="0" smtClean="0">
                <a:solidFill>
                  <a:srgbClr val="C00000"/>
                </a:solidFill>
              </a:rPr>
              <a:t>never represent a corporate client again</a:t>
            </a:r>
            <a:r>
              <a:rPr lang="en-US" altLang="zh-CN" sz="3200" b="1" dirty="0" smtClean="0"/>
              <a:t> ”? Voice out your insights. (</a:t>
            </a:r>
            <a:r>
              <a:rPr lang="en-US" altLang="zh-CN" sz="3200" b="1" dirty="0" smtClean="0">
                <a:solidFill>
                  <a:srgbClr val="0070C0"/>
                </a:solidFill>
              </a:rPr>
              <a:t>prepare a two-minute speech on this topic</a:t>
            </a:r>
            <a:r>
              <a:rPr lang="en-US" altLang="zh-CN" sz="3200" b="1" dirty="0" smtClean="0"/>
              <a:t>)</a:t>
            </a:r>
          </a:p>
          <a:p>
            <a:pPr marL="514350" indent="-514350">
              <a:buAutoNum type="arabicPeriod"/>
            </a:pPr>
            <a:r>
              <a:rPr lang="en-US" altLang="zh-CN" sz="3200" b="1" dirty="0" smtClean="0">
                <a:solidFill>
                  <a:srgbClr val="C00000"/>
                </a:solidFill>
              </a:rPr>
              <a:t>CRITICIZE </a:t>
            </a:r>
            <a:r>
              <a:rPr lang="en-US" altLang="zh-CN" sz="3200" b="1" dirty="0" smtClean="0">
                <a:solidFill>
                  <a:schemeClr val="tx1"/>
                </a:solidFill>
              </a:rPr>
              <a:t>the whole event in 150 words (written form) from the perspective of a common citizen.</a:t>
            </a:r>
          </a:p>
          <a:p>
            <a:pPr marL="514350" indent="-514350">
              <a:buNone/>
            </a:pPr>
            <a:endParaRPr lang="en-US" altLang="zh-CN" sz="3200" b="1" dirty="0" smtClean="0">
              <a:solidFill>
                <a:schemeClr val="tx1"/>
              </a:solidFill>
            </a:endParaRPr>
          </a:p>
          <a:p>
            <a:pPr marL="514350" indent="-514350">
              <a:buAutoNum type="arabicPeriod"/>
            </a:pPr>
            <a:endParaRPr lang="en-US" altLang="zh-CN" sz="3200" dirty="0" smtClean="0"/>
          </a:p>
          <a:p>
            <a:pPr marL="514350" indent="-514350">
              <a:buAutoNum type="arabicPeriod"/>
            </a:pPr>
            <a:endParaRPr lang="en-US" altLang="zh-CN" sz="3200" dirty="0" smtClean="0"/>
          </a:p>
          <a:p>
            <a:pPr marL="514350" indent="-514350">
              <a:buAutoNum type="arabicPeriod"/>
            </a:pPr>
            <a:endParaRPr lang="en-US" altLang="zh-CN" sz="3200" dirty="0" smtClean="0"/>
          </a:p>
          <a:p>
            <a:pPr marL="514350" indent="-514350">
              <a:buAutoNum type="arabicPeriod"/>
            </a:pPr>
            <a:endParaRPr lang="en-US" altLang="zh-CN" sz="3200" dirty="0" smtClean="0"/>
          </a:p>
          <a:p>
            <a:pPr marL="514350" indent="-514350">
              <a:buAutoNum type="arabicPeriod"/>
            </a:pPr>
            <a:endParaRPr lang="en-US" altLang="zh-CN" sz="3200" dirty="0" smtClean="0"/>
          </a:p>
          <a:p>
            <a:pPr marL="514350" indent="-514350">
              <a:buAutoNum type="arabicPeriod"/>
            </a:pPr>
            <a:endParaRPr lang="en-US" altLang="zh-CN" sz="3200" dirty="0" smtClean="0"/>
          </a:p>
          <a:p>
            <a:pPr marL="514350" indent="-514350">
              <a:buAutoNum type="arabicPeriod"/>
            </a:pPr>
            <a:endParaRPr lang="en-US" altLang="zh-CN" sz="3200" dirty="0" smtClean="0"/>
          </a:p>
          <a:p>
            <a:pPr marL="514350" indent="-514350">
              <a:buAutoNum type="arabicPeriod"/>
            </a:pPr>
            <a:endParaRPr lang="en-US" altLang="zh-CN" sz="3200" dirty="0" smtClean="0"/>
          </a:p>
          <a:p>
            <a:pPr marL="514350" indent="-514350">
              <a:buAutoNum type="arabicPeriod"/>
            </a:pPr>
            <a:endParaRPr lang="zh-CN" altLang="en-US" dirty="0"/>
          </a:p>
        </p:txBody>
      </p:sp>
      <p:sp>
        <p:nvSpPr>
          <p:cNvPr id="4" name="标题 3"/>
          <p:cNvSpPr txBox="1">
            <a:spLocks noGrp="1"/>
          </p:cNvSpPr>
          <p:nvPr>
            <p:ph type="title"/>
          </p:nvPr>
        </p:nvSpPr>
        <p:spPr>
          <a:xfrm>
            <a:off x="838200" y="365125"/>
            <a:ext cx="10515600" cy="792163"/>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lIns="91438" tIns="45719" rIns="91438" bIns="45719" rtlCol="0" anchor="ctr">
            <a:normAutofit/>
          </a:bodyPr>
          <a:lstStyle/>
          <a:p>
            <a:pPr marL="0" marR="0" lvl="0" indent="0" algn="l" defTabSz="456565" rtl="0" eaLnBrk="1" fontAlgn="auto" latinLnBrk="0" hangingPunct="1">
              <a:lnSpc>
                <a:spcPct val="90000"/>
              </a:lnSpc>
              <a:spcBef>
                <a:spcPts val="0"/>
              </a:spcBef>
              <a:spcAft>
                <a:spcPts val="0"/>
              </a:spcAft>
              <a:buClrTx/>
              <a:buSzTx/>
              <a:buFontTx/>
              <a:buNone/>
              <a:defRPr/>
            </a:pPr>
            <a:r>
              <a:rPr kumimoji="1" lang="en-US" altLang="zh-CN" sz="3200" b="1" kern="0" dirty="0" smtClean="0">
                <a:solidFill>
                  <a:schemeClr val="accent5">
                    <a:lumMod val="50000"/>
                  </a:schemeClr>
                </a:solidFill>
                <a:effectLst>
                  <a:outerShdw blurRad="38100" dist="38100" dir="2700000" algn="tl">
                    <a:srgbClr val="000000">
                      <a:alpha val="43137"/>
                    </a:srgbClr>
                  </a:outerShdw>
                </a:effectLst>
                <a:latin typeface="Arial Black" panose="020B0A04020102020204" charset="0"/>
                <a:ea typeface="微软雅黑" panose="020B0503020204020204" charset="-122"/>
              </a:rPr>
              <a:t>4</a:t>
            </a:r>
            <a:r>
              <a:rPr kumimoji="1" lang="en-US" altLang="zh-CN" sz="2800" b="1" kern="0" dirty="0" smtClean="0">
                <a:solidFill>
                  <a:schemeClr val="accent5">
                    <a:lumMod val="50000"/>
                  </a:schemeClr>
                </a:solidFill>
                <a:effectLst>
                  <a:outerShdw blurRad="38100" dist="38100" dir="2700000" algn="tl">
                    <a:srgbClr val="000000">
                      <a:alpha val="43137"/>
                    </a:srgbClr>
                  </a:outerShdw>
                </a:effectLst>
                <a:latin typeface="Arial Black" panose="020B0A04020102020204" charset="0"/>
                <a:ea typeface="微软雅黑" panose="020B0503020204020204" charset="-122"/>
              </a:rPr>
              <a:t>. Home tasks </a:t>
            </a:r>
            <a:r>
              <a:rPr kumimoji="1" lang="en-US" altLang="zh-CN" sz="2800" b="1" i="0" u="none" strike="noStrike" kern="0" cap="none" spc="0" normalizeH="0" baseline="0" noProof="0" dirty="0" smtClean="0">
                <a:ln>
                  <a:noFill/>
                </a:ln>
                <a:solidFill>
                  <a:schemeClr val="accent5">
                    <a:lumMod val="50000"/>
                  </a:schemeClr>
                </a:solidFill>
                <a:effectLst>
                  <a:outerShdw blurRad="38100" dist="38100" dir="2700000" algn="tl">
                    <a:srgbClr val="000000">
                      <a:alpha val="43137"/>
                    </a:srgbClr>
                  </a:outerShdw>
                </a:effectLst>
                <a:uLnTx/>
                <a:uFillTx/>
                <a:latin typeface="Arial Black" panose="020B0A04020102020204" charset="0"/>
                <a:ea typeface="微软雅黑" panose="020B0503020204020204" charset="-122"/>
                <a:cs typeface="+mj-cs"/>
              </a:rPr>
              <a:t>– </a:t>
            </a:r>
            <a:r>
              <a:rPr kumimoji="1" lang="en-US" alt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微软雅黑" panose="020B0503020204020204" charset="-122"/>
                <a:cs typeface="Times New Roman" panose="02020603050405020304" pitchFamily="18" charset="0"/>
              </a:rPr>
              <a:t>Read, think </a:t>
            </a:r>
            <a:r>
              <a:rPr kumimoji="1" lang="en-US" altLang="zh-CN" sz="2800" b="1" i="0" u="none" strike="noStrike" kern="0" cap="none" spc="0" normalizeH="0" baseline="0" noProof="0" smtClean="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微软雅黑" panose="020B0503020204020204" charset="-122"/>
                <a:cs typeface="Times New Roman" panose="02020603050405020304" pitchFamily="18" charset="0"/>
              </a:rPr>
              <a:t>and criticize</a:t>
            </a:r>
            <a:endParaRPr kumimoji="1" lang="en-US" altLang="zh-CN" sz="2800" b="1"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微软雅黑" panose="020B0503020204020204" charset="-122"/>
              <a:cs typeface="Times New Roman" panose="02020603050405020304" pitchFamily="18" charset="0"/>
            </a:endParaRPr>
          </a:p>
        </p:txBody>
      </p:sp>
      <p:sp>
        <p:nvSpPr>
          <p:cNvPr id="5" name="矩形 4"/>
          <p:cNvSpPr/>
          <p:nvPr/>
        </p:nvSpPr>
        <p:spPr>
          <a:xfrm>
            <a:off x="2000250" y="2400302"/>
            <a:ext cx="8072437" cy="1200329"/>
          </a:xfrm>
          <a:prstGeom prst="rect">
            <a:avLst/>
          </a:prstGeom>
          <a:noFill/>
        </p:spPr>
        <p:txBody>
          <a:bodyPr wrap="square" lIns="91440" tIns="45720" rIns="91440" bIns="45720">
            <a:spAutoFit/>
          </a:bodyPr>
          <a:lstStyle/>
          <a:p>
            <a:pPr algn="ctr"/>
            <a:r>
              <a:rPr lang="en-US" altLang="zh-CN" sz="7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rPr>
              <a:t>Thank you!</a:t>
            </a:r>
            <a:endParaRPr lang="zh-CN" altLang="en-US" sz="7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endParaRPr>
          </a:p>
        </p:txBody>
      </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grpId="0" nodeType="clickEffect">
                                  <p:stCondLst>
                                    <p:cond delay="0"/>
                                  </p:stCondLst>
                                  <p:childTnLst>
                                    <p:animEffect transition="out" filter="diamond(i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8" presetClass="exit" presetSubtype="16" fill="hold" grpId="0" nodeType="withEffect">
                                  <p:stCondLst>
                                    <p:cond delay="0"/>
                                  </p:stCondLst>
                                  <p:childTnLst>
                                    <p:animEffect transition="out" filter="diamond(in)">
                                      <p:cBhvr>
                                        <p:cTn id="9" dur="500"/>
                                        <p:tgtEl>
                                          <p:spTgt spid="3">
                                            <p:txEl>
                                              <p:pRg st="0" end="0"/>
                                            </p:txEl>
                                          </p:spTgt>
                                        </p:tgtEl>
                                      </p:cBhvr>
                                    </p:animEffect>
                                    <p:set>
                                      <p:cBhvr>
                                        <p:cTn id="10"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8" presetClass="exit" presetSubtype="16" fill="hold" grpId="0" nodeType="clickEffect">
                                  <p:stCondLst>
                                    <p:cond delay="0"/>
                                  </p:stCondLst>
                                  <p:childTnLst>
                                    <p:animEffect transition="out" filter="diamond(in)">
                                      <p:cBhvr>
                                        <p:cTn id="14" dur="500"/>
                                        <p:tgtEl>
                                          <p:spTgt spid="3">
                                            <p:txEl>
                                              <p:pRg st="1" end="1"/>
                                            </p:txEl>
                                          </p:spTgt>
                                        </p:tgtEl>
                                      </p:cBhvr>
                                    </p:animEffect>
                                    <p:set>
                                      <p:cBhvr>
                                        <p:cTn id="15"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8" presetClass="exit" presetSubtype="16" fill="hold" grpId="0" nodeType="clickEffect">
                                  <p:stCondLst>
                                    <p:cond delay="0"/>
                                  </p:stCondLst>
                                  <p:childTnLst>
                                    <p:animEffect transition="out" filter="diamond(in)">
                                      <p:cBhvr>
                                        <p:cTn id="19" dur="500"/>
                                        <p:tgtEl>
                                          <p:spTgt spid="3">
                                            <p:txEl>
                                              <p:pRg st="2" end="2"/>
                                            </p:txEl>
                                          </p:spTgt>
                                        </p:tgtEl>
                                      </p:cBhvr>
                                    </p:animEffect>
                                    <p:set>
                                      <p:cBhvr>
                                        <p:cTn id="20"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65875" y="1384300"/>
            <a:ext cx="6461760" cy="1325880"/>
          </a:xfrm>
        </p:spPr>
        <p:txBody>
          <a:bodyPr>
            <a:normAutofit fontScale="90000"/>
          </a:bodyPr>
          <a:lstStyle/>
          <a:p>
            <a:r>
              <a:rPr lang="en-US" altLang="zh-CN" dirty="0">
                <a:solidFill>
                  <a:schemeClr val="bg2">
                    <a:lumMod val="25000"/>
                  </a:schemeClr>
                </a:solidFill>
                <a:effectLst>
                  <a:reflection blurRad="6350" stA="53000" endA="300" endPos="35500" dir="5400000" sy="-90000" algn="bl" rotWithShape="0"/>
                </a:effectLst>
              </a:rPr>
              <a:t> </a:t>
            </a:r>
            <a:r>
              <a:rPr lang="en-US" altLang="zh-CN" sz="3600" b="1" dirty="0">
                <a:solidFill>
                  <a:schemeClr val="bg2">
                    <a:lumMod val="25000"/>
                  </a:schemeClr>
                </a:solidFill>
                <a:effectLst>
                  <a:reflection blurRad="6350" stA="53000" endA="300" endPos="35500" dir="5400000" sy="-90000" algn="bl" rotWithShape="0"/>
                </a:effectLst>
                <a:latin typeface="Arial Black" panose="020B0A04020102020204" charset="0"/>
              </a:rPr>
              <a:t>This </a:t>
            </a:r>
            <a:r>
              <a:rPr lang="en-US" altLang="zh-CN" sz="3600" b="1" dirty="0" smtClean="0">
                <a:solidFill>
                  <a:schemeClr val="bg2">
                    <a:lumMod val="25000"/>
                  </a:schemeClr>
                </a:solidFill>
                <a:effectLst>
                  <a:reflection blurRad="6350" stA="53000" endA="300" endPos="35500" dir="5400000" sy="-90000" algn="bl" rotWithShape="0"/>
                </a:effectLst>
                <a:latin typeface="Arial Black" panose="020B0A04020102020204" charset="0"/>
              </a:rPr>
              <a:t>is</a:t>
            </a:r>
            <a:r>
              <a:rPr lang="en-US" altLang="zh-CN" sz="6000" b="1" dirty="0" smtClean="0">
                <a:solidFill>
                  <a:schemeClr val="accent5"/>
                </a:solidFill>
                <a:effectLst>
                  <a:outerShdw blurRad="38100" dist="38100" dir="2700000" algn="tl">
                    <a:srgbClr val="000000">
                      <a:alpha val="43137"/>
                    </a:srgbClr>
                  </a:outerShdw>
                  <a:reflection blurRad="6350" stA="53000" endA="300" endPos="35500" dir="5400000" sy="-90000" algn="bl" rotWithShape="0"/>
                </a:effectLst>
                <a:latin typeface="Arial Black" panose="020B0A04020102020204" charset="0"/>
              </a:rPr>
              <a:t>WHERE </a:t>
            </a:r>
            <a:r>
              <a:rPr lang="en-US" altLang="zh-CN" sz="3600" b="1" dirty="0">
                <a:solidFill>
                  <a:schemeClr val="accent5"/>
                </a:solidFill>
                <a:effectLst>
                  <a:outerShdw blurRad="38100" dist="38100" dir="2700000" algn="tl">
                    <a:srgbClr val="000000">
                      <a:alpha val="43137"/>
                    </a:srgbClr>
                  </a:outerShdw>
                  <a:reflection blurRad="6350" stA="53000" endA="300" endPos="35500" dir="5400000" sy="-90000" algn="bl" rotWithShape="0"/>
                </a:effectLst>
                <a:latin typeface="Arial Black" panose="020B0A04020102020204" charset="0"/>
              </a:rPr>
              <a:t/>
            </a:r>
            <a:br>
              <a:rPr lang="en-US" altLang="zh-CN" sz="3600" b="1" dirty="0">
                <a:solidFill>
                  <a:schemeClr val="accent5"/>
                </a:solidFill>
                <a:effectLst>
                  <a:outerShdw blurRad="38100" dist="38100" dir="2700000" algn="tl">
                    <a:srgbClr val="000000">
                      <a:alpha val="43137"/>
                    </a:srgbClr>
                  </a:outerShdw>
                  <a:reflection blurRad="6350" stA="53000" endA="300" endPos="35500" dir="5400000" sy="-90000" algn="bl" rotWithShape="0"/>
                </a:effectLst>
                <a:latin typeface="Arial Black" panose="020B0A04020102020204" charset="0"/>
              </a:rPr>
            </a:br>
            <a:r>
              <a:rPr lang="en-US" altLang="zh-CN" sz="3600" b="1" dirty="0">
                <a:solidFill>
                  <a:schemeClr val="bg2">
                    <a:lumMod val="25000"/>
                  </a:schemeClr>
                </a:solidFill>
                <a:effectLst>
                  <a:reflection blurRad="6350" stA="53000" endA="300" endPos="35500" dir="5400000" sy="-90000" algn="bl" rotWithShape="0"/>
                </a:effectLst>
                <a:latin typeface="Arial Black" panose="020B0A04020102020204" charset="0"/>
              </a:rPr>
              <a:t>the story </a:t>
            </a:r>
            <a:r>
              <a:rPr lang="en-US" altLang="zh-CN" sz="3600" b="1" dirty="0" smtClean="0">
                <a:solidFill>
                  <a:schemeClr val="bg2">
                    <a:lumMod val="25000"/>
                  </a:schemeClr>
                </a:solidFill>
                <a:effectLst>
                  <a:reflection blurRad="6350" stA="53000" endA="300" endPos="35500" dir="5400000" sy="-90000" algn="bl" rotWithShape="0"/>
                </a:effectLst>
                <a:latin typeface="Arial Black" panose="020B0A04020102020204" charset="0"/>
              </a:rPr>
              <a:t>takes place</a:t>
            </a:r>
            <a:r>
              <a:rPr lang="en-US" altLang="zh-CN" sz="3600" b="1" dirty="0" smtClean="0">
                <a:solidFill>
                  <a:schemeClr val="bg2">
                    <a:lumMod val="25000"/>
                  </a:schemeClr>
                </a:solidFill>
                <a:latin typeface="Arial Black" panose="020B0A04020102020204" charset="0"/>
              </a:rPr>
              <a:t> .</a:t>
            </a:r>
            <a:endParaRPr lang="en-US" altLang="zh-CN" sz="3600" b="1" dirty="0">
              <a:solidFill>
                <a:schemeClr val="bg2">
                  <a:lumMod val="25000"/>
                </a:schemeClr>
              </a:solidFill>
              <a:latin typeface="Arial Black" panose="020B0A04020102020204" charset="0"/>
            </a:endParaRPr>
          </a:p>
        </p:txBody>
      </p:sp>
      <p:pic>
        <p:nvPicPr>
          <p:cNvPr id="84" name="图片 83"/>
          <p:cNvPicPr>
            <a:picLocks noChangeAspect="1"/>
          </p:cNvPicPr>
          <p:nvPr/>
        </p:nvPicPr>
        <p:blipFill>
          <a:blip r:embed="rId3" cstate="print"/>
          <a:srcRect l="-6239" t="3659" r="6239" b="-3659"/>
          <a:stretch>
            <a:fillRect/>
          </a:stretch>
        </p:blipFill>
        <p:spPr>
          <a:xfrm>
            <a:off x="-63500" y="2045335"/>
            <a:ext cx="4921885" cy="4796790"/>
          </a:xfrm>
          <a:prstGeom prst="teardrop">
            <a:avLst>
              <a:gd name="adj" fmla="val 114855"/>
            </a:avLst>
          </a:prstGeom>
        </p:spPr>
      </p:pic>
      <p:sp>
        <p:nvSpPr>
          <p:cNvPr id="85" name="椭圆 84"/>
          <p:cNvSpPr/>
          <p:nvPr/>
        </p:nvSpPr>
        <p:spPr>
          <a:xfrm>
            <a:off x="1344507" y="3158065"/>
            <a:ext cx="1580515" cy="389467"/>
          </a:xfrm>
          <a:prstGeom prst="ellipse">
            <a:avLst/>
          </a:prstGeom>
          <a:noFill/>
          <a:ln w="5715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对话框"/>
          <p:cNvSpPr/>
          <p:nvPr/>
        </p:nvSpPr>
        <p:spPr bwMode="auto">
          <a:xfrm rot="240000">
            <a:off x="5682615" y="152400"/>
            <a:ext cx="6324600" cy="4579620"/>
          </a:xfrm>
          <a:custGeom>
            <a:avLst/>
            <a:gdLst>
              <a:gd name="T0" fmla="*/ 671904 w 619"/>
              <a:gd name="T1" fmla="*/ 0 h 619"/>
              <a:gd name="T2" fmla="*/ 671904 w 619"/>
              <a:gd name="T3" fmla="*/ 0 h 619"/>
              <a:gd name="T4" fmla="*/ 0 w 619"/>
              <a:gd name="T5" fmla="*/ 770768 h 619"/>
              <a:gd name="T6" fmla="*/ 256585 w 619"/>
              <a:gd name="T7" fmla="*/ 1413559 h 619"/>
              <a:gd name="T8" fmla="*/ 256585 w 619"/>
              <a:gd name="T9" fmla="*/ 1797488 h 619"/>
              <a:gd name="T10" fmla="*/ 543611 w 619"/>
              <a:gd name="T11" fmla="*/ 1585164 h 619"/>
              <a:gd name="T12" fmla="*/ 671904 w 619"/>
              <a:gd name="T13" fmla="*/ 1585164 h 619"/>
              <a:gd name="T14" fmla="*/ 1343808 w 619"/>
              <a:gd name="T15" fmla="*/ 770768 h 619"/>
              <a:gd name="T16" fmla="*/ 671904 w 619"/>
              <a:gd name="T17" fmla="*/ 0 h 619"/>
              <a:gd name="T18" fmla="*/ 671904 w 619"/>
              <a:gd name="T19" fmla="*/ 1457187 h 619"/>
              <a:gd name="T20" fmla="*/ 671904 w 619"/>
              <a:gd name="T21" fmla="*/ 1457187 h 619"/>
              <a:gd name="T22" fmla="*/ 510995 w 619"/>
              <a:gd name="T23" fmla="*/ 1457187 h 619"/>
              <a:gd name="T24" fmla="*/ 319644 w 619"/>
              <a:gd name="T25" fmla="*/ 1628792 h 619"/>
              <a:gd name="T26" fmla="*/ 319644 w 619"/>
              <a:gd name="T27" fmla="*/ 1329211 h 619"/>
              <a:gd name="T28" fmla="*/ 63059 w 619"/>
              <a:gd name="T29" fmla="*/ 770768 h 619"/>
              <a:gd name="T30" fmla="*/ 671904 w 619"/>
              <a:gd name="T31" fmla="*/ 87257 h 619"/>
              <a:gd name="T32" fmla="*/ 1280749 w 619"/>
              <a:gd name="T33" fmla="*/ 770768 h 619"/>
              <a:gd name="T34" fmla="*/ 671904 w 619"/>
              <a:gd name="T35" fmla="*/ 1457187 h 6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19" h="619">
                <a:moveTo>
                  <a:pt x="309" y="0"/>
                </a:moveTo>
                <a:lnTo>
                  <a:pt x="309" y="0"/>
                </a:lnTo>
                <a:cubicBezTo>
                  <a:pt x="132" y="0"/>
                  <a:pt x="0" y="118"/>
                  <a:pt x="0" y="265"/>
                </a:cubicBezTo>
                <a:cubicBezTo>
                  <a:pt x="0" y="354"/>
                  <a:pt x="44" y="427"/>
                  <a:pt x="118" y="486"/>
                </a:cubicBezTo>
                <a:cubicBezTo>
                  <a:pt x="118" y="618"/>
                  <a:pt x="118" y="618"/>
                  <a:pt x="118" y="618"/>
                </a:cubicBezTo>
                <a:cubicBezTo>
                  <a:pt x="250" y="545"/>
                  <a:pt x="250" y="545"/>
                  <a:pt x="250" y="545"/>
                </a:cubicBezTo>
                <a:cubicBezTo>
                  <a:pt x="265" y="545"/>
                  <a:pt x="294" y="545"/>
                  <a:pt x="309" y="545"/>
                </a:cubicBezTo>
                <a:cubicBezTo>
                  <a:pt x="486" y="545"/>
                  <a:pt x="618" y="427"/>
                  <a:pt x="618" y="265"/>
                </a:cubicBezTo>
                <a:cubicBezTo>
                  <a:pt x="618" y="118"/>
                  <a:pt x="486" y="0"/>
                  <a:pt x="309" y="0"/>
                </a:cubicBezTo>
                <a:close/>
                <a:moveTo>
                  <a:pt x="309" y="501"/>
                </a:moveTo>
                <a:lnTo>
                  <a:pt x="309" y="501"/>
                </a:lnTo>
                <a:cubicBezTo>
                  <a:pt x="280" y="501"/>
                  <a:pt x="265" y="501"/>
                  <a:pt x="235" y="501"/>
                </a:cubicBezTo>
                <a:cubicBezTo>
                  <a:pt x="147" y="560"/>
                  <a:pt x="147" y="560"/>
                  <a:pt x="147" y="560"/>
                </a:cubicBezTo>
                <a:cubicBezTo>
                  <a:pt x="147" y="457"/>
                  <a:pt x="147" y="457"/>
                  <a:pt x="147" y="457"/>
                </a:cubicBezTo>
                <a:cubicBezTo>
                  <a:pt x="73" y="427"/>
                  <a:pt x="29" y="354"/>
                  <a:pt x="29" y="265"/>
                </a:cubicBezTo>
                <a:cubicBezTo>
                  <a:pt x="29" y="133"/>
                  <a:pt x="162" y="30"/>
                  <a:pt x="309" y="30"/>
                </a:cubicBezTo>
                <a:cubicBezTo>
                  <a:pt x="456" y="30"/>
                  <a:pt x="589" y="133"/>
                  <a:pt x="589" y="265"/>
                </a:cubicBezTo>
                <a:cubicBezTo>
                  <a:pt x="589" y="398"/>
                  <a:pt x="456" y="501"/>
                  <a:pt x="309" y="501"/>
                </a:cubicBezTo>
                <a:close/>
              </a:path>
            </a:pathLst>
          </a:custGeom>
          <a:solidFill>
            <a:schemeClr val="accent1">
              <a:lumMod val="75000"/>
            </a:schemeClr>
          </a:solidFill>
          <a:ln>
            <a:noFill/>
          </a:ln>
          <a:effectLst>
            <a:outerShdw blurRad="50800" dist="38100" dir="2700000" algn="tl" rotWithShape="0">
              <a:prstClr val="black">
                <a:alpha val="40000"/>
              </a:prstClr>
            </a:outerShdw>
          </a:effectLst>
          <a:extLst>
            <a:ext uri="{91240B29-F687-4F45-9708-019B960494DF}">
              <a14:hiddenLine xmlns="" xmlns:a14="http://schemas.microsoft.com/office/drawing/2010/main" w="9525">
                <a:solidFill>
                  <a:srgbClr val="000000"/>
                </a:solidFill>
                <a:round/>
              </a14:hiddenLine>
            </a:ext>
          </a:extLst>
        </p:spPr>
        <p:txBody>
          <a:bodyPr wrap="none" lIns="121908" tIns="60955" rIns="121908" bIns="60955"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 name="文本框 3"/>
          <p:cNvSpPr txBox="1"/>
          <p:nvPr/>
        </p:nvSpPr>
        <p:spPr>
          <a:xfrm>
            <a:off x="4858959" y="4683350"/>
            <a:ext cx="6980555" cy="1569660"/>
          </a:xfrm>
          <a:prstGeom prst="rect">
            <a:avLst/>
          </a:prstGeom>
          <a:noFill/>
        </p:spPr>
        <p:txBody>
          <a:bodyPr wrap="square" rtlCol="0">
            <a:spAutoFit/>
          </a:bodyPr>
          <a:lstStyle/>
          <a:p>
            <a:r>
              <a:rPr lang="en-US" altLang="zh-CN" sz="3200" b="1" dirty="0">
                <a:solidFill>
                  <a:schemeClr val="accent1">
                    <a:lumMod val="75000"/>
                  </a:schemeClr>
                </a:solidFill>
                <a:effectLst>
                  <a:outerShdw blurRad="38100" dist="38100" dir="2700000" algn="tl">
                    <a:srgbClr val="000000">
                      <a:alpha val="43137"/>
                    </a:srgbClr>
                  </a:outerShdw>
                </a:effectLst>
                <a:latin typeface="Arial Black" panose="020B0A04020102020204" charset="0"/>
              </a:rPr>
              <a:t>Parkersburg</a:t>
            </a:r>
          </a:p>
          <a:p>
            <a:r>
              <a:rPr lang="en-US" altLang="zh-CN" sz="3200" b="1" dirty="0" smtClean="0"/>
              <a:t>a city located in West Virginia, United States.</a:t>
            </a:r>
            <a:endParaRPr lang="en-US" altLang="zh-CN" sz="3200" b="1" dirty="0">
              <a:solidFill>
                <a:schemeClr val="bg2">
                  <a:lumMod val="10000"/>
                </a:schemeClr>
              </a:solidFill>
              <a:latin typeface="Arial Black" panose="020B0A04020102020204" charset="0"/>
            </a:endParaRPr>
          </a:p>
        </p:txBody>
      </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blinds(horizontal)">
                                      <p:cBhvr>
                                        <p:cTn id="10" dur="500"/>
                                        <p:tgtEl>
                                          <p:spTgt spid="2050"/>
                                        </p:tgtEl>
                                      </p:cBhvr>
                                    </p:animEffect>
                                  </p:childTnLst>
                                </p:cTn>
                              </p:par>
                              <p:par>
                                <p:cTn id="11" presetID="3" presetClass="entr" presetSubtype="10" fill="hold" nodeType="with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blinds(horizontal)">
                                      <p:cBhvr>
                                        <p:cTn id="13" dur="500"/>
                                        <p:tgtEl>
                                          <p:spTgt spid="84"/>
                                        </p:tgtEl>
                                      </p:cBhvr>
                                    </p:animEffect>
                                  </p:childTnLst>
                                </p:cTn>
                              </p:par>
                              <p:par>
                                <p:cTn id="14" presetID="3" presetClass="entr" presetSubtype="10" fill="hold" grpId="2" nodeType="withEffect">
                                  <p:stCondLst>
                                    <p:cond delay="0"/>
                                  </p:stCondLst>
                                  <p:childTnLst>
                                    <p:set>
                                      <p:cBhvr>
                                        <p:cTn id="15" dur="1" fill="hold">
                                          <p:stCondLst>
                                            <p:cond delay="0"/>
                                          </p:stCondLst>
                                        </p:cTn>
                                        <p:tgtEl>
                                          <p:spTgt spid="85"/>
                                        </p:tgtEl>
                                        <p:attrNameLst>
                                          <p:attrName>style.visibility</p:attrName>
                                        </p:attrNameLst>
                                      </p:cBhvr>
                                      <p:to>
                                        <p:strVal val="visible"/>
                                      </p:to>
                                    </p:set>
                                    <p:animEffect transition="in" filter="blinds(horizontal)">
                                      <p:cBhvr>
                                        <p:cTn id="16" dur="500"/>
                                        <p:tgtEl>
                                          <p:spTgt spid="85"/>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ox(in)">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5" grpId="1" animBg="1"/>
      <p:bldP spid="85" grpId="2" animBg="1"/>
      <p:bldP spid="2050"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42782" y="1610995"/>
            <a:ext cx="3600450" cy="1284605"/>
          </a:xfrm>
          <a:ln>
            <a:solidFill>
              <a:schemeClr val="tx2">
                <a:lumMod val="75000"/>
              </a:schemeClr>
            </a:solidFill>
          </a:ln>
        </p:spPr>
        <p:txBody>
          <a:bodyPr>
            <a:noAutofit/>
          </a:bodyPr>
          <a:lstStyle/>
          <a:p>
            <a:pPr algn="l"/>
            <a:r>
              <a:rPr lang="en-US" altLang="zh-CN" sz="2400" b="1" dirty="0">
                <a:solidFill>
                  <a:schemeClr val="tx1"/>
                </a:solidFill>
                <a:effectLst>
                  <a:outerShdw blurRad="38100" dist="19050" dir="2700000" algn="tl" rotWithShape="0">
                    <a:schemeClr val="dk1">
                      <a:alpha val="40000"/>
                    </a:schemeClr>
                  </a:outerShdw>
                </a:effectLst>
                <a:latin typeface="+mn-lt"/>
              </a:rPr>
              <a:t/>
            </a:r>
            <a:br>
              <a:rPr lang="en-US" altLang="zh-CN" sz="2400" b="1" dirty="0">
                <a:solidFill>
                  <a:schemeClr val="tx1"/>
                </a:solidFill>
                <a:effectLst>
                  <a:outerShdw blurRad="38100" dist="19050" dir="2700000" algn="tl" rotWithShape="0">
                    <a:schemeClr val="dk1">
                      <a:alpha val="40000"/>
                    </a:schemeClr>
                  </a:outerShdw>
                </a:effectLst>
                <a:latin typeface="+mn-lt"/>
              </a:rPr>
            </a:br>
            <a:r>
              <a:rPr lang="en-US" altLang="zh-CN" sz="2400" b="1" dirty="0">
                <a:solidFill>
                  <a:srgbClr val="002060"/>
                </a:solidFill>
                <a:latin typeface="+mn-lt"/>
              </a:rPr>
              <a:t>an </a:t>
            </a:r>
            <a:r>
              <a:rPr lang="en-US" altLang="zh-CN" sz="2400" b="1" dirty="0" smtClean="0">
                <a:solidFill>
                  <a:srgbClr val="002060"/>
                </a:solidFill>
                <a:latin typeface="+mn-lt"/>
              </a:rPr>
              <a:t>environmental</a:t>
            </a:r>
            <a:r>
              <a:rPr lang="en-US" altLang="zh-CN" sz="2400" b="1" dirty="0" smtClean="0">
                <a:solidFill>
                  <a:srgbClr val="FF0000"/>
                </a:solidFill>
                <a:latin typeface="+mn-lt"/>
              </a:rPr>
              <a:t> </a:t>
            </a:r>
            <a:r>
              <a:rPr lang="en-US" altLang="zh-CN" sz="2400" b="1" dirty="0">
                <a:solidFill>
                  <a:srgbClr val="FF0000"/>
                </a:solidFill>
                <a:latin typeface="+mn-lt"/>
              </a:rPr>
              <a:t>lawyer</a:t>
            </a:r>
            <a:r>
              <a:rPr lang="en-US" altLang="zh-CN" sz="2400" b="1" dirty="0">
                <a:solidFill>
                  <a:srgbClr val="002060"/>
                </a:solidFill>
                <a:latin typeface="+mn-lt"/>
              </a:rPr>
              <a:t>, usually </a:t>
            </a:r>
            <a:r>
              <a:rPr lang="en-US" altLang="zh-CN" sz="2400" b="1" dirty="0" smtClean="0">
                <a:solidFill>
                  <a:srgbClr val="002060"/>
                </a:solidFill>
                <a:latin typeface="+mn-lt"/>
              </a:rPr>
              <a:t>defending corporate </a:t>
            </a:r>
            <a:r>
              <a:rPr lang="en-US" altLang="zh-CN" sz="2400" b="1" dirty="0">
                <a:solidFill>
                  <a:srgbClr val="002060"/>
                </a:solidFill>
                <a:latin typeface="+mn-lt"/>
              </a:rPr>
              <a:t>clients</a:t>
            </a:r>
          </a:p>
        </p:txBody>
      </p:sp>
      <p:grpSp>
        <p:nvGrpSpPr>
          <p:cNvPr id="3" name="组合 61"/>
          <p:cNvGrpSpPr/>
          <p:nvPr/>
        </p:nvGrpSpPr>
        <p:grpSpPr>
          <a:xfrm>
            <a:off x="24765" y="3602355"/>
            <a:ext cx="2750820" cy="2909570"/>
            <a:chOff x="24765" y="3602355"/>
            <a:chExt cx="2750820" cy="2909570"/>
          </a:xfrm>
        </p:grpSpPr>
        <p:pic>
          <p:nvPicPr>
            <p:cNvPr id="4" name="Picture 3" descr="Young-male.png"/>
            <p:cNvPicPr>
              <a:picLocks noChangeAspect="1"/>
            </p:cNvPicPr>
            <p:nvPr/>
          </p:nvPicPr>
          <p:blipFill>
            <a:blip r:embed="rId3" cstate="screen"/>
            <a:stretch>
              <a:fillRect/>
            </a:stretch>
          </p:blipFill>
          <p:spPr>
            <a:xfrm>
              <a:off x="381635" y="3602355"/>
              <a:ext cx="927100" cy="2394585"/>
            </a:xfrm>
            <a:prstGeom prst="rect">
              <a:avLst/>
            </a:prstGeom>
          </p:spPr>
        </p:pic>
        <p:sp>
          <p:nvSpPr>
            <p:cNvPr id="23" name="TextBox 9"/>
            <p:cNvSpPr txBox="1"/>
            <p:nvPr/>
          </p:nvSpPr>
          <p:spPr>
            <a:xfrm>
              <a:off x="24765" y="6122035"/>
              <a:ext cx="2750820" cy="389890"/>
            </a:xfrm>
            <a:prstGeom prst="rect">
              <a:avLst/>
            </a:prstGeom>
            <a:noFill/>
          </p:spPr>
          <p:txBody>
            <a:bodyPr wrap="square" rtlCol="0">
              <a:spAutoFit/>
            </a:bodyPr>
            <a:lstStyle/>
            <a:p>
              <a:r>
                <a:rPr lang="en-US" altLang="en-GB" dirty="0" smtClean="0">
                  <a:latin typeface="Arial Black" panose="020B0A04020102020204"/>
                  <a:cs typeface="Arial Black" panose="020B0A04020102020204"/>
                </a:rPr>
                <a:t> Wilbur Tennant</a:t>
              </a:r>
            </a:p>
          </p:txBody>
        </p:sp>
      </p:grpSp>
      <p:sp>
        <p:nvSpPr>
          <p:cNvPr id="33" name="标题 1"/>
          <p:cNvSpPr>
            <a:spLocks noGrp="1"/>
          </p:cNvSpPr>
          <p:nvPr/>
        </p:nvSpPr>
        <p:spPr>
          <a:xfrm>
            <a:off x="1885315" y="4214495"/>
            <a:ext cx="3644265" cy="1170940"/>
          </a:xfrm>
          <a:prstGeom prst="rect">
            <a:avLst/>
          </a:prstGeom>
          <a:ln>
            <a:solidFill>
              <a:schemeClr val="tx2">
                <a:lumMod val="75000"/>
              </a:schemeClr>
            </a:solidFill>
          </a:ln>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2880"/>
              </a:lnSpc>
            </a:pPr>
            <a:r>
              <a:rPr lang="en-US" altLang="zh-CN" sz="2400" b="1" dirty="0">
                <a:solidFill>
                  <a:srgbClr val="002060"/>
                </a:solidFill>
                <a:latin typeface="+mn-lt"/>
              </a:rPr>
              <a:t>a </a:t>
            </a:r>
            <a:r>
              <a:rPr lang="en-US" altLang="zh-CN" sz="2400" b="1" dirty="0">
                <a:solidFill>
                  <a:srgbClr val="FF0000"/>
                </a:solidFill>
                <a:latin typeface="+mn-lt"/>
              </a:rPr>
              <a:t>farmer</a:t>
            </a:r>
            <a:r>
              <a:rPr lang="en-US" altLang="zh-CN" sz="2400" b="1" dirty="0">
                <a:solidFill>
                  <a:srgbClr val="002060"/>
                </a:solidFill>
                <a:latin typeface="+mn-lt"/>
              </a:rPr>
              <a:t>, running a cattle </a:t>
            </a:r>
            <a:r>
              <a:rPr lang="en-US" altLang="zh-CN" sz="2400" b="1" dirty="0" smtClean="0">
                <a:solidFill>
                  <a:srgbClr val="002060"/>
                </a:solidFill>
                <a:latin typeface="+mn-lt"/>
              </a:rPr>
              <a:t>farm </a:t>
            </a:r>
            <a:r>
              <a:rPr lang="en-US" altLang="zh-CN" sz="2400" b="1" dirty="0">
                <a:solidFill>
                  <a:srgbClr val="002060"/>
                </a:solidFill>
                <a:latin typeface="+mn-lt"/>
              </a:rPr>
              <a:t>in Parkersburg</a:t>
            </a:r>
          </a:p>
        </p:txBody>
      </p:sp>
      <p:grpSp>
        <p:nvGrpSpPr>
          <p:cNvPr id="5" name="组合 60"/>
          <p:cNvGrpSpPr/>
          <p:nvPr/>
        </p:nvGrpSpPr>
        <p:grpSpPr>
          <a:xfrm>
            <a:off x="5865813" y="1169670"/>
            <a:ext cx="2300605" cy="2565457"/>
            <a:chOff x="5794375" y="598170"/>
            <a:chExt cx="2300605" cy="2565457"/>
          </a:xfrm>
        </p:grpSpPr>
        <p:sp>
          <p:nvSpPr>
            <p:cNvPr id="39" name="TextBox 9"/>
            <p:cNvSpPr txBox="1"/>
            <p:nvPr/>
          </p:nvSpPr>
          <p:spPr>
            <a:xfrm>
              <a:off x="6292226" y="2773737"/>
              <a:ext cx="1230630" cy="389890"/>
            </a:xfrm>
            <a:prstGeom prst="rect">
              <a:avLst/>
            </a:prstGeom>
            <a:noFill/>
          </p:spPr>
          <p:txBody>
            <a:bodyPr wrap="none" rtlCol="0">
              <a:spAutoFit/>
            </a:bodyPr>
            <a:lstStyle/>
            <a:p>
              <a:r>
                <a:rPr lang="en-US" altLang="en-GB" dirty="0" smtClean="0">
                  <a:latin typeface="Arial Black" panose="020B0A04020102020204"/>
                  <a:cs typeface="Arial Black" panose="020B0A04020102020204"/>
                </a:rPr>
                <a:t>  DuPont</a:t>
              </a:r>
            </a:p>
          </p:txBody>
        </p:sp>
        <p:pic>
          <p:nvPicPr>
            <p:cNvPr id="42" name="图片 41"/>
            <p:cNvPicPr>
              <a:picLocks noChangeAspect="1"/>
            </p:cNvPicPr>
            <p:nvPr/>
          </p:nvPicPr>
          <p:blipFill>
            <a:blip r:embed="rId4" cstate="print"/>
            <a:srcRect t="23350" b="37664"/>
            <a:stretch>
              <a:fillRect/>
            </a:stretch>
          </p:blipFill>
          <p:spPr>
            <a:xfrm>
              <a:off x="5794375" y="598170"/>
              <a:ext cx="2300605" cy="1751965"/>
            </a:xfrm>
            <a:prstGeom prst="roundRect">
              <a:avLst/>
            </a:prstGeom>
          </p:spPr>
        </p:pic>
      </p:grpSp>
      <p:grpSp>
        <p:nvGrpSpPr>
          <p:cNvPr id="6" name="组合 48"/>
          <p:cNvGrpSpPr/>
          <p:nvPr/>
        </p:nvGrpSpPr>
        <p:grpSpPr>
          <a:xfrm>
            <a:off x="242888" y="701675"/>
            <a:ext cx="1589346" cy="2893514"/>
            <a:chOff x="97801" y="-641985"/>
            <a:chExt cx="1589346" cy="2893514"/>
          </a:xfrm>
        </p:grpSpPr>
        <p:sp>
          <p:nvSpPr>
            <p:cNvPr id="18" name="TextBox 9"/>
            <p:cNvSpPr txBox="1"/>
            <p:nvPr/>
          </p:nvSpPr>
          <p:spPr>
            <a:xfrm>
              <a:off x="97801" y="1882197"/>
              <a:ext cx="1589346" cy="369332"/>
            </a:xfrm>
            <a:prstGeom prst="rect">
              <a:avLst/>
            </a:prstGeom>
            <a:noFill/>
          </p:spPr>
          <p:txBody>
            <a:bodyPr wrap="none" rtlCol="0">
              <a:spAutoFit/>
            </a:bodyPr>
            <a:lstStyle/>
            <a:p>
              <a:r>
                <a:rPr lang="en-US" altLang="en-GB" dirty="0" smtClean="0">
                  <a:latin typeface="Arial Black" panose="020B0A04020102020204"/>
                  <a:cs typeface="Arial Black" panose="020B0A04020102020204"/>
                </a:rPr>
                <a:t>  Rob Bilott</a:t>
              </a:r>
            </a:p>
          </p:txBody>
        </p:sp>
        <p:pic>
          <p:nvPicPr>
            <p:cNvPr id="21" name="Picture 17" descr="avatars.png"/>
            <p:cNvPicPr>
              <a:picLocks noChangeAspect="1"/>
            </p:cNvPicPr>
            <p:nvPr/>
          </p:nvPicPr>
          <p:blipFill rotWithShape="1">
            <a:blip r:embed="rId5" cstate="screen"/>
            <a:srcRect/>
            <a:stretch>
              <a:fillRect/>
            </a:stretch>
          </p:blipFill>
          <p:spPr>
            <a:xfrm>
              <a:off x="250201" y="-641985"/>
              <a:ext cx="1217295" cy="2646680"/>
            </a:xfrm>
            <a:prstGeom prst="rect">
              <a:avLst/>
            </a:prstGeom>
          </p:spPr>
        </p:pic>
      </p:grpSp>
      <p:sp>
        <p:nvSpPr>
          <p:cNvPr id="48" name="标题 1"/>
          <p:cNvSpPr>
            <a:spLocks noGrp="1"/>
          </p:cNvSpPr>
          <p:nvPr/>
        </p:nvSpPr>
        <p:spPr>
          <a:xfrm>
            <a:off x="8287385" y="1625283"/>
            <a:ext cx="3706495" cy="1284605"/>
          </a:xfrm>
          <a:prstGeom prst="rect">
            <a:avLst/>
          </a:prstGeom>
          <a:ln>
            <a:solidFill>
              <a:schemeClr val="tx2">
                <a:lumMod val="75000"/>
              </a:schemeClr>
            </a:solidFill>
          </a:ln>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400" b="1" dirty="0">
                <a:solidFill>
                  <a:srgbClr val="002060"/>
                </a:solidFill>
                <a:latin typeface="+mn-lt"/>
              </a:rPr>
              <a:t>a </a:t>
            </a:r>
            <a:r>
              <a:rPr lang="en-US" altLang="zh-CN" sz="2400" b="1" dirty="0">
                <a:solidFill>
                  <a:srgbClr val="002060"/>
                </a:solidFill>
                <a:latin typeface="+mn-lt"/>
                <a:sym typeface="+mn-ea"/>
              </a:rPr>
              <a:t> </a:t>
            </a:r>
            <a:r>
              <a:rPr lang="en-US" altLang="zh-CN" sz="2400" b="1" dirty="0">
                <a:solidFill>
                  <a:srgbClr val="FF0000"/>
                </a:solidFill>
                <a:latin typeface="+mn-lt"/>
                <a:sym typeface="+mn-ea"/>
              </a:rPr>
              <a:t>world </a:t>
            </a:r>
            <a:r>
              <a:rPr lang="en-US" altLang="zh-CN" sz="2400" b="1" dirty="0">
                <a:solidFill>
                  <a:srgbClr val="FF0000"/>
                </a:solidFill>
                <a:latin typeface="+mn-lt"/>
              </a:rPr>
              <a:t>Top 500 chemical company</a:t>
            </a:r>
            <a:r>
              <a:rPr lang="en-US" altLang="zh-CN" sz="2400" b="1" dirty="0">
                <a:solidFill>
                  <a:srgbClr val="002060"/>
                </a:solidFill>
                <a:latin typeface="+mn-lt"/>
              </a:rPr>
              <a:t> in the U.S.A</a:t>
            </a:r>
          </a:p>
        </p:txBody>
      </p:sp>
      <p:grpSp>
        <p:nvGrpSpPr>
          <p:cNvPr id="7" name="组合 62"/>
          <p:cNvGrpSpPr/>
          <p:nvPr/>
        </p:nvGrpSpPr>
        <p:grpSpPr>
          <a:xfrm>
            <a:off x="5794375" y="3846830"/>
            <a:ext cx="2310765" cy="2540057"/>
            <a:chOff x="6802120" y="4004945"/>
            <a:chExt cx="2310765" cy="2540057"/>
          </a:xfrm>
        </p:grpSpPr>
        <p:pic>
          <p:nvPicPr>
            <p:cNvPr id="50" name="图片 49"/>
            <p:cNvPicPr>
              <a:picLocks noChangeAspect="1"/>
            </p:cNvPicPr>
            <p:nvPr/>
          </p:nvPicPr>
          <p:blipFill>
            <a:blip r:embed="rId6" cstate="print"/>
            <a:stretch>
              <a:fillRect/>
            </a:stretch>
          </p:blipFill>
          <p:spPr>
            <a:xfrm>
              <a:off x="6802120" y="4004945"/>
              <a:ext cx="2310765" cy="1906905"/>
            </a:xfrm>
            <a:prstGeom prst="roundRect">
              <a:avLst/>
            </a:prstGeom>
          </p:spPr>
        </p:pic>
        <p:sp>
          <p:nvSpPr>
            <p:cNvPr id="52" name="TextBox 9"/>
            <p:cNvSpPr txBox="1"/>
            <p:nvPr/>
          </p:nvSpPr>
          <p:spPr>
            <a:xfrm>
              <a:off x="7163985" y="6155112"/>
              <a:ext cx="1241425" cy="389890"/>
            </a:xfrm>
            <a:prstGeom prst="rect">
              <a:avLst/>
            </a:prstGeom>
            <a:noFill/>
          </p:spPr>
          <p:txBody>
            <a:bodyPr wrap="none" rtlCol="0">
              <a:spAutoFit/>
            </a:bodyPr>
            <a:lstStyle/>
            <a:p>
              <a:r>
                <a:rPr lang="en-US" altLang="en-GB" dirty="0" smtClean="0">
                  <a:latin typeface="Arial Black" panose="020B0A04020102020204"/>
                  <a:cs typeface="Arial Black" panose="020B0A04020102020204"/>
                </a:rPr>
                <a:t>     PFOA</a:t>
              </a:r>
            </a:p>
          </p:txBody>
        </p:sp>
      </p:grpSp>
      <p:sp>
        <p:nvSpPr>
          <p:cNvPr id="60" name="标题 1"/>
          <p:cNvSpPr>
            <a:spLocks noGrp="1"/>
          </p:cNvSpPr>
          <p:nvPr/>
        </p:nvSpPr>
        <p:spPr>
          <a:xfrm>
            <a:off x="8286750" y="4215130"/>
            <a:ext cx="3706495" cy="1170305"/>
          </a:xfrm>
          <a:prstGeom prst="rect">
            <a:avLst/>
          </a:prstGeom>
          <a:ln>
            <a:solidFill>
              <a:schemeClr val="tx2">
                <a:lumMod val="75000"/>
              </a:schemeClr>
            </a:solidFill>
          </a:ln>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400" b="1" dirty="0">
                <a:solidFill>
                  <a:srgbClr val="002060"/>
                </a:solidFill>
                <a:latin typeface="+mn-lt"/>
              </a:rPr>
              <a:t>a </a:t>
            </a:r>
            <a:r>
              <a:rPr lang="en-US" altLang="zh-CN" sz="2400" b="1" dirty="0">
                <a:solidFill>
                  <a:srgbClr val="FF0000"/>
                </a:solidFill>
                <a:latin typeface="+mn-lt"/>
              </a:rPr>
              <a:t>highly poisonous chemical </a:t>
            </a:r>
            <a:r>
              <a:rPr lang="en-US" altLang="zh-CN" sz="2400" b="1" dirty="0" smtClean="0">
                <a:solidFill>
                  <a:srgbClr val="FF0000"/>
                </a:solidFill>
                <a:latin typeface="+mn-lt"/>
              </a:rPr>
              <a:t>substance</a:t>
            </a:r>
            <a:r>
              <a:rPr lang="en-US" altLang="zh-CN" sz="2400" b="1" dirty="0">
                <a:solidFill>
                  <a:srgbClr val="002060"/>
                </a:solidFill>
                <a:latin typeface="+mn-lt"/>
              </a:rPr>
              <a:t>, also called “C8”</a:t>
            </a:r>
          </a:p>
        </p:txBody>
      </p:sp>
      <p:sp>
        <p:nvSpPr>
          <p:cNvPr id="20" name="矩形 19"/>
          <p:cNvSpPr/>
          <p:nvPr/>
        </p:nvSpPr>
        <p:spPr>
          <a:xfrm>
            <a:off x="1985962" y="285750"/>
            <a:ext cx="4772025" cy="928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WHO? WHAT?</a:t>
            </a:r>
            <a:endParaRPr lang="zh-CN" altLang="en-US" sz="6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500"/>
                                        <p:tgtEl>
                                          <p:spTgt spid="6"/>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amond(in)">
                                      <p:cBhvr>
                                        <p:cTn id="10" dur="500"/>
                                        <p:tgtEl>
                                          <p:spTgt spid="2"/>
                                        </p:tgtEl>
                                      </p:cBhvr>
                                    </p:animEffect>
                                  </p:childTnLst>
                                </p:cTn>
                              </p:par>
                              <p:par>
                                <p:cTn id="11" presetID="8" presetClass="entr" presetSubtype="16"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diamond(in)">
                                      <p:cBhvr>
                                        <p:cTn id="13" dur="500"/>
                                        <p:tgtEl>
                                          <p:spTgt spid="3"/>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diamond(in)">
                                      <p:cBhvr>
                                        <p:cTn id="16" dur="500"/>
                                        <p:tgtEl>
                                          <p:spTgt spid="33"/>
                                        </p:tgtEl>
                                      </p:cBhvr>
                                    </p:animEffect>
                                  </p:childTnLst>
                                </p:cTn>
                              </p:par>
                              <p:par>
                                <p:cTn id="17" presetID="8" presetClass="entr" presetSubtype="16"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amond(in)">
                                      <p:cBhvr>
                                        <p:cTn id="19" dur="500"/>
                                        <p:tgtEl>
                                          <p:spTgt spid="5"/>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diamond(in)">
                                      <p:cBhvr>
                                        <p:cTn id="22" dur="500"/>
                                        <p:tgtEl>
                                          <p:spTgt spid="48"/>
                                        </p:tgtEl>
                                      </p:cBhvr>
                                    </p:animEffect>
                                  </p:childTnLst>
                                </p:cTn>
                              </p:par>
                              <p:par>
                                <p:cTn id="23" presetID="8" presetClass="entr" presetSubtype="16"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amond(in)">
                                      <p:cBhvr>
                                        <p:cTn id="25" dur="500"/>
                                        <p:tgtEl>
                                          <p:spTgt spid="7"/>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diamond(in)">
                                      <p:cBhvr>
                                        <p:cTn id="2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3" grpId="0" animBg="1"/>
      <p:bldP spid="48" grpId="0" animBg="1"/>
      <p:bldP spid="6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691957" y="659447"/>
            <a:ext cx="8444865" cy="2155825"/>
          </a:xfrm>
        </p:spPr>
        <p:txBody>
          <a:bodyPr>
            <a:normAutofit fontScale="90000"/>
          </a:bodyPr>
          <a:lstStyle/>
          <a:p>
            <a:pPr fontAlgn="auto">
              <a:lnSpc>
                <a:spcPts val="4800"/>
              </a:lnSpc>
            </a:pPr>
            <a:r>
              <a:rPr lang="en-US" altLang="en-GB" sz="48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Black" panose="020B0A04020102020204" charset="0"/>
                <a:cs typeface="Arial Black" panose="020B0A04020102020204"/>
              </a:rPr>
              <a:t>The Lawyer Who Became </a:t>
            </a:r>
            <a:br>
              <a:rPr lang="en-US" altLang="en-GB" sz="48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Black" panose="020B0A04020102020204" charset="0"/>
                <a:cs typeface="Arial Black" panose="020B0A04020102020204"/>
              </a:rPr>
            </a:br>
            <a:r>
              <a:rPr lang="en-US" altLang="en-GB" sz="48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Black" panose="020B0A04020102020204" charset="0"/>
                <a:cs typeface="Arial Black" panose="020B0A04020102020204"/>
              </a:rPr>
              <a:t>DuPont's Worst Nightmare</a:t>
            </a:r>
          </a:p>
        </p:txBody>
      </p:sp>
      <p:sp>
        <p:nvSpPr>
          <p:cNvPr id="3" name="Subtitle 2"/>
          <p:cNvSpPr>
            <a:spLocks noGrp="1"/>
          </p:cNvSpPr>
          <p:nvPr>
            <p:ph type="subTitle" idx="4294967295"/>
          </p:nvPr>
        </p:nvSpPr>
        <p:spPr>
          <a:xfrm>
            <a:off x="1071563" y="2925776"/>
            <a:ext cx="8644760" cy="2917811"/>
          </a:xfrm>
        </p:spPr>
        <p:txBody>
          <a:bodyPr>
            <a:normAutofit fontScale="92500" lnSpcReduction="20000"/>
          </a:bodyPr>
          <a:lstStyle/>
          <a:p>
            <a:pPr marL="0" indent="0" algn="ctr">
              <a:buNone/>
            </a:pPr>
            <a:r>
              <a:rPr lang="en-US" altLang="en-GB" sz="3200" b="1" dirty="0" smtClean="0">
                <a:solidFill>
                  <a:schemeClr val="bg1"/>
                </a:solidFill>
                <a:latin typeface="Times New Roman" panose="02020603050405020304" pitchFamily="18" charset="0"/>
                <a:ea typeface="Calibri" panose="020F0502020204030204" charset="0"/>
                <a:cs typeface="Times New Roman" panose="02020603050405020304" pitchFamily="18" charset="0"/>
              </a:rPr>
              <a:t> (Abridged Version) </a:t>
            </a:r>
            <a:r>
              <a:rPr lang="en-US" altLang="en-GB" sz="3200" dirty="0" smtClean="0">
                <a:ea typeface="Calibri" panose="020F0502020204030204" charset="0"/>
                <a:cs typeface="Times New Roman" panose="02020603050405020304" pitchFamily="18" charset="0"/>
              </a:rPr>
              <a:t>                                                             </a:t>
            </a:r>
          </a:p>
          <a:p>
            <a:pPr marL="0" indent="0" algn="ctr">
              <a:buNone/>
            </a:pPr>
            <a:endParaRPr lang="en-US" altLang="en-GB" sz="3200" b="1" dirty="0" smtClean="0">
              <a:solidFill>
                <a:schemeClr val="bg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charset="0"/>
              <a:cs typeface="Times New Roman" panose="02020603050405020304" pitchFamily="18" charset="0"/>
            </a:endParaRPr>
          </a:p>
          <a:p>
            <a:pPr marL="0" indent="0" algn="ctr">
              <a:buNone/>
            </a:pPr>
            <a:r>
              <a:rPr lang="en-US" altLang="en-GB" sz="3200" b="1" dirty="0" smtClean="0">
                <a:solidFill>
                  <a:schemeClr val="bg1"/>
                </a:solidFill>
                <a:effectLst>
                  <a:outerShdw blurRad="38100" dist="19050" dir="2700000" algn="tl" rotWithShape="0">
                    <a:schemeClr val="dk1">
                      <a:alpha val="40000"/>
                    </a:schemeClr>
                  </a:outerShdw>
                </a:effectLst>
                <a:latin typeface="FrankRuehl" panose="020E0503060101010101" pitchFamily="34" charset="-79"/>
                <a:ea typeface="Calibri" panose="020F0502020204030204" charset="0"/>
                <a:cs typeface="FrankRuehl" panose="020E0503060101010101" pitchFamily="34" charset="-79"/>
              </a:rPr>
              <a:t>Nathaniel Rich</a:t>
            </a:r>
          </a:p>
          <a:p>
            <a:pPr marL="0" indent="0" algn="ctr">
              <a:buNone/>
            </a:pPr>
            <a:r>
              <a:rPr lang="en-US" altLang="en-GB" sz="3200" b="1" dirty="0" smtClean="0">
                <a:solidFill>
                  <a:srgbClr val="FFFF00"/>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charset="0"/>
                <a:cs typeface="Times New Roman" panose="02020603050405020304" pitchFamily="18" charset="0"/>
              </a:rPr>
              <a:t>Originally published in </a:t>
            </a:r>
          </a:p>
          <a:p>
            <a:pPr marL="0" indent="0" algn="ctr">
              <a:buNone/>
            </a:pPr>
            <a:r>
              <a:rPr lang="en-US" altLang="en-GB" sz="3200" b="1" i="1" dirty="0" smtClean="0">
                <a:solidFill>
                  <a:srgbClr val="FFFF00"/>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charset="0"/>
                <a:cs typeface="Times New Roman" panose="02020603050405020304" pitchFamily="18" charset="0"/>
              </a:rPr>
              <a:t>The New York Times Magazine</a:t>
            </a:r>
          </a:p>
          <a:p>
            <a:pPr marL="0" indent="0" algn="ctr">
              <a:buNone/>
            </a:pPr>
            <a:r>
              <a:rPr lang="en-US" altLang="en-GB" sz="3200" b="1" dirty="0" smtClean="0">
                <a:solidFill>
                  <a:srgbClr val="FFFF00"/>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charset="0"/>
                <a:cs typeface="Times New Roman" panose="02020603050405020304" pitchFamily="18" charset="0"/>
              </a:rPr>
              <a:t>on Jan.10, 2016</a:t>
            </a:r>
          </a:p>
          <a:p>
            <a:pPr marL="0" indent="0" algn="ctr">
              <a:buNone/>
            </a:pPr>
            <a:endParaRPr lang="en-US" altLang="en-GB" b="1" dirty="0" smtClean="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charset="0"/>
              <a:cs typeface="Times New Roman" panose="02020603050405020304" pitchFamily="18" charset="0"/>
            </a:endParaRPr>
          </a:p>
        </p:txBody>
      </p:sp>
      <p:pic>
        <p:nvPicPr>
          <p:cNvPr id="4" name="Picture 3" descr="Smart-Man.png"/>
          <p:cNvPicPr>
            <a:picLocks noChangeAspect="1"/>
          </p:cNvPicPr>
          <p:nvPr/>
        </p:nvPicPr>
        <p:blipFill>
          <a:blip r:embed="rId3" cstate="screen"/>
          <a:stretch>
            <a:fillRect/>
          </a:stretch>
        </p:blipFill>
        <p:spPr>
          <a:xfrm>
            <a:off x="8316148" y="0"/>
            <a:ext cx="5578411" cy="10014061"/>
          </a:xfrm>
          <a:prstGeom prst="rect">
            <a:avLst/>
          </a:prstGeom>
        </p:spPr>
      </p:pic>
      <p:pic>
        <p:nvPicPr>
          <p:cNvPr id="7" name="图片 6"/>
          <p:cNvPicPr>
            <a:picLocks noChangeAspect="1"/>
          </p:cNvPicPr>
          <p:nvPr/>
        </p:nvPicPr>
        <p:blipFill>
          <a:blip r:embed="rId4" cstate="print"/>
          <a:stretch>
            <a:fillRect/>
          </a:stretch>
        </p:blipFill>
        <p:spPr>
          <a:xfrm>
            <a:off x="271462" y="2608579"/>
            <a:ext cx="2586039" cy="1706139"/>
          </a:xfrm>
          <a:prstGeom prst="ellipse">
            <a:avLst/>
          </a:prstGeom>
          <a:solidFill>
            <a:schemeClr val="bg2"/>
          </a:solidFill>
          <a:effectLst>
            <a:outerShdw blurRad="50800" dist="38100" algn="l" rotWithShape="0">
              <a:prstClr val="black">
                <a:alpha val="40000"/>
              </a:prstClr>
            </a:outerShdw>
          </a:effectLst>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nvSpPr>
        <p:spPr>
          <a:xfrm>
            <a:off x="74930" y="362377"/>
            <a:ext cx="9143999" cy="588211"/>
          </a:xfrm>
          <a:prstGeom prst="rect">
            <a:avLst/>
          </a:prstGeom>
          <a:solidFill>
            <a:schemeClr val="bg1"/>
          </a:solidFill>
        </p:spPr>
        <p:txBody>
          <a:bodyPr vert="horz" lIns="91440" tIns="45720" rIns="91440" bIns="45720" rtlCol="0" anchor="ctr">
            <a:noAutofit/>
            <a:scene3d>
              <a:camera prst="orthographicFront"/>
              <a:lightRig rig="harsh" dir="t"/>
            </a:scene3d>
            <a:sp3d extrusionH="57150" prstMaterial="matte">
              <a:bevelT w="63500" h="12700" prst="angle"/>
              <a:contourClr>
                <a:schemeClr val="bg1">
                  <a:lumMod val="65000"/>
                </a:schemeClr>
              </a:contourClr>
            </a:sp3d>
          </a:bodyPr>
          <a:lstStyle>
            <a:lvl1pPr algn="l" defTabSz="457200" rtl="0" eaLnBrk="1" latinLnBrk="0" hangingPunct="1">
              <a:spcBef>
                <a:spcPct val="0"/>
              </a:spcBef>
              <a:buNone/>
              <a:defRPr sz="2000" kern="1200">
                <a:solidFill>
                  <a:schemeClr val="tx1"/>
                </a:solidFill>
                <a:latin typeface="Arial Black" panose="020B0A04020102020204"/>
                <a:ea typeface="+mj-ea"/>
                <a:cs typeface="Arial Black" panose="020B0A04020102020204"/>
              </a:defRPr>
            </a:lvl1pPr>
          </a:lstStyle>
          <a:p>
            <a:pPr algn="l"/>
            <a:r>
              <a:rPr lang="en-US" altLang="en-GB" sz="3200" dirty="0">
                <a:solidFill>
                  <a:schemeClr val="accent3"/>
                </a:solidFill>
              </a:rPr>
              <a:t>  </a:t>
            </a:r>
            <a:r>
              <a:rPr lang="en-US" altLang="en-GB" sz="3600" dirty="0">
                <a:solidFill>
                  <a:schemeClr val="tx1"/>
                </a:solidFill>
                <a:effectLst/>
                <a:latin typeface="Arial Black" panose="020B0A04020102020204" charset="0"/>
              </a:rPr>
              <a:t>You are expected to be able to: </a:t>
            </a:r>
          </a:p>
        </p:txBody>
      </p:sp>
      <p:sp>
        <p:nvSpPr>
          <p:cNvPr id="24" name="矩形 23"/>
          <p:cNvSpPr/>
          <p:nvPr/>
        </p:nvSpPr>
        <p:spPr>
          <a:xfrm>
            <a:off x="1374140" y="1248728"/>
            <a:ext cx="10370185" cy="92646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dk1"/>
          </a:lnRef>
          <a:fillRef idx="1">
            <a:schemeClr val="lt1"/>
          </a:fillRef>
          <a:effectRef idx="0">
            <a:schemeClr val="dk1"/>
          </a:effectRef>
          <a:fontRef idx="minor">
            <a:schemeClr val="dk1"/>
          </a:fontRef>
        </p:style>
        <p:txBody>
          <a:bodyPr rtlCol="0" anchor="ctr"/>
          <a:lstStyle/>
          <a:p>
            <a:pPr algn="l"/>
            <a:r>
              <a:rPr lang="en-US" altLang="zh-CN" sz="4000" b="1" dirty="0">
                <a:solidFill>
                  <a:schemeClr val="bg1"/>
                </a:solidFill>
                <a:effectLst>
                  <a:outerShdw blurRad="38100" dist="38100" dir="2700000" algn="tl">
                    <a:srgbClr val="000000">
                      <a:alpha val="43137"/>
                    </a:srgbClr>
                  </a:outerShdw>
                </a:effectLst>
                <a:latin typeface="Traditional Arabic" panose="02020603050405020304" charset="0"/>
              </a:rPr>
              <a:t> </a:t>
            </a:r>
            <a:r>
              <a:rPr lang="en-US" altLang="zh-CN" sz="2800" b="1" dirty="0" smtClean="0">
                <a:solidFill>
                  <a:srgbClr val="002060"/>
                </a:solidFill>
                <a:effectLst>
                  <a:outerShdw blurRad="38100" dist="38100" dir="2700000" algn="tl">
                    <a:srgbClr val="000000">
                      <a:alpha val="43137"/>
                    </a:srgbClr>
                  </a:outerShdw>
                </a:effectLst>
                <a:latin typeface="Traditional Arabic" panose="02020603050405020304" charset="0"/>
              </a:rPr>
              <a:t>Knowledge:</a:t>
            </a:r>
            <a:r>
              <a:rPr lang="en-US" altLang="zh-CN" sz="2800" b="1" dirty="0" smtClean="0">
                <a:solidFill>
                  <a:schemeClr val="bg1"/>
                </a:solidFill>
                <a:effectLst>
                  <a:outerShdw blurRad="38100" dist="38100" dir="2700000" algn="tl">
                    <a:srgbClr val="000000">
                      <a:alpha val="43137"/>
                    </a:srgbClr>
                  </a:outerShdw>
                </a:effectLst>
                <a:latin typeface="Traditional Arabic" panose="02020603050405020304" charset="0"/>
              </a:rPr>
              <a:t> </a:t>
            </a:r>
            <a:r>
              <a:rPr lang="en-US" altLang="zh-CN" sz="2800" b="1" i="1" dirty="0" smtClean="0">
                <a:solidFill>
                  <a:schemeClr val="accent1">
                    <a:lumMod val="75000"/>
                  </a:schemeClr>
                </a:solidFill>
                <a:latin typeface="Traditional Arabic" panose="02020603050405020304" charset="0"/>
              </a:rPr>
              <a:t>Understand</a:t>
            </a:r>
            <a:r>
              <a:rPr lang="en-US" altLang="zh-CN" sz="2800" b="1" dirty="0" smtClean="0">
                <a:solidFill>
                  <a:schemeClr val="tx1"/>
                </a:solidFill>
                <a:latin typeface="Traditional Arabic" panose="02020603050405020304" charset="0"/>
              </a:rPr>
              <a:t> </a:t>
            </a:r>
            <a:r>
              <a:rPr lang="en-US" altLang="zh-CN" sz="2800" b="1" dirty="0">
                <a:solidFill>
                  <a:schemeClr val="tx1"/>
                </a:solidFill>
                <a:latin typeface="Traditional Arabic" panose="02020603050405020304" charset="0"/>
              </a:rPr>
              <a:t>the </a:t>
            </a:r>
            <a:r>
              <a:rPr lang="en-US" altLang="zh-CN" sz="2800" b="1" dirty="0" smtClean="0">
                <a:solidFill>
                  <a:schemeClr val="tx1"/>
                </a:solidFill>
                <a:latin typeface="Traditional Arabic" panose="02020603050405020304" charset="0"/>
              </a:rPr>
              <a:t>story </a:t>
            </a:r>
            <a:r>
              <a:rPr lang="en-US" altLang="zh-CN" sz="2800" b="1" dirty="0">
                <a:solidFill>
                  <a:schemeClr val="tx1"/>
                </a:solidFill>
                <a:latin typeface="Traditional Arabic" panose="02020603050405020304" charset="0"/>
              </a:rPr>
              <a:t>through the time </a:t>
            </a:r>
            <a:r>
              <a:rPr lang="en-US" altLang="zh-CN" sz="2800" b="1" dirty="0" smtClean="0">
                <a:solidFill>
                  <a:schemeClr val="tx1"/>
                </a:solidFill>
                <a:latin typeface="Traditional Arabic" panose="02020603050405020304" charset="0"/>
              </a:rPr>
              <a:t>clues </a:t>
            </a:r>
            <a:endParaRPr lang="en-US" altLang="zh-CN" sz="2800" b="1" dirty="0">
              <a:solidFill>
                <a:schemeClr val="tx1"/>
              </a:solidFill>
              <a:latin typeface="Traditional Arabic" panose="02020603050405020304" charset="0"/>
            </a:endParaRPr>
          </a:p>
        </p:txBody>
      </p:sp>
      <p:sp>
        <p:nvSpPr>
          <p:cNvPr id="29" name="矩形 28"/>
          <p:cNvSpPr/>
          <p:nvPr/>
        </p:nvSpPr>
        <p:spPr>
          <a:xfrm>
            <a:off x="1456689" y="2973389"/>
            <a:ext cx="10330498" cy="12700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5"/>
          </a:lnRef>
          <a:fillRef idx="1">
            <a:schemeClr val="lt1"/>
          </a:fillRef>
          <a:effectRef idx="0">
            <a:schemeClr val="accent5"/>
          </a:effectRef>
          <a:fontRef idx="minor">
            <a:schemeClr val="dk1"/>
          </a:fontRef>
        </p:style>
        <p:txBody>
          <a:bodyPr rtlCol="0" anchor="ctr"/>
          <a:lstStyle/>
          <a:p>
            <a:r>
              <a:rPr lang="en-US" altLang="zh-CN" sz="2800" b="1" dirty="0" smtClean="0">
                <a:solidFill>
                  <a:srgbClr val="002060"/>
                </a:solidFill>
                <a:effectLst>
                  <a:outerShdw blurRad="38100" dist="38100" dir="2700000" algn="tl">
                    <a:srgbClr val="000000">
                      <a:alpha val="43137"/>
                    </a:srgbClr>
                  </a:outerShdw>
                </a:effectLst>
                <a:latin typeface="Traditional Arabic" panose="02020603050405020304" charset="0"/>
              </a:rPr>
              <a:t>Skill: </a:t>
            </a:r>
            <a:r>
              <a:rPr lang="en-US" altLang="zh-CN" sz="2800" b="1" i="1" dirty="0" smtClean="0">
                <a:solidFill>
                  <a:schemeClr val="accent1">
                    <a:lumMod val="75000"/>
                  </a:schemeClr>
                </a:solidFill>
                <a:uFillTx/>
                <a:latin typeface="Traditional Arabic" panose="02020603050405020304" charset="0"/>
              </a:rPr>
              <a:t>Analyze </a:t>
            </a:r>
            <a:r>
              <a:rPr lang="en-US" altLang="zh-CN" sz="2800" b="1" dirty="0" smtClean="0">
                <a:solidFill>
                  <a:schemeClr val="tx1"/>
                </a:solidFill>
                <a:uFillTx/>
                <a:latin typeface="Traditional Arabic" panose="02020603050405020304" charset="0"/>
              </a:rPr>
              <a:t>the image of a person in a narrative (story) (“Bilott” in this story)</a:t>
            </a:r>
            <a:endParaRPr lang="en-US" altLang="zh-CN" sz="2800" b="1" dirty="0">
              <a:solidFill>
                <a:schemeClr val="tx1"/>
              </a:solidFill>
              <a:uFillTx/>
              <a:latin typeface="Traditional Arabic" panose="02020603050405020304" charset="0"/>
            </a:endParaRPr>
          </a:p>
        </p:txBody>
      </p:sp>
      <p:sp>
        <p:nvSpPr>
          <p:cNvPr id="30" name="矩形 29"/>
          <p:cNvSpPr/>
          <p:nvPr/>
        </p:nvSpPr>
        <p:spPr>
          <a:xfrm>
            <a:off x="1374140" y="4819333"/>
            <a:ext cx="10570210" cy="131381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4"/>
          </a:lnRef>
          <a:fillRef idx="1">
            <a:schemeClr val="lt1"/>
          </a:fillRef>
          <a:effectRef idx="0">
            <a:schemeClr val="accent4"/>
          </a:effectRef>
          <a:fontRef idx="minor">
            <a:schemeClr val="dk1"/>
          </a:fontRef>
        </p:style>
        <p:txBody>
          <a:bodyPr rtlCol="0" anchor="ctr"/>
          <a:lstStyle/>
          <a:p>
            <a:pPr algn="l"/>
            <a:r>
              <a:rPr lang="en-US" altLang="zh-CN" sz="2800" b="1" dirty="0" smtClean="0">
                <a:solidFill>
                  <a:schemeClr val="bg1"/>
                </a:solidFill>
                <a:effectLst>
                  <a:outerShdw blurRad="38100" dist="38100" dir="2700000" algn="tl">
                    <a:srgbClr val="000000">
                      <a:alpha val="43137"/>
                    </a:srgbClr>
                  </a:outerShdw>
                </a:effectLst>
                <a:latin typeface="Traditional Arabic" panose="02020603050405020304" charset="0"/>
              </a:rPr>
              <a:t> </a:t>
            </a:r>
            <a:r>
              <a:rPr lang="en-US" altLang="zh-CN" sz="2800" b="1" dirty="0" smtClean="0">
                <a:solidFill>
                  <a:srgbClr val="002060"/>
                </a:solidFill>
                <a:effectLst>
                  <a:outerShdw blurRad="38100" dist="38100" dir="2700000" algn="tl">
                    <a:srgbClr val="000000">
                      <a:alpha val="43137"/>
                    </a:srgbClr>
                  </a:outerShdw>
                </a:effectLst>
                <a:latin typeface="Traditional Arabic" panose="02020603050405020304" charset="0"/>
              </a:rPr>
              <a:t>Reflection:</a:t>
            </a:r>
            <a:r>
              <a:rPr lang="en-US" altLang="zh-CN" sz="2800" b="1" i="1" dirty="0" smtClean="0">
                <a:solidFill>
                  <a:schemeClr val="accent1">
                    <a:lumMod val="75000"/>
                  </a:schemeClr>
                </a:solidFill>
                <a:latin typeface="Traditional Arabic" panose="02020603050405020304" charset="0"/>
              </a:rPr>
              <a:t>D</a:t>
            </a:r>
            <a:r>
              <a:rPr lang="en-US" altLang="zh-CN" sz="2800" b="1" i="1" dirty="0" smtClean="0">
                <a:solidFill>
                  <a:schemeClr val="accent1">
                    <a:lumMod val="75000"/>
                  </a:schemeClr>
                </a:solidFill>
                <a:uFillTx/>
                <a:latin typeface="Traditional Arabic" panose="02020603050405020304" charset="0"/>
              </a:rPr>
              <a:t>ig</a:t>
            </a:r>
            <a:r>
              <a:rPr lang="en-US" altLang="zh-CN" sz="2800" b="1" dirty="0" smtClean="0">
                <a:solidFill>
                  <a:schemeClr val="tx1"/>
                </a:solidFill>
                <a:uFillTx/>
                <a:latin typeface="Traditional Arabic" panose="02020603050405020304" charset="0"/>
              </a:rPr>
              <a:t> </a:t>
            </a:r>
            <a:r>
              <a:rPr lang="en-US" altLang="zh-CN" sz="2800" b="1" i="1" dirty="0" smtClean="0">
                <a:solidFill>
                  <a:schemeClr val="accent1">
                    <a:lumMod val="75000"/>
                  </a:schemeClr>
                </a:solidFill>
                <a:uFillTx/>
                <a:latin typeface="Traditional Arabic" panose="02020603050405020304" charset="0"/>
              </a:rPr>
              <a:t>out</a:t>
            </a:r>
            <a:r>
              <a:rPr lang="en-US" altLang="zh-CN" sz="2800" b="1" dirty="0" smtClean="0">
                <a:solidFill>
                  <a:schemeClr val="tx1"/>
                </a:solidFill>
                <a:uFillTx/>
                <a:latin typeface="Traditional Arabic" panose="02020603050405020304" charset="0"/>
              </a:rPr>
              <a:t> the </a:t>
            </a:r>
            <a:r>
              <a:rPr lang="en-US" altLang="zh-CN" sz="2800" b="1" dirty="0">
                <a:solidFill>
                  <a:schemeClr val="tx1"/>
                </a:solidFill>
                <a:uFillTx/>
                <a:latin typeface="Traditional Arabic" panose="02020603050405020304" charset="0"/>
              </a:rPr>
              <a:t>social and humanistic value of </a:t>
            </a:r>
            <a:r>
              <a:rPr lang="en-US" altLang="zh-CN" sz="2800" b="1" dirty="0" smtClean="0">
                <a:solidFill>
                  <a:schemeClr val="tx1"/>
                </a:solidFill>
                <a:uFillTx/>
                <a:latin typeface="Traditional Arabic" panose="02020603050405020304" charset="0"/>
              </a:rPr>
              <a:t>the story</a:t>
            </a:r>
            <a:endParaRPr lang="en-US" altLang="zh-CN" sz="2800" b="1" dirty="0">
              <a:solidFill>
                <a:schemeClr val="tx1"/>
              </a:solidFill>
              <a:uFillTx/>
              <a:latin typeface="Traditional Arabic" panose="02020603050405020304" charset="0"/>
            </a:endParaRPr>
          </a:p>
        </p:txBody>
      </p:sp>
      <p:sp>
        <p:nvSpPr>
          <p:cNvPr id="6" name="七边形 5"/>
          <p:cNvSpPr/>
          <p:nvPr/>
        </p:nvSpPr>
        <p:spPr>
          <a:xfrm>
            <a:off x="500063" y="1414462"/>
            <a:ext cx="585787" cy="542925"/>
          </a:xfrm>
          <a:prstGeom prst="heptagon">
            <a:avLst/>
          </a:prstGeom>
          <a:solidFill>
            <a:schemeClr val="accent5">
              <a:lumMod val="75000"/>
            </a:schemeClr>
          </a:solidFill>
          <a:effectLst>
            <a:glow rad="63500">
              <a:schemeClr val="accent1">
                <a:satMod val="175000"/>
                <a:alpha val="40000"/>
              </a:schemeClr>
            </a:glow>
          </a:effectLst>
          <a:scene3d>
            <a:camera prst="orthographicFront"/>
            <a:lightRig rig="threePt" dir="t"/>
          </a:scene3d>
          <a:sp3d>
            <a:bevelT prst="angle"/>
          </a:sp3d>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ngsuh" panose="02030600000101010101" pitchFamily="18" charset="-127"/>
                <a:ea typeface="Gungsuh" panose="02030600000101010101" pitchFamily="18" charset="-127"/>
              </a:rPr>
              <a:t>1</a:t>
            </a:r>
            <a:endParaRPr lang="zh-CN" alt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ngsuh" panose="02030600000101010101" pitchFamily="18" charset="-127"/>
              <a:ea typeface="Gungsuh" panose="02030600000101010101" pitchFamily="18" charset="-127"/>
            </a:endParaRPr>
          </a:p>
        </p:txBody>
      </p:sp>
      <p:sp>
        <p:nvSpPr>
          <p:cNvPr id="7" name="七边形 6"/>
          <p:cNvSpPr/>
          <p:nvPr/>
        </p:nvSpPr>
        <p:spPr>
          <a:xfrm>
            <a:off x="538163" y="3195637"/>
            <a:ext cx="585787" cy="542925"/>
          </a:xfrm>
          <a:prstGeom prst="heptagon">
            <a:avLst/>
          </a:prstGeom>
          <a:solidFill>
            <a:schemeClr val="accent5">
              <a:lumMod val="75000"/>
            </a:schemeClr>
          </a:solidFill>
          <a:effectLst>
            <a:glow rad="63500">
              <a:schemeClr val="accent1">
                <a:satMod val="175000"/>
                <a:alpha val="40000"/>
              </a:schemeClr>
            </a:glow>
          </a:effectLst>
          <a:scene3d>
            <a:camera prst="orthographicFront"/>
            <a:lightRig rig="threePt" dir="t"/>
          </a:scene3d>
          <a:sp3d>
            <a:bevelT prst="angle"/>
          </a:sp3d>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ngsuh" panose="02030600000101010101" pitchFamily="18" charset="-127"/>
                <a:ea typeface="Gungsuh" panose="02030600000101010101" pitchFamily="18" charset="-127"/>
              </a:rPr>
              <a:t>2</a:t>
            </a:r>
            <a:endParaRPr lang="zh-CN" alt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ngsuh" panose="02030600000101010101" pitchFamily="18" charset="-127"/>
              <a:ea typeface="Gungsuh" panose="02030600000101010101" pitchFamily="18" charset="-127"/>
            </a:endParaRPr>
          </a:p>
        </p:txBody>
      </p:sp>
      <p:sp>
        <p:nvSpPr>
          <p:cNvPr id="8" name="七边形 7"/>
          <p:cNvSpPr/>
          <p:nvPr/>
        </p:nvSpPr>
        <p:spPr>
          <a:xfrm>
            <a:off x="547688" y="5119687"/>
            <a:ext cx="585787" cy="542925"/>
          </a:xfrm>
          <a:prstGeom prst="heptagon">
            <a:avLst/>
          </a:prstGeom>
          <a:solidFill>
            <a:schemeClr val="accent5">
              <a:lumMod val="75000"/>
            </a:schemeClr>
          </a:solidFill>
          <a:effectLst>
            <a:glow rad="63500">
              <a:schemeClr val="accent1">
                <a:satMod val="175000"/>
                <a:alpha val="40000"/>
              </a:schemeClr>
            </a:glow>
          </a:effectLst>
          <a:scene3d>
            <a:camera prst="orthographicFront"/>
            <a:lightRig rig="threePt" dir="t"/>
          </a:scene3d>
          <a:sp3d>
            <a:bevelT prst="angle"/>
          </a:sp3d>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ngsuh" panose="02030600000101010101" pitchFamily="18" charset="-127"/>
                <a:ea typeface="Gungsuh" panose="02030600000101010101" pitchFamily="18" charset="-127"/>
              </a:rPr>
              <a:t>3</a:t>
            </a:r>
            <a:endParaRPr lang="zh-CN" alt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ngsuh" panose="02030600000101010101" pitchFamily="18" charset="-127"/>
              <a:ea typeface="Gungsuh" panose="02030600000101010101" pitchFamily="18" charset="-127"/>
            </a:endParaRPr>
          </a:p>
        </p:txBody>
      </p:sp>
      <p:sp>
        <p:nvSpPr>
          <p:cNvPr id="12" name="椭圆 11"/>
          <p:cNvSpPr/>
          <p:nvPr/>
        </p:nvSpPr>
        <p:spPr>
          <a:xfrm>
            <a:off x="328613" y="3128963"/>
            <a:ext cx="914400" cy="64293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38138" y="5067301"/>
            <a:ext cx="914400" cy="64293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163888" y="4195763"/>
            <a:ext cx="5926137" cy="647700"/>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lstStyle/>
          <a:p>
            <a:pPr algn="ctr" defTabSz="456565" fontAlgn="auto">
              <a:spcBef>
                <a:spcPts val="0"/>
              </a:spcBef>
              <a:spcAft>
                <a:spcPts val="0"/>
              </a:spcAft>
              <a:defRPr/>
            </a:pPr>
            <a:r>
              <a:rPr kumimoji="1" lang="en-US" sz="3200" b="1" kern="0" dirty="0" smtClean="0">
                <a:uFillTx/>
                <a:latin typeface="Traditional Arabic" panose="02020603050405020304" charset="0"/>
                <a:ea typeface="微软雅黑" panose="020B0503020204020204" charset="-122"/>
                <a:sym typeface="+mn-ea"/>
              </a:rPr>
              <a:t>Assign home tasks</a:t>
            </a:r>
            <a:endParaRPr kumimoji="1" lang="en-US" sz="3200" b="1" kern="0" dirty="0">
              <a:solidFill>
                <a:prstClr val="white"/>
              </a:solidFill>
              <a:latin typeface="Traditional Arabic" panose="02020603050405020304" charset="0"/>
              <a:ea typeface="微软雅黑" panose="020B0503020204020204" charset="-122"/>
            </a:endParaRPr>
          </a:p>
        </p:txBody>
      </p:sp>
      <p:sp>
        <p:nvSpPr>
          <p:cNvPr id="5" name="矩形 4"/>
          <p:cNvSpPr/>
          <p:nvPr/>
        </p:nvSpPr>
        <p:spPr>
          <a:xfrm flipH="1">
            <a:off x="3163888" y="3330575"/>
            <a:ext cx="5926137" cy="647700"/>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lstStyle/>
          <a:p>
            <a:pPr algn="ctr" defTabSz="456565" fontAlgn="auto">
              <a:spcBef>
                <a:spcPts val="0"/>
              </a:spcBef>
              <a:spcAft>
                <a:spcPts val="0"/>
              </a:spcAft>
              <a:defRPr/>
            </a:pPr>
            <a:r>
              <a:rPr kumimoji="1" lang="en-US" altLang="zh-CN" sz="3200" b="1" kern="0">
                <a:solidFill>
                  <a:schemeClr val="tx1"/>
                </a:solidFill>
                <a:uFillTx/>
                <a:latin typeface="Traditional Arabic" panose="02020603050405020304" charset="0"/>
                <a:ea typeface="微软雅黑" panose="020B0503020204020204" charset="-122"/>
              </a:rPr>
              <a:t>Take sides</a:t>
            </a:r>
          </a:p>
        </p:txBody>
      </p:sp>
      <p:sp>
        <p:nvSpPr>
          <p:cNvPr id="6" name="矩形 5"/>
          <p:cNvSpPr/>
          <p:nvPr/>
        </p:nvSpPr>
        <p:spPr>
          <a:xfrm>
            <a:off x="3163888" y="2465388"/>
            <a:ext cx="5926137" cy="647700"/>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lstStyle/>
          <a:p>
            <a:pPr algn="l" defTabSz="456565" fontAlgn="auto">
              <a:spcBef>
                <a:spcPts val="0"/>
              </a:spcBef>
              <a:spcAft>
                <a:spcPts val="0"/>
              </a:spcAft>
              <a:defRPr/>
            </a:pPr>
            <a:r>
              <a:rPr kumimoji="1" lang="en-US" altLang="zh-CN" sz="3200" kern="0" dirty="0">
                <a:uFillTx/>
                <a:latin typeface="Arial Black" panose="020B0A04020102020204" charset="0"/>
                <a:ea typeface="微软雅黑" panose="020B0503020204020204" charset="-122"/>
                <a:sym typeface="+mn-ea"/>
              </a:rPr>
              <a:t>       </a:t>
            </a:r>
            <a:r>
              <a:rPr kumimoji="1" lang="en-US" altLang="zh-CN" sz="3200" b="1" kern="0" dirty="0">
                <a:uFillTx/>
                <a:latin typeface="Traditional Arabic" panose="02020603050405020304" charset="0"/>
                <a:ea typeface="微软雅黑" panose="020B0503020204020204" charset="-122"/>
                <a:sym typeface="+mn-ea"/>
              </a:rPr>
              <a:t>Zoom in the text</a:t>
            </a:r>
            <a:endParaRPr kumimoji="1" lang="zh-CN" altLang="en-US" sz="3200" b="1" kern="0">
              <a:solidFill>
                <a:prstClr val="white"/>
              </a:solidFill>
              <a:latin typeface="Traditional Arabic" panose="02020603050405020304" charset="0"/>
              <a:ea typeface="微软雅黑" panose="020B0503020204020204" charset="-122"/>
            </a:endParaRPr>
          </a:p>
        </p:txBody>
      </p:sp>
      <p:sp>
        <p:nvSpPr>
          <p:cNvPr id="7" name="矩形 6"/>
          <p:cNvSpPr/>
          <p:nvPr/>
        </p:nvSpPr>
        <p:spPr>
          <a:xfrm flipH="1">
            <a:off x="3163888" y="1600200"/>
            <a:ext cx="5926137" cy="647700"/>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lstStyle/>
          <a:p>
            <a:pPr algn="l" defTabSz="456565" fontAlgn="auto">
              <a:spcBef>
                <a:spcPts val="0"/>
              </a:spcBef>
              <a:spcAft>
                <a:spcPts val="0"/>
              </a:spcAft>
              <a:defRPr/>
            </a:pPr>
            <a:r>
              <a:rPr kumimoji="1" lang="en-US" altLang="zh-CN" sz="3200" kern="0" dirty="0">
                <a:solidFill>
                  <a:schemeClr val="tx1"/>
                </a:solidFill>
                <a:uFillTx/>
                <a:latin typeface="Arial Black" panose="020B0A04020102020204" charset="0"/>
                <a:ea typeface="微软雅黑" panose="020B0503020204020204" charset="-122"/>
              </a:rPr>
              <a:t>       </a:t>
            </a:r>
            <a:r>
              <a:rPr kumimoji="1" lang="en-US" altLang="zh-CN" sz="3200" b="1" kern="0" dirty="0">
                <a:solidFill>
                  <a:schemeClr val="tx1"/>
                </a:solidFill>
                <a:uFillTx/>
                <a:latin typeface="Traditional Arabic" panose="02020603050405020304" charset="0"/>
                <a:ea typeface="微软雅黑" panose="020B0503020204020204" charset="-122"/>
              </a:rPr>
              <a:t>Zoom out the text</a:t>
            </a:r>
          </a:p>
        </p:txBody>
      </p:sp>
      <p:sp>
        <p:nvSpPr>
          <p:cNvPr id="12" name="文本框 15"/>
          <p:cNvSpPr txBox="1"/>
          <p:nvPr/>
        </p:nvSpPr>
        <p:spPr>
          <a:xfrm flipH="1">
            <a:off x="3200400" y="1925638"/>
            <a:ext cx="1065213" cy="1395730"/>
          </a:xfrm>
          <a:prstGeom prst="rect">
            <a:avLst/>
          </a:prstGeom>
          <a:noFill/>
          <a:effectLst>
            <a:outerShdw blurRad="50800" dist="38100" dir="2700000" algn="tl" rotWithShape="0">
              <a:prstClr val="black">
                <a:alpha val="40000"/>
              </a:prstClr>
            </a:outerShdw>
          </a:effectLst>
        </p:spPr>
        <p:txBody>
          <a:bodyPr lIns="91438" tIns="45719" rIns="91438" bIns="45719">
            <a:spAutoFit/>
          </a:bodyPr>
          <a:lstStyle/>
          <a:p>
            <a:pPr defTabSz="456565" fontAlgn="auto">
              <a:spcBef>
                <a:spcPts val="0"/>
              </a:spcBef>
              <a:spcAft>
                <a:spcPts val="0"/>
              </a:spcAft>
              <a:defRPr/>
            </a:pPr>
            <a:r>
              <a:rPr kumimoji="1" lang="en-US" altLang="zh-CN" sz="8000" b="1" dirty="0">
                <a:solidFill>
                  <a:srgbClr val="FF0000"/>
                </a:solidFill>
                <a:uFillTx/>
                <a:latin typeface="微软雅黑" panose="020B0503020204020204" charset="-122"/>
                <a:ea typeface="微软雅黑" panose="020B0503020204020204" charset="-122"/>
              </a:rPr>
              <a:t>2</a:t>
            </a:r>
          </a:p>
        </p:txBody>
      </p:sp>
      <p:sp>
        <p:nvSpPr>
          <p:cNvPr id="13" name="文本框 11"/>
          <p:cNvSpPr txBox="1"/>
          <p:nvPr/>
        </p:nvSpPr>
        <p:spPr>
          <a:xfrm flipH="1">
            <a:off x="8323263" y="2816225"/>
            <a:ext cx="1065212" cy="1395730"/>
          </a:xfrm>
          <a:prstGeom prst="rect">
            <a:avLst/>
          </a:prstGeom>
          <a:noFill/>
          <a:effectLst>
            <a:outerShdw blurRad="50800" dist="38100" dir="2700000" algn="tl" rotWithShape="0">
              <a:prstClr val="black">
                <a:alpha val="40000"/>
              </a:prstClr>
            </a:outerShdw>
          </a:effectLst>
        </p:spPr>
        <p:txBody>
          <a:bodyPr lIns="91438" tIns="45719" rIns="91438" bIns="45719">
            <a:spAutoFit/>
          </a:bodyPr>
          <a:lstStyle/>
          <a:p>
            <a:pPr defTabSz="456565" fontAlgn="auto">
              <a:spcBef>
                <a:spcPts val="0"/>
              </a:spcBef>
              <a:spcAft>
                <a:spcPts val="0"/>
              </a:spcAft>
              <a:defRPr/>
            </a:pPr>
            <a:r>
              <a:rPr kumimoji="1" lang="en-US" altLang="zh-CN" sz="8000" b="1" dirty="0">
                <a:solidFill>
                  <a:srgbClr val="FF0000"/>
                </a:solidFill>
                <a:uFillTx/>
                <a:latin typeface="微软雅黑" panose="020B0503020204020204" charset="-122"/>
                <a:ea typeface="微软雅黑" panose="020B0503020204020204" charset="-122"/>
              </a:rPr>
              <a:t>3</a:t>
            </a:r>
          </a:p>
        </p:txBody>
      </p:sp>
      <p:sp>
        <p:nvSpPr>
          <p:cNvPr id="14" name="文本框 17"/>
          <p:cNvSpPr txBox="1"/>
          <p:nvPr/>
        </p:nvSpPr>
        <p:spPr>
          <a:xfrm flipH="1">
            <a:off x="3163888" y="3636963"/>
            <a:ext cx="1065212" cy="1323437"/>
          </a:xfrm>
          <a:prstGeom prst="rect">
            <a:avLst/>
          </a:prstGeom>
          <a:noFill/>
          <a:effectLst>
            <a:outerShdw blurRad="50800" dist="38100" dir="2700000" algn="tl" rotWithShape="0">
              <a:prstClr val="black">
                <a:alpha val="40000"/>
              </a:prstClr>
            </a:outerShdw>
          </a:effectLst>
        </p:spPr>
        <p:txBody>
          <a:bodyPr lIns="91438" tIns="45719" rIns="91438" bIns="45719">
            <a:spAutoFit/>
          </a:bodyPr>
          <a:lstStyle/>
          <a:p>
            <a:pPr defTabSz="456565" fontAlgn="auto">
              <a:spcBef>
                <a:spcPts val="0"/>
              </a:spcBef>
              <a:spcAft>
                <a:spcPts val="0"/>
              </a:spcAft>
              <a:defRPr/>
            </a:pPr>
            <a:r>
              <a:rPr kumimoji="1" lang="en-US" altLang="zh-CN" sz="8000" b="1" dirty="0">
                <a:solidFill>
                  <a:schemeClr val="accent1">
                    <a:lumMod val="75000"/>
                  </a:schemeClr>
                </a:solidFill>
                <a:uFillTx/>
                <a:latin typeface="微软雅黑" panose="020B0503020204020204" charset="-122"/>
                <a:ea typeface="微软雅黑" panose="020B0503020204020204" charset="-122"/>
              </a:rPr>
              <a:t>4</a:t>
            </a:r>
          </a:p>
        </p:txBody>
      </p:sp>
      <p:sp>
        <p:nvSpPr>
          <p:cNvPr id="15" name="文本框 9"/>
          <p:cNvSpPr txBox="1"/>
          <p:nvPr/>
        </p:nvSpPr>
        <p:spPr>
          <a:xfrm flipH="1">
            <a:off x="8459788" y="1071563"/>
            <a:ext cx="1065212" cy="1323437"/>
          </a:xfrm>
          <a:prstGeom prst="rect">
            <a:avLst/>
          </a:prstGeom>
          <a:noFill/>
          <a:effectLst>
            <a:outerShdw blurRad="50800" dist="38100" dir="2700000" algn="tl" rotWithShape="0">
              <a:prstClr val="black">
                <a:alpha val="40000"/>
              </a:prstClr>
            </a:outerShdw>
          </a:effectLst>
        </p:spPr>
        <p:txBody>
          <a:bodyPr lIns="91438" tIns="45719" rIns="91438" bIns="45719">
            <a:spAutoFit/>
          </a:bodyPr>
          <a:lstStyle/>
          <a:p>
            <a:pPr defTabSz="456565" fontAlgn="auto">
              <a:spcBef>
                <a:spcPts val="0"/>
              </a:spcBef>
              <a:spcAft>
                <a:spcPts val="0"/>
              </a:spcAft>
              <a:defRPr/>
            </a:pPr>
            <a:r>
              <a:rPr kumimoji="1" lang="en-US" altLang="zh-CN" sz="8000" b="1" dirty="0">
                <a:solidFill>
                  <a:schemeClr val="accent1">
                    <a:lumMod val="75000"/>
                  </a:schemeClr>
                </a:solidFill>
                <a:latin typeface="微软雅黑" panose="020B0503020204020204" charset="-122"/>
                <a:ea typeface="微软雅黑" panose="020B0503020204020204" charset="-122"/>
              </a:rPr>
              <a:t>1</a:t>
            </a:r>
          </a:p>
        </p:txBody>
      </p:sp>
      <p:sp>
        <p:nvSpPr>
          <p:cNvPr id="3" name="Title 1"/>
          <p:cNvSpPr>
            <a:spLocks noGrp="1"/>
          </p:cNvSpPr>
          <p:nvPr/>
        </p:nvSpPr>
        <p:spPr>
          <a:xfrm>
            <a:off x="74930" y="362377"/>
            <a:ext cx="9143999" cy="588211"/>
          </a:xfrm>
          <a:prstGeom prst="rect">
            <a:avLst/>
          </a:prstGeom>
          <a:solidFill>
            <a:schemeClr val="bg1"/>
          </a:solidFill>
        </p:spPr>
        <p:txBody>
          <a:bodyPr vert="horz" lIns="91440" tIns="45720" rIns="91440" bIns="45720" rtlCol="0" anchor="ctr">
            <a:noAutofit/>
            <a:scene3d>
              <a:camera prst="orthographicFront"/>
              <a:lightRig rig="harsh" dir="t"/>
            </a:scene3d>
            <a:sp3d extrusionH="57150" prstMaterial="matte">
              <a:bevelT w="63500" h="12700" prst="angle"/>
              <a:contourClr>
                <a:schemeClr val="bg1">
                  <a:lumMod val="65000"/>
                </a:schemeClr>
              </a:contourClr>
            </a:sp3d>
          </a:bodyPr>
          <a:lstStyle>
            <a:lvl1pPr algn="l" defTabSz="457200" rtl="0" eaLnBrk="1" latinLnBrk="0" hangingPunct="1">
              <a:spcBef>
                <a:spcPct val="0"/>
              </a:spcBef>
              <a:buNone/>
              <a:defRPr sz="2000" kern="1200">
                <a:solidFill>
                  <a:schemeClr val="tx1"/>
                </a:solidFill>
                <a:latin typeface="Arial Black" panose="020B0A04020102020204"/>
                <a:ea typeface="+mj-ea"/>
                <a:cs typeface="Arial Black" panose="020B0A04020102020204"/>
              </a:defRPr>
            </a:lvl1pPr>
          </a:lstStyle>
          <a:p>
            <a:pPr algn="l"/>
            <a:r>
              <a:rPr lang="en-US" altLang="en-GB" sz="3200" dirty="0">
                <a:solidFill>
                  <a:schemeClr val="accent3"/>
                </a:solidFill>
              </a:rPr>
              <a:t>  </a:t>
            </a:r>
            <a:r>
              <a:rPr lang="en-US" altLang="en-GB" sz="3600" dirty="0">
                <a:solidFill>
                  <a:schemeClr val="tx1"/>
                </a:solidFill>
                <a:effectLst/>
                <a:latin typeface="Arial Black" panose="020B0A04020102020204" charset="0"/>
              </a:rPr>
              <a:t>We would: </a:t>
            </a:r>
          </a:p>
        </p:txBody>
      </p:sp>
      <p:sp>
        <p:nvSpPr>
          <p:cNvPr id="11" name="稻壳儿小白白(http://dwz.cn/Wu2UP)"/>
          <p:cNvSpPr>
            <a:spLocks noChangeArrowheads="1"/>
          </p:cNvSpPr>
          <p:nvPr/>
        </p:nvSpPr>
        <p:spPr bwMode="auto">
          <a:xfrm>
            <a:off x="2411259" y="2027582"/>
            <a:ext cx="550601" cy="1068747"/>
          </a:xfrm>
          <a:custGeom>
            <a:avLst/>
            <a:gdLst/>
            <a:ahLst/>
            <a:cxnLst>
              <a:cxn ang="0">
                <a:pos x="48" y="2"/>
              </a:cxn>
              <a:cxn ang="0">
                <a:pos x="41" y="43"/>
              </a:cxn>
              <a:cxn ang="0">
                <a:pos x="40" y="45"/>
              </a:cxn>
              <a:cxn ang="0">
                <a:pos x="40" y="45"/>
              </a:cxn>
              <a:cxn ang="0">
                <a:pos x="39" y="45"/>
              </a:cxn>
              <a:cxn ang="0">
                <a:pos x="27" y="40"/>
              </a:cxn>
              <a:cxn ang="0">
                <a:pos x="20" y="48"/>
              </a:cxn>
              <a:cxn ang="0">
                <a:pos x="19" y="48"/>
              </a:cxn>
              <a:cxn ang="0">
                <a:pos x="18" y="48"/>
              </a:cxn>
              <a:cxn ang="0">
                <a:pos x="17" y="47"/>
              </a:cxn>
              <a:cxn ang="0">
                <a:pos x="17" y="37"/>
              </a:cxn>
              <a:cxn ang="0">
                <a:pos x="40" y="9"/>
              </a:cxn>
              <a:cxn ang="0">
                <a:pos x="12" y="34"/>
              </a:cxn>
              <a:cxn ang="0">
                <a:pos x="1" y="29"/>
              </a:cxn>
              <a:cxn ang="0">
                <a:pos x="0" y="28"/>
              </a:cxn>
              <a:cxn ang="0">
                <a:pos x="1" y="26"/>
              </a:cxn>
              <a:cxn ang="0">
                <a:pos x="46" y="0"/>
              </a:cxn>
              <a:cxn ang="0">
                <a:pos x="46" y="0"/>
              </a:cxn>
              <a:cxn ang="0">
                <a:pos x="47" y="1"/>
              </a:cxn>
              <a:cxn ang="0">
                <a:pos x="48" y="2"/>
              </a:cxn>
            </a:cxnLst>
            <a:rect l="0" t="0" r="r" b="b"/>
            <a:pathLst>
              <a:path w="48" h="48">
                <a:moveTo>
                  <a:pt x="48" y="2"/>
                </a:moveTo>
                <a:cubicBezTo>
                  <a:pt x="41" y="43"/>
                  <a:pt x="41" y="43"/>
                  <a:pt x="41" y="43"/>
                </a:cubicBezTo>
                <a:cubicBezTo>
                  <a:pt x="41" y="44"/>
                  <a:pt x="41" y="44"/>
                  <a:pt x="40" y="45"/>
                </a:cubicBezTo>
                <a:cubicBezTo>
                  <a:pt x="40" y="45"/>
                  <a:pt x="40" y="45"/>
                  <a:pt x="40" y="45"/>
                </a:cubicBezTo>
                <a:cubicBezTo>
                  <a:pt x="39" y="45"/>
                  <a:pt x="39" y="45"/>
                  <a:pt x="39" y="45"/>
                </a:cubicBezTo>
                <a:cubicBezTo>
                  <a:pt x="27" y="40"/>
                  <a:pt x="27" y="40"/>
                  <a:pt x="27" y="40"/>
                </a:cubicBezTo>
                <a:cubicBezTo>
                  <a:pt x="20" y="48"/>
                  <a:pt x="20" y="48"/>
                  <a:pt x="20" y="48"/>
                </a:cubicBezTo>
                <a:cubicBezTo>
                  <a:pt x="20" y="48"/>
                  <a:pt x="19" y="48"/>
                  <a:pt x="19" y="48"/>
                </a:cubicBezTo>
                <a:cubicBezTo>
                  <a:pt x="19" y="48"/>
                  <a:pt x="19" y="48"/>
                  <a:pt x="18" y="48"/>
                </a:cubicBezTo>
                <a:cubicBezTo>
                  <a:pt x="18" y="48"/>
                  <a:pt x="17" y="47"/>
                  <a:pt x="17" y="47"/>
                </a:cubicBezTo>
                <a:cubicBezTo>
                  <a:pt x="17" y="37"/>
                  <a:pt x="17" y="37"/>
                  <a:pt x="17" y="37"/>
                </a:cubicBezTo>
                <a:cubicBezTo>
                  <a:pt x="40" y="9"/>
                  <a:pt x="40" y="9"/>
                  <a:pt x="40" y="9"/>
                </a:cubicBezTo>
                <a:cubicBezTo>
                  <a:pt x="12" y="34"/>
                  <a:pt x="12" y="34"/>
                  <a:pt x="12" y="34"/>
                </a:cubicBezTo>
                <a:cubicBezTo>
                  <a:pt x="1" y="29"/>
                  <a:pt x="1" y="29"/>
                  <a:pt x="1" y="29"/>
                </a:cubicBezTo>
                <a:cubicBezTo>
                  <a:pt x="1" y="29"/>
                  <a:pt x="0" y="28"/>
                  <a:pt x="0" y="28"/>
                </a:cubicBezTo>
                <a:cubicBezTo>
                  <a:pt x="0" y="27"/>
                  <a:pt x="0" y="27"/>
                  <a:pt x="1" y="26"/>
                </a:cubicBezTo>
                <a:cubicBezTo>
                  <a:pt x="46" y="0"/>
                  <a:pt x="46" y="0"/>
                  <a:pt x="46" y="0"/>
                </a:cubicBezTo>
                <a:cubicBezTo>
                  <a:pt x="46" y="0"/>
                  <a:pt x="46" y="0"/>
                  <a:pt x="46" y="0"/>
                </a:cubicBezTo>
                <a:cubicBezTo>
                  <a:pt x="47" y="0"/>
                  <a:pt x="47" y="0"/>
                  <a:pt x="47" y="1"/>
                </a:cubicBezTo>
                <a:cubicBezTo>
                  <a:pt x="48" y="1"/>
                  <a:pt x="48" y="2"/>
                  <a:pt x="48" y="2"/>
                </a:cubicBezTo>
                <a:close/>
              </a:path>
            </a:pathLst>
          </a:custGeom>
          <a:solidFill>
            <a:srgbClr val="FF0000"/>
          </a:solidFill>
          <a:ln w="9525">
            <a:noFill/>
            <a:round/>
          </a:ln>
        </p:spPr>
        <p:txBody>
          <a:bodyPr/>
          <a:lstStyle/>
          <a:p>
            <a:pPr eaLnBrk="0" hangingPunct="0"/>
            <a:endParaRPr lang="zh-CN" altLang="en-US">
              <a:ln>
                <a:solidFill>
                  <a:srgbClr val="FF0000"/>
                </a:solidFill>
              </a:ln>
            </a:endParaRPr>
          </a:p>
        </p:txBody>
      </p:sp>
      <p:sp>
        <p:nvSpPr>
          <p:cNvPr id="16" name="稻壳儿小白白(http://dwz.cn/Wu2UP)"/>
          <p:cNvSpPr>
            <a:spLocks noChangeArrowheads="1"/>
          </p:cNvSpPr>
          <p:nvPr/>
        </p:nvSpPr>
        <p:spPr bwMode="auto">
          <a:xfrm>
            <a:off x="9109570" y="2862468"/>
            <a:ext cx="630777" cy="1011763"/>
          </a:xfrm>
          <a:custGeom>
            <a:avLst/>
            <a:gdLst/>
            <a:ahLst/>
            <a:cxnLst>
              <a:cxn ang="0">
                <a:pos x="48" y="2"/>
              </a:cxn>
              <a:cxn ang="0">
                <a:pos x="41" y="43"/>
              </a:cxn>
              <a:cxn ang="0">
                <a:pos x="40" y="45"/>
              </a:cxn>
              <a:cxn ang="0">
                <a:pos x="40" y="45"/>
              </a:cxn>
              <a:cxn ang="0">
                <a:pos x="39" y="45"/>
              </a:cxn>
              <a:cxn ang="0">
                <a:pos x="27" y="40"/>
              </a:cxn>
              <a:cxn ang="0">
                <a:pos x="20" y="48"/>
              </a:cxn>
              <a:cxn ang="0">
                <a:pos x="19" y="48"/>
              </a:cxn>
              <a:cxn ang="0">
                <a:pos x="18" y="48"/>
              </a:cxn>
              <a:cxn ang="0">
                <a:pos x="17" y="47"/>
              </a:cxn>
              <a:cxn ang="0">
                <a:pos x="17" y="37"/>
              </a:cxn>
              <a:cxn ang="0">
                <a:pos x="40" y="9"/>
              </a:cxn>
              <a:cxn ang="0">
                <a:pos x="12" y="34"/>
              </a:cxn>
              <a:cxn ang="0">
                <a:pos x="1" y="29"/>
              </a:cxn>
              <a:cxn ang="0">
                <a:pos x="0" y="28"/>
              </a:cxn>
              <a:cxn ang="0">
                <a:pos x="1" y="26"/>
              </a:cxn>
              <a:cxn ang="0">
                <a:pos x="46" y="0"/>
              </a:cxn>
              <a:cxn ang="0">
                <a:pos x="46" y="0"/>
              </a:cxn>
              <a:cxn ang="0">
                <a:pos x="47" y="1"/>
              </a:cxn>
              <a:cxn ang="0">
                <a:pos x="48" y="2"/>
              </a:cxn>
            </a:cxnLst>
            <a:rect l="0" t="0" r="r" b="b"/>
            <a:pathLst>
              <a:path w="48" h="48">
                <a:moveTo>
                  <a:pt x="48" y="2"/>
                </a:moveTo>
                <a:cubicBezTo>
                  <a:pt x="41" y="43"/>
                  <a:pt x="41" y="43"/>
                  <a:pt x="41" y="43"/>
                </a:cubicBezTo>
                <a:cubicBezTo>
                  <a:pt x="41" y="44"/>
                  <a:pt x="41" y="44"/>
                  <a:pt x="40" y="45"/>
                </a:cubicBezTo>
                <a:cubicBezTo>
                  <a:pt x="40" y="45"/>
                  <a:pt x="40" y="45"/>
                  <a:pt x="40" y="45"/>
                </a:cubicBezTo>
                <a:cubicBezTo>
                  <a:pt x="39" y="45"/>
                  <a:pt x="39" y="45"/>
                  <a:pt x="39" y="45"/>
                </a:cubicBezTo>
                <a:cubicBezTo>
                  <a:pt x="27" y="40"/>
                  <a:pt x="27" y="40"/>
                  <a:pt x="27" y="40"/>
                </a:cubicBezTo>
                <a:cubicBezTo>
                  <a:pt x="20" y="48"/>
                  <a:pt x="20" y="48"/>
                  <a:pt x="20" y="48"/>
                </a:cubicBezTo>
                <a:cubicBezTo>
                  <a:pt x="20" y="48"/>
                  <a:pt x="19" y="48"/>
                  <a:pt x="19" y="48"/>
                </a:cubicBezTo>
                <a:cubicBezTo>
                  <a:pt x="19" y="48"/>
                  <a:pt x="19" y="48"/>
                  <a:pt x="18" y="48"/>
                </a:cubicBezTo>
                <a:cubicBezTo>
                  <a:pt x="18" y="48"/>
                  <a:pt x="17" y="47"/>
                  <a:pt x="17" y="47"/>
                </a:cubicBezTo>
                <a:cubicBezTo>
                  <a:pt x="17" y="37"/>
                  <a:pt x="17" y="37"/>
                  <a:pt x="17" y="37"/>
                </a:cubicBezTo>
                <a:cubicBezTo>
                  <a:pt x="40" y="9"/>
                  <a:pt x="40" y="9"/>
                  <a:pt x="40" y="9"/>
                </a:cubicBezTo>
                <a:cubicBezTo>
                  <a:pt x="12" y="34"/>
                  <a:pt x="12" y="34"/>
                  <a:pt x="12" y="34"/>
                </a:cubicBezTo>
                <a:cubicBezTo>
                  <a:pt x="1" y="29"/>
                  <a:pt x="1" y="29"/>
                  <a:pt x="1" y="29"/>
                </a:cubicBezTo>
                <a:cubicBezTo>
                  <a:pt x="1" y="29"/>
                  <a:pt x="0" y="28"/>
                  <a:pt x="0" y="28"/>
                </a:cubicBezTo>
                <a:cubicBezTo>
                  <a:pt x="0" y="27"/>
                  <a:pt x="0" y="27"/>
                  <a:pt x="1" y="26"/>
                </a:cubicBezTo>
                <a:cubicBezTo>
                  <a:pt x="46" y="0"/>
                  <a:pt x="46" y="0"/>
                  <a:pt x="46" y="0"/>
                </a:cubicBezTo>
                <a:cubicBezTo>
                  <a:pt x="46" y="0"/>
                  <a:pt x="46" y="0"/>
                  <a:pt x="46" y="0"/>
                </a:cubicBezTo>
                <a:cubicBezTo>
                  <a:pt x="47" y="0"/>
                  <a:pt x="47" y="0"/>
                  <a:pt x="47" y="1"/>
                </a:cubicBezTo>
                <a:cubicBezTo>
                  <a:pt x="48" y="1"/>
                  <a:pt x="48" y="2"/>
                  <a:pt x="48" y="2"/>
                </a:cubicBezTo>
                <a:close/>
              </a:path>
            </a:pathLst>
          </a:custGeom>
          <a:solidFill>
            <a:srgbClr val="FF0000"/>
          </a:solidFill>
          <a:ln w="9525">
            <a:noFill/>
            <a:round/>
          </a:ln>
        </p:spPr>
        <p:txBody>
          <a:bodyPr/>
          <a:lstStyle/>
          <a:p>
            <a:pPr eaLnBrk="0" hangingPunct="0"/>
            <a:endParaRPr lang="zh-CN" altLang="en-US">
              <a:ln>
                <a:solidFill>
                  <a:srgbClr val="FF0000"/>
                </a:solidFill>
              </a:ln>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365126"/>
            <a:ext cx="10677525" cy="706438"/>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normAutofit/>
          </a:bodyPr>
          <a:lstStyle/>
          <a:p>
            <a:pPr algn="l" defTabSz="456565" fontAlgn="auto">
              <a:spcBef>
                <a:spcPts val="0"/>
              </a:spcBef>
              <a:spcAft>
                <a:spcPts val="0"/>
              </a:spcAft>
              <a:defRPr/>
            </a:pPr>
            <a:r>
              <a:rPr kumimoji="1" lang="en-US" altLang="zh-CN" sz="28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1. Zoom </a:t>
            </a:r>
            <a:r>
              <a:rPr kumimoji="1" lang="en-US" altLang="zh-CN" sz="2800" b="1" kern="0" dirty="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out the </a:t>
            </a:r>
            <a:r>
              <a:rPr kumimoji="1" lang="en-US" altLang="zh-CN" sz="28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text – </a:t>
            </a:r>
            <a:r>
              <a:rPr kumimoji="1" lang="en-US" altLang="zh-CN" sz="2800" b="1" kern="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微软雅黑" panose="020B0503020204020204" charset="-122"/>
                <a:cs typeface="Times New Roman" panose="02020603050405020304" pitchFamily="18" charset="0"/>
              </a:rPr>
              <a:t>Analyze the text through its time clues</a:t>
            </a:r>
            <a:r>
              <a:rPr kumimoji="1" lang="en-US" altLang="zh-CN" sz="2800" b="1" kern="0" dirty="0" smtClean="0">
                <a:solidFill>
                  <a:srgbClr val="C00000"/>
                </a:solidFill>
                <a:effectLst>
                  <a:outerShdw blurRad="38100" dist="38100" dir="2700000" algn="tl">
                    <a:srgbClr val="000000">
                      <a:alpha val="43137"/>
                    </a:srgbClr>
                  </a:outerShdw>
                </a:effectLst>
                <a:uFillTx/>
                <a:latin typeface="Times New Roman" panose="02020603050405020304" pitchFamily="18" charset="0"/>
                <a:ea typeface="微软雅黑" panose="020B0503020204020204" charset="-122"/>
                <a:cs typeface="Times New Roman" panose="02020603050405020304" pitchFamily="18" charset="0"/>
              </a:rPr>
              <a:t> </a:t>
            </a:r>
            <a:endParaRPr kumimoji="1" lang="en-US" altLang="zh-CN" sz="2800" b="1" kern="0" dirty="0">
              <a:solidFill>
                <a:srgbClr val="C00000"/>
              </a:solidFill>
              <a:effectLst>
                <a:outerShdw blurRad="38100" dist="38100" dir="2700000" algn="tl">
                  <a:srgbClr val="000000">
                    <a:alpha val="43137"/>
                  </a:srgbClr>
                </a:outerShdw>
              </a:effectLst>
              <a:uFillTx/>
              <a:latin typeface="Times New Roman" panose="02020603050405020304" pitchFamily="18" charset="0"/>
              <a:ea typeface="微软雅黑" panose="020B0503020204020204" charset="-122"/>
              <a:cs typeface="Times New Roman" panose="02020603050405020304" pitchFamily="18" charset="0"/>
            </a:endParaRPr>
          </a:p>
        </p:txBody>
      </p:sp>
      <p:sp>
        <p:nvSpPr>
          <p:cNvPr id="52" name="稻壳儿小白白(http://dwz.cn/Wu2UP)"/>
          <p:cNvSpPr txBox="1">
            <a:spLocks noChangeArrowheads="1"/>
          </p:cNvSpPr>
          <p:nvPr/>
        </p:nvSpPr>
        <p:spPr bwMode="auto">
          <a:xfrm>
            <a:off x="1227138" y="1535113"/>
            <a:ext cx="2024062" cy="379412"/>
          </a:xfrm>
          <a:prstGeom prst="rect">
            <a:avLst/>
          </a:prstGeom>
          <a:noFill/>
          <a:ln w="9525">
            <a:noFill/>
            <a:miter lim="800000"/>
          </a:ln>
        </p:spPr>
        <p:txBody>
          <a:bodyPr>
            <a:spAutoFit/>
          </a:bodyPr>
          <a:lstStyle/>
          <a:p>
            <a:r>
              <a:rPr lang="zh-CN" altLang="en-US" b="1" dirty="0">
                <a:solidFill>
                  <a:schemeClr val="bg1"/>
                </a:solidFill>
                <a:sym typeface="Arial" panose="020B0604020202020204" pitchFamily="34" charset="0"/>
              </a:rPr>
              <a:t>第一季度</a:t>
            </a:r>
            <a:endParaRPr lang="en-US" b="1" dirty="0">
              <a:solidFill>
                <a:schemeClr val="bg1"/>
              </a:solidFill>
              <a:sym typeface="Arial" panose="020B0604020202020204" pitchFamily="34" charset="0"/>
            </a:endParaRPr>
          </a:p>
        </p:txBody>
      </p:sp>
      <p:sp>
        <p:nvSpPr>
          <p:cNvPr id="53" name="稻壳儿小白白(http://dwz.cn/Wu2UP)"/>
          <p:cNvSpPr txBox="1">
            <a:spLocks noChangeArrowheads="1"/>
          </p:cNvSpPr>
          <p:nvPr/>
        </p:nvSpPr>
        <p:spPr bwMode="auto">
          <a:xfrm>
            <a:off x="1225550" y="1809750"/>
            <a:ext cx="2024063" cy="317500"/>
          </a:xfrm>
          <a:prstGeom prst="rect">
            <a:avLst/>
          </a:prstGeom>
          <a:noFill/>
          <a:ln w="9525">
            <a:noFill/>
            <a:miter lim="800000"/>
          </a:ln>
        </p:spPr>
        <p:txBody>
          <a:bodyPr>
            <a:spAutoFit/>
          </a:bodyPr>
          <a:lstStyle/>
          <a:p>
            <a:r>
              <a:rPr lang="zh-CN" altLang="en-US" sz="1400">
                <a:solidFill>
                  <a:schemeClr val="bg1"/>
                </a:solidFill>
                <a:sym typeface="Arial" panose="020B0604020202020204" pitchFamily="34" charset="0"/>
              </a:rPr>
              <a:t>单击编辑副标题</a:t>
            </a:r>
            <a:endParaRPr lang="en-US" sz="1400">
              <a:solidFill>
                <a:schemeClr val="bg1"/>
              </a:solidFill>
              <a:sym typeface="Arial" panose="020B0604020202020204" pitchFamily="34" charset="0"/>
            </a:endParaRPr>
          </a:p>
        </p:txBody>
      </p:sp>
      <p:sp>
        <p:nvSpPr>
          <p:cNvPr id="54" name="稻壳儿小白白(http://dwz.cn/Wu2UP)"/>
          <p:cNvSpPr txBox="1">
            <a:spLocks noChangeArrowheads="1"/>
          </p:cNvSpPr>
          <p:nvPr/>
        </p:nvSpPr>
        <p:spPr bwMode="auto">
          <a:xfrm>
            <a:off x="3792538" y="4440238"/>
            <a:ext cx="2003425" cy="379412"/>
          </a:xfrm>
          <a:prstGeom prst="rect">
            <a:avLst/>
          </a:prstGeom>
          <a:noFill/>
          <a:ln w="9525">
            <a:noFill/>
            <a:miter lim="800000"/>
          </a:ln>
        </p:spPr>
        <p:txBody>
          <a:bodyPr>
            <a:spAutoFit/>
          </a:bodyPr>
          <a:lstStyle/>
          <a:p>
            <a:r>
              <a:rPr lang="zh-CN" altLang="en-US" b="1">
                <a:solidFill>
                  <a:schemeClr val="bg1"/>
                </a:solidFill>
                <a:sym typeface="Arial" panose="020B0604020202020204" pitchFamily="34" charset="0"/>
              </a:rPr>
              <a:t>第一季度</a:t>
            </a:r>
            <a:endParaRPr lang="en-US" b="1">
              <a:solidFill>
                <a:schemeClr val="bg1"/>
              </a:solidFill>
              <a:sym typeface="Arial" panose="020B0604020202020204" pitchFamily="34" charset="0"/>
            </a:endParaRPr>
          </a:p>
        </p:txBody>
      </p:sp>
      <p:sp>
        <p:nvSpPr>
          <p:cNvPr id="55" name="稻壳儿小白白(http://dwz.cn/Wu2UP)"/>
          <p:cNvSpPr txBox="1">
            <a:spLocks noChangeArrowheads="1"/>
          </p:cNvSpPr>
          <p:nvPr/>
        </p:nvSpPr>
        <p:spPr bwMode="auto">
          <a:xfrm>
            <a:off x="3792538" y="4714875"/>
            <a:ext cx="2001837" cy="317500"/>
          </a:xfrm>
          <a:prstGeom prst="rect">
            <a:avLst/>
          </a:prstGeom>
          <a:noFill/>
          <a:ln w="9525">
            <a:noFill/>
            <a:miter lim="800000"/>
          </a:ln>
        </p:spPr>
        <p:txBody>
          <a:bodyPr>
            <a:spAutoFit/>
          </a:bodyPr>
          <a:lstStyle/>
          <a:p>
            <a:r>
              <a:rPr lang="zh-CN" altLang="en-US" sz="1400">
                <a:solidFill>
                  <a:schemeClr val="bg1"/>
                </a:solidFill>
                <a:sym typeface="Arial" panose="020B0604020202020204" pitchFamily="34" charset="0"/>
              </a:rPr>
              <a:t>单击编辑副标题</a:t>
            </a:r>
            <a:endParaRPr lang="en-US" sz="1400">
              <a:solidFill>
                <a:schemeClr val="bg1"/>
              </a:solidFill>
              <a:sym typeface="Arial" panose="020B0604020202020204" pitchFamily="34" charset="0"/>
            </a:endParaRPr>
          </a:p>
        </p:txBody>
      </p:sp>
      <p:sp>
        <p:nvSpPr>
          <p:cNvPr id="57" name="稻壳儿小白白(http://dwz.cn/Wu2UP)"/>
          <p:cNvSpPr txBox="1">
            <a:spLocks noChangeArrowheads="1"/>
          </p:cNvSpPr>
          <p:nvPr/>
        </p:nvSpPr>
        <p:spPr bwMode="auto">
          <a:xfrm>
            <a:off x="6315075" y="1560513"/>
            <a:ext cx="1989138" cy="379412"/>
          </a:xfrm>
          <a:prstGeom prst="rect">
            <a:avLst/>
          </a:prstGeom>
          <a:noFill/>
          <a:ln w="9525">
            <a:noFill/>
            <a:miter lim="800000"/>
          </a:ln>
        </p:spPr>
        <p:txBody>
          <a:bodyPr>
            <a:spAutoFit/>
          </a:bodyPr>
          <a:lstStyle/>
          <a:p>
            <a:r>
              <a:rPr lang="zh-CN" altLang="en-US" b="1">
                <a:solidFill>
                  <a:schemeClr val="bg1"/>
                </a:solidFill>
                <a:sym typeface="Arial" panose="020B0604020202020204" pitchFamily="34" charset="0"/>
              </a:rPr>
              <a:t>第一季度</a:t>
            </a:r>
            <a:endParaRPr lang="en-US" b="1">
              <a:solidFill>
                <a:schemeClr val="bg1"/>
              </a:solidFill>
              <a:sym typeface="Arial" panose="020B0604020202020204" pitchFamily="34" charset="0"/>
            </a:endParaRPr>
          </a:p>
        </p:txBody>
      </p:sp>
      <p:sp>
        <p:nvSpPr>
          <p:cNvPr id="60" name="稻壳儿小白白(http://dwz.cn/Wu2UP)"/>
          <p:cNvSpPr txBox="1">
            <a:spLocks noChangeArrowheads="1"/>
          </p:cNvSpPr>
          <p:nvPr/>
        </p:nvSpPr>
        <p:spPr bwMode="auto">
          <a:xfrm>
            <a:off x="8882063" y="4440238"/>
            <a:ext cx="2084387" cy="379412"/>
          </a:xfrm>
          <a:prstGeom prst="rect">
            <a:avLst/>
          </a:prstGeom>
          <a:noFill/>
          <a:ln w="9525">
            <a:noFill/>
            <a:miter lim="800000"/>
          </a:ln>
        </p:spPr>
        <p:txBody>
          <a:bodyPr>
            <a:spAutoFit/>
          </a:bodyPr>
          <a:lstStyle/>
          <a:p>
            <a:r>
              <a:rPr lang="zh-CN" altLang="en-US" b="1">
                <a:solidFill>
                  <a:schemeClr val="bg1"/>
                </a:solidFill>
                <a:sym typeface="Arial" panose="020B0604020202020204" pitchFamily="34" charset="0"/>
              </a:rPr>
              <a:t>第一季度</a:t>
            </a:r>
            <a:endParaRPr lang="en-US" b="1">
              <a:solidFill>
                <a:schemeClr val="bg1"/>
              </a:solidFill>
              <a:sym typeface="Arial" panose="020B0604020202020204" pitchFamily="34" charset="0"/>
            </a:endParaRPr>
          </a:p>
        </p:txBody>
      </p:sp>
      <p:sp>
        <p:nvSpPr>
          <p:cNvPr id="61" name="稻壳儿小白白(http://dwz.cn/Wu2UP)"/>
          <p:cNvSpPr txBox="1">
            <a:spLocks noChangeArrowheads="1"/>
          </p:cNvSpPr>
          <p:nvPr/>
        </p:nvSpPr>
        <p:spPr bwMode="auto">
          <a:xfrm>
            <a:off x="8880475" y="4714875"/>
            <a:ext cx="2084388" cy="317500"/>
          </a:xfrm>
          <a:prstGeom prst="rect">
            <a:avLst/>
          </a:prstGeom>
          <a:noFill/>
          <a:ln w="9525">
            <a:noFill/>
            <a:miter lim="800000"/>
          </a:ln>
        </p:spPr>
        <p:txBody>
          <a:bodyPr>
            <a:spAutoFit/>
          </a:bodyPr>
          <a:lstStyle/>
          <a:p>
            <a:r>
              <a:rPr lang="zh-CN" altLang="en-US" sz="1400" dirty="0">
                <a:solidFill>
                  <a:schemeClr val="bg1"/>
                </a:solidFill>
                <a:sym typeface="Arial" panose="020B0604020202020204" pitchFamily="34" charset="0"/>
              </a:rPr>
              <a:t>单击编辑副标题</a:t>
            </a:r>
            <a:endParaRPr lang="en-US" sz="1400" dirty="0">
              <a:solidFill>
                <a:schemeClr val="bg1"/>
              </a:solidFill>
              <a:sym typeface="Arial" panose="020B0604020202020204" pitchFamily="34" charset="0"/>
            </a:endParaRPr>
          </a:p>
        </p:txBody>
      </p:sp>
      <p:sp>
        <p:nvSpPr>
          <p:cNvPr id="67" name="矩形 66"/>
          <p:cNvSpPr/>
          <p:nvPr/>
        </p:nvSpPr>
        <p:spPr>
          <a:xfrm>
            <a:off x="1157605" y="1457325"/>
            <a:ext cx="1614805" cy="35179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b="1" dirty="0" smtClean="0">
                <a:latin typeface="Times New Roman" panose="02020603050405020304" pitchFamily="18" charset="0"/>
                <a:cs typeface="Times New Roman" panose="02020603050405020304" pitchFamily="18" charset="0"/>
              </a:rPr>
              <a:t>1951</a:t>
            </a:r>
            <a:endParaRPr lang="zh-CN" altLang="en-US" sz="2800" b="1" dirty="0">
              <a:latin typeface="Times New Roman" panose="02020603050405020304" pitchFamily="18" charset="0"/>
              <a:cs typeface="Times New Roman" panose="02020603050405020304" pitchFamily="18" charset="0"/>
            </a:endParaRPr>
          </a:p>
        </p:txBody>
      </p:sp>
      <p:sp>
        <p:nvSpPr>
          <p:cNvPr id="68" name="矩形 67"/>
          <p:cNvSpPr/>
          <p:nvPr/>
        </p:nvSpPr>
        <p:spPr>
          <a:xfrm>
            <a:off x="3249930" y="1177290"/>
            <a:ext cx="5725160" cy="737235"/>
          </a:xfrm>
          <a:prstGeom prst="rect">
            <a:avLst/>
          </a:prstGeom>
          <a:ln>
            <a:noFill/>
          </a:ln>
          <a:effectLst>
            <a:outerShdw blurRad="57785" dist="33020" dir="3180000" algn="ctr">
              <a:srgbClr val="000000">
                <a:alpha val="30000"/>
              </a:srgbClr>
            </a:outerShdw>
          </a:effectLst>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r>
              <a:rPr lang="en-US" altLang="zh-CN" sz="2000" b="1" dirty="0" smtClean="0"/>
              <a:t>DuPont started </a:t>
            </a:r>
            <a:r>
              <a:rPr lang="en-US" altLang="zh-CN" sz="2000" b="1" dirty="0" smtClean="0">
                <a:solidFill>
                  <a:srgbClr val="FF0000"/>
                </a:solidFill>
              </a:rPr>
              <a:t>buying</a:t>
            </a:r>
            <a:r>
              <a:rPr lang="en-US" altLang="zh-CN" sz="2000" b="1" dirty="0" smtClean="0"/>
              <a:t> PFOA from 3M for use in manufacturing. </a:t>
            </a:r>
            <a:r>
              <a:rPr lang="en-US" altLang="zh-CN" sz="2000" b="1" dirty="0" smtClean="0">
                <a:solidFill>
                  <a:srgbClr val="002060"/>
                </a:solidFill>
              </a:rPr>
              <a:t>(Para. 10)</a:t>
            </a:r>
          </a:p>
        </p:txBody>
      </p:sp>
      <p:sp>
        <p:nvSpPr>
          <p:cNvPr id="3" name="矩形 2"/>
          <p:cNvSpPr/>
          <p:nvPr/>
        </p:nvSpPr>
        <p:spPr>
          <a:xfrm>
            <a:off x="1157605" y="2334260"/>
            <a:ext cx="1614805" cy="35179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b="1" dirty="0" smtClean="0">
                <a:latin typeface="Times New Roman" panose="02020603050405020304" pitchFamily="18" charset="0"/>
                <a:cs typeface="Times New Roman" panose="02020603050405020304" pitchFamily="18" charset="0"/>
              </a:rPr>
              <a:t>1984</a:t>
            </a:r>
            <a:endParaRPr lang="zh-CN" altLang="en-US" sz="2800" b="1" dirty="0">
              <a:latin typeface="Times New Roman" panose="02020603050405020304" pitchFamily="18" charset="0"/>
              <a:cs typeface="Times New Roman" panose="02020603050405020304" pitchFamily="18" charset="0"/>
            </a:endParaRPr>
          </a:p>
        </p:txBody>
      </p:sp>
      <p:sp>
        <p:nvSpPr>
          <p:cNvPr id="5" name="矩形 4"/>
          <p:cNvSpPr/>
          <p:nvPr/>
        </p:nvSpPr>
        <p:spPr>
          <a:xfrm>
            <a:off x="3251200" y="2019300"/>
            <a:ext cx="5725160" cy="981710"/>
          </a:xfrm>
          <a:prstGeom prst="rect">
            <a:avLst/>
          </a:prstGeom>
          <a:ln>
            <a:noFill/>
          </a:ln>
          <a:effectLst>
            <a:outerShdw blurRad="57785" dist="33020" dir="3180000" algn="ctr">
              <a:srgbClr val="000000">
                <a:alpha val="30000"/>
              </a:srgbClr>
            </a:outerShdw>
          </a:effectLst>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r>
              <a:rPr lang="en-US" altLang="zh-CN" sz="2000" b="1" dirty="0" smtClean="0"/>
              <a:t>DuPont declined to disclose the finding </a:t>
            </a:r>
            <a:r>
              <a:rPr lang="en-US" altLang="zh-CN" sz="2000" b="1" dirty="0" smtClean="0">
                <a:solidFill>
                  <a:srgbClr val="FF0000"/>
                </a:solidFill>
              </a:rPr>
              <a:t>that PFOA was greatly dangerous</a:t>
            </a:r>
            <a:r>
              <a:rPr lang="en-US" altLang="zh-CN" sz="2000" b="1" dirty="0" smtClean="0"/>
              <a:t>. </a:t>
            </a:r>
            <a:r>
              <a:rPr lang="en-US" altLang="zh-CN" sz="2000" b="1" dirty="0" smtClean="0">
                <a:solidFill>
                  <a:srgbClr val="002060"/>
                </a:solidFill>
              </a:rPr>
              <a:t>(Para. 11) </a:t>
            </a:r>
          </a:p>
        </p:txBody>
      </p:sp>
      <p:sp>
        <p:nvSpPr>
          <p:cNvPr id="6" name="矩形 5"/>
          <p:cNvSpPr/>
          <p:nvPr/>
        </p:nvSpPr>
        <p:spPr>
          <a:xfrm>
            <a:off x="1157605" y="3568065"/>
            <a:ext cx="1614805" cy="35179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b="1" dirty="0" smtClean="0">
                <a:latin typeface="Times New Roman" panose="02020603050405020304" pitchFamily="18" charset="0"/>
                <a:cs typeface="Times New Roman" panose="02020603050405020304" pitchFamily="18" charset="0"/>
              </a:rPr>
              <a:t>1998</a:t>
            </a:r>
            <a:endParaRPr lang="en-US" sz="2800" b="1" dirty="0">
              <a:latin typeface="Times New Roman" panose="02020603050405020304" pitchFamily="18" charset="0"/>
              <a:cs typeface="Times New Roman" panose="02020603050405020304" pitchFamily="18" charset="0"/>
            </a:endParaRPr>
          </a:p>
        </p:txBody>
      </p:sp>
      <p:sp>
        <p:nvSpPr>
          <p:cNvPr id="7" name="矩形 6"/>
          <p:cNvSpPr/>
          <p:nvPr/>
        </p:nvSpPr>
        <p:spPr>
          <a:xfrm>
            <a:off x="3251200" y="3253105"/>
            <a:ext cx="5725160" cy="981710"/>
          </a:xfrm>
          <a:prstGeom prst="rect">
            <a:avLst/>
          </a:prstGeom>
          <a:ln>
            <a:noFill/>
          </a:ln>
          <a:effectLst>
            <a:outerShdw blurRad="57785" dist="33020" dir="3180000" algn="ctr">
              <a:srgbClr val="000000">
                <a:alpha val="30000"/>
              </a:srgbClr>
            </a:outerShdw>
          </a:effectLst>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r>
              <a:rPr lang="en-US" altLang="zh-CN" sz="2000" b="1" dirty="0" smtClean="0"/>
              <a:t>Wilbur called Bilott to seek his legal help </a:t>
            </a:r>
            <a:r>
              <a:rPr lang="en-US" altLang="zh-CN" sz="2000" b="1" dirty="0" smtClean="0">
                <a:solidFill>
                  <a:srgbClr val="FF0000"/>
                </a:solidFill>
              </a:rPr>
              <a:t>due to the cows’ dying</a:t>
            </a:r>
            <a:r>
              <a:rPr lang="en-US" altLang="zh-CN" sz="2000" b="1" dirty="0" smtClean="0"/>
              <a:t>. </a:t>
            </a:r>
            <a:r>
              <a:rPr lang="en-US" altLang="zh-CN" sz="2000" b="1" dirty="0" smtClean="0">
                <a:solidFill>
                  <a:srgbClr val="FF0000"/>
                </a:solidFill>
              </a:rPr>
              <a:t>Billot took the case</a:t>
            </a:r>
            <a:r>
              <a:rPr lang="en-US" altLang="zh-CN" sz="2000" b="1" dirty="0" smtClean="0"/>
              <a:t>.  </a:t>
            </a:r>
            <a:r>
              <a:rPr lang="en-US" altLang="zh-CN" sz="2000" b="1" dirty="0" smtClean="0">
                <a:solidFill>
                  <a:srgbClr val="002060"/>
                </a:solidFill>
              </a:rPr>
              <a:t>(Paras. 1-5) </a:t>
            </a:r>
          </a:p>
        </p:txBody>
      </p:sp>
      <p:sp>
        <p:nvSpPr>
          <p:cNvPr id="8" name="矩形 7"/>
          <p:cNvSpPr/>
          <p:nvPr/>
        </p:nvSpPr>
        <p:spPr>
          <a:xfrm>
            <a:off x="3251200" y="4440555"/>
            <a:ext cx="5725160" cy="981710"/>
          </a:xfrm>
          <a:prstGeom prst="rect">
            <a:avLst/>
          </a:prstGeom>
          <a:ln>
            <a:noFill/>
          </a:ln>
          <a:effectLst>
            <a:outerShdw blurRad="57785" dist="33020" dir="3180000" algn="ctr">
              <a:srgbClr val="000000">
                <a:alpha val="30000"/>
              </a:srgbClr>
            </a:outerShdw>
          </a:effectLst>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r>
              <a:rPr lang="en-US" altLang="zh-CN" sz="2000" b="1" dirty="0" smtClean="0"/>
              <a:t>DuPont </a:t>
            </a:r>
            <a:r>
              <a:rPr lang="en-US" altLang="zh-CN" sz="2000" b="1" dirty="0" smtClean="0">
                <a:solidFill>
                  <a:srgbClr val="FF0000"/>
                </a:solidFill>
              </a:rPr>
              <a:t>wouldn’t give up</a:t>
            </a:r>
            <a:r>
              <a:rPr lang="en-US" altLang="zh-CN" sz="2000" b="1" dirty="0" smtClean="0"/>
              <a:t> using PFOA; </a:t>
            </a:r>
            <a:r>
              <a:rPr lang="en-US" altLang="zh-CN" sz="2000" b="1" dirty="0" smtClean="0">
                <a:solidFill>
                  <a:srgbClr val="002060"/>
                </a:solidFill>
              </a:rPr>
              <a:t>(Para. 12) </a:t>
            </a:r>
            <a:r>
              <a:rPr lang="en-US" altLang="zh-CN" sz="2000" b="1" dirty="0" smtClean="0"/>
              <a:t>Bilott filed a federal lawsuit in 1999 and </a:t>
            </a:r>
            <a:r>
              <a:rPr lang="en-US" altLang="zh-CN" sz="2000" b="1" dirty="0" smtClean="0">
                <a:solidFill>
                  <a:srgbClr val="FF0000"/>
                </a:solidFill>
              </a:rPr>
              <a:t>began his investigation</a:t>
            </a:r>
            <a:r>
              <a:rPr lang="en-US" altLang="zh-CN" sz="2000" b="1" dirty="0" smtClean="0"/>
              <a:t>. </a:t>
            </a:r>
            <a:r>
              <a:rPr lang="en-US" altLang="zh-CN" sz="2000" b="1" dirty="0" smtClean="0">
                <a:solidFill>
                  <a:srgbClr val="002060"/>
                </a:solidFill>
              </a:rPr>
              <a:t>(Paras. 7-8) </a:t>
            </a:r>
          </a:p>
        </p:txBody>
      </p:sp>
      <p:sp>
        <p:nvSpPr>
          <p:cNvPr id="9" name="矩形 8"/>
          <p:cNvSpPr/>
          <p:nvPr/>
        </p:nvSpPr>
        <p:spPr>
          <a:xfrm>
            <a:off x="1157605" y="4755515"/>
            <a:ext cx="1614805" cy="35179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b="1" dirty="0" smtClean="0">
                <a:latin typeface="Times New Roman" panose="02020603050405020304" pitchFamily="18" charset="0"/>
                <a:cs typeface="Times New Roman" panose="02020603050405020304" pitchFamily="18" charset="0"/>
              </a:rPr>
              <a:t>'90s</a:t>
            </a:r>
            <a:endParaRPr lang="en-US" sz="2800" b="1" dirty="0">
              <a:latin typeface="Times New Roman" panose="02020603050405020304" pitchFamily="18" charset="0"/>
              <a:cs typeface="Times New Roman" panose="02020603050405020304" pitchFamily="18" charset="0"/>
            </a:endParaRPr>
          </a:p>
        </p:txBody>
      </p:sp>
      <p:sp>
        <p:nvSpPr>
          <p:cNvPr id="10" name="矩形 9"/>
          <p:cNvSpPr/>
          <p:nvPr/>
        </p:nvSpPr>
        <p:spPr>
          <a:xfrm>
            <a:off x="1157605" y="5779770"/>
            <a:ext cx="1615440" cy="706755"/>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000" b="1" dirty="0" smtClean="0">
                <a:latin typeface="Times New Roman" panose="02020603050405020304" pitchFamily="18" charset="0"/>
                <a:cs typeface="Times New Roman" panose="02020603050405020304" pitchFamily="18" charset="0"/>
              </a:rPr>
              <a:t>from 2000 to 2015</a:t>
            </a:r>
            <a:endParaRPr lang="en-US" sz="2000" b="1" dirty="0">
              <a:latin typeface="Times New Roman" panose="02020603050405020304" pitchFamily="18" charset="0"/>
              <a:cs typeface="Times New Roman" panose="02020603050405020304" pitchFamily="18" charset="0"/>
            </a:endParaRPr>
          </a:p>
        </p:txBody>
      </p:sp>
      <p:sp>
        <p:nvSpPr>
          <p:cNvPr id="11" name="矩形 10"/>
          <p:cNvSpPr/>
          <p:nvPr/>
        </p:nvSpPr>
        <p:spPr>
          <a:xfrm>
            <a:off x="3236912" y="5608320"/>
            <a:ext cx="5725160" cy="981710"/>
          </a:xfrm>
          <a:prstGeom prst="rect">
            <a:avLst/>
          </a:prstGeom>
          <a:ln>
            <a:noFill/>
          </a:ln>
          <a:effectLst>
            <a:outerShdw blurRad="57785" dist="33020" dir="3180000" algn="ctr">
              <a:srgbClr val="000000">
                <a:alpha val="30000"/>
              </a:srgbClr>
            </a:outerShdw>
          </a:effectLst>
          <a:sp3d prstMaterial="metal">
            <a:bevelT w="38100" h="57150" prst="angle"/>
          </a:sp3d>
        </p:spPr>
        <p:style>
          <a:lnRef idx="2">
            <a:schemeClr val="accent2"/>
          </a:lnRef>
          <a:fillRef idx="1">
            <a:schemeClr val="lt1"/>
          </a:fillRef>
          <a:effectRef idx="0">
            <a:schemeClr val="accent2"/>
          </a:effectRef>
          <a:fontRef idx="minor">
            <a:schemeClr val="dk1"/>
          </a:fontRef>
        </p:style>
        <p:txBody>
          <a:bodyPr rtlCol="0" anchor="ctr"/>
          <a:lstStyle/>
          <a:p>
            <a:r>
              <a:rPr lang="en-US" altLang="zh-CN" sz="2000" b="1" dirty="0" smtClean="0"/>
              <a:t>Bilott drafted a public brief against DuPont and </a:t>
            </a:r>
            <a:r>
              <a:rPr lang="en-US" altLang="zh-CN" sz="2000" b="1" dirty="0" smtClean="0">
                <a:solidFill>
                  <a:srgbClr val="FF0000"/>
                </a:solidFill>
              </a:rPr>
              <a:t>the nightmare began</a:t>
            </a:r>
            <a:r>
              <a:rPr lang="en-US" altLang="zh-CN" sz="2000" b="1" dirty="0" smtClean="0"/>
              <a:t>. </a:t>
            </a:r>
            <a:r>
              <a:rPr lang="en-US" altLang="zh-CN" sz="2000" b="1" dirty="0" smtClean="0">
                <a:solidFill>
                  <a:srgbClr val="002060"/>
                </a:solidFill>
              </a:rPr>
              <a:t>(Paras.13-18)</a:t>
            </a:r>
          </a:p>
        </p:txBody>
      </p:sp>
      <p:sp>
        <p:nvSpPr>
          <p:cNvPr id="13" name="矩形 12"/>
          <p:cNvSpPr/>
          <p:nvPr/>
        </p:nvSpPr>
        <p:spPr>
          <a:xfrm>
            <a:off x="1035685" y="3119120"/>
            <a:ext cx="8032750" cy="364236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p:nvSpPr>
        <p:spPr>
          <a:xfrm>
            <a:off x="9101138" y="3357563"/>
            <a:ext cx="1485900" cy="485775"/>
          </a:xfrm>
          <a:prstGeom prst="homePlat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Black" panose="020B0A04020102020204" charset="0"/>
              </a:rPr>
              <a:t>Trigger</a:t>
            </a:r>
            <a:endParaRPr lang="zh-CN" altLang="en-US" b="1" dirty="0">
              <a:solidFill>
                <a:schemeClr val="bg1"/>
              </a:solidFill>
              <a:latin typeface="Arial Black" panose="020B0A04020102020204" charset="0"/>
            </a:endParaRPr>
          </a:p>
        </p:txBody>
      </p:sp>
      <p:sp>
        <p:nvSpPr>
          <p:cNvPr id="24" name="五边形 23"/>
          <p:cNvSpPr/>
          <p:nvPr/>
        </p:nvSpPr>
        <p:spPr>
          <a:xfrm>
            <a:off x="9110663" y="4624388"/>
            <a:ext cx="1485900" cy="485775"/>
          </a:xfrm>
          <a:prstGeom prst="homePlat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Black" panose="020B0A04020102020204" charset="0"/>
              </a:rPr>
              <a:t>Process</a:t>
            </a:r>
            <a:endParaRPr lang="zh-CN" altLang="en-US" b="1" dirty="0">
              <a:solidFill>
                <a:schemeClr val="bg1"/>
              </a:solidFill>
              <a:latin typeface="Arial Black" panose="020B0A04020102020204" charset="0"/>
            </a:endParaRPr>
          </a:p>
        </p:txBody>
      </p:sp>
      <p:sp>
        <p:nvSpPr>
          <p:cNvPr id="25" name="五边形 24"/>
          <p:cNvSpPr/>
          <p:nvPr/>
        </p:nvSpPr>
        <p:spPr>
          <a:xfrm>
            <a:off x="9096376" y="6010275"/>
            <a:ext cx="1485900" cy="485775"/>
          </a:xfrm>
          <a:prstGeom prst="homePlat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Black" panose="020B0A04020102020204" charset="0"/>
              </a:rPr>
              <a:t>Result</a:t>
            </a:r>
            <a:endParaRPr lang="zh-CN" altLang="en-US" b="1" dirty="0">
              <a:solidFill>
                <a:schemeClr val="bg1"/>
              </a:solidFill>
              <a:latin typeface="Arial Black" panose="020B0A04020102020204" charset="0"/>
            </a:endParaRPr>
          </a:p>
        </p:txBody>
      </p:sp>
      <p:cxnSp>
        <p:nvCxnSpPr>
          <p:cNvPr id="27" name="直接箭头连接符 26"/>
          <p:cNvCxnSpPr/>
          <p:nvPr/>
        </p:nvCxnSpPr>
        <p:spPr>
          <a:xfrm>
            <a:off x="10801349" y="1643063"/>
            <a:ext cx="28575" cy="4886325"/>
          </a:xfrm>
          <a:prstGeom prst="straightConnector1">
            <a:avLst/>
          </a:prstGeom>
          <a:ln w="88900" cap="rnd" cmpd="sng">
            <a:solidFill>
              <a:schemeClr val="accent2">
                <a:lumMod val="50000"/>
              </a:schemeClr>
            </a:solidFill>
            <a:bevel/>
            <a:tailEnd type="arrow"/>
          </a:ln>
        </p:spPr>
        <p:style>
          <a:lnRef idx="3">
            <a:schemeClr val="accent6"/>
          </a:lnRef>
          <a:fillRef idx="0">
            <a:schemeClr val="accent6"/>
          </a:fillRef>
          <a:effectRef idx="2">
            <a:schemeClr val="accent6"/>
          </a:effectRef>
          <a:fontRef idx="minor">
            <a:schemeClr val="tx1"/>
          </a:fontRef>
        </p:style>
      </p:cxnSp>
      <p:sp>
        <p:nvSpPr>
          <p:cNvPr id="29" name="矩形 28"/>
          <p:cNvSpPr/>
          <p:nvPr/>
        </p:nvSpPr>
        <p:spPr>
          <a:xfrm>
            <a:off x="10177461" y="1181099"/>
            <a:ext cx="1185863" cy="131921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ltLang="zh-CN" sz="2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Bilott:</a:t>
            </a:r>
          </a:p>
          <a:p>
            <a:pPr algn="ctr"/>
            <a:r>
              <a:rPr lang="en-US" altLang="zh-CN" sz="24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 years</a:t>
            </a:r>
            <a:endParaRPr lang="zh-CN" altLang="en-US" sz="24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blinds(horizontal)">
                                      <p:cBhvr>
                                        <p:cTn id="7" dur="500"/>
                                        <p:tgtEl>
                                          <p:spTgt spid="6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blinds(horizontal)">
                                      <p:cBhvr>
                                        <p:cTn id="21" dur="500"/>
                                        <p:tgtEl>
                                          <p:spTgt spid="68"/>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linds(horizontal)">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linds(horizontal)">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linds(horizontal)">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blinds(horizontal)">
                                      <p:cBhvr>
                                        <p:cTn id="47" dur="500"/>
                                        <p:tgtEl>
                                          <p:spTgt spid="23"/>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blinds(horizontal)">
                                      <p:cBhvr>
                                        <p:cTn id="50" dur="500"/>
                                        <p:tgtEl>
                                          <p:spTgt spid="24"/>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blinds(horizontal)">
                                      <p:cBhvr>
                                        <p:cTn id="53" dur="500"/>
                                        <p:tgtEl>
                                          <p:spTgt spid="25"/>
                                        </p:tgtEl>
                                      </p:cBhvr>
                                    </p:animEffect>
                                  </p:childTnLst>
                                </p:cTn>
                              </p:par>
                              <p:par>
                                <p:cTn id="54" presetID="2" presetClass="entr" presetSubtype="4"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fill="hold"/>
                                        <p:tgtEl>
                                          <p:spTgt spid="27"/>
                                        </p:tgtEl>
                                        <p:attrNameLst>
                                          <p:attrName>ppt_x</p:attrName>
                                        </p:attrNameLst>
                                      </p:cBhvr>
                                      <p:tavLst>
                                        <p:tav tm="0">
                                          <p:val>
                                            <p:strVal val="#ppt_x"/>
                                          </p:val>
                                        </p:tav>
                                        <p:tav tm="100000">
                                          <p:val>
                                            <p:strVal val="#ppt_x"/>
                                          </p:val>
                                        </p:tav>
                                      </p:tavLst>
                                    </p:anim>
                                    <p:anim calcmode="lin" valueType="num">
                                      <p:cBhvr additive="base">
                                        <p:cTn id="57" dur="500" fill="hold"/>
                                        <p:tgtEl>
                                          <p:spTgt spid="27"/>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500" fill="hold"/>
                                        <p:tgtEl>
                                          <p:spTgt spid="29"/>
                                        </p:tgtEl>
                                        <p:attrNameLst>
                                          <p:attrName>ppt_x</p:attrName>
                                        </p:attrNameLst>
                                      </p:cBhvr>
                                      <p:tavLst>
                                        <p:tav tm="0">
                                          <p:val>
                                            <p:strVal val="#ppt_x"/>
                                          </p:val>
                                        </p:tav>
                                        <p:tav tm="100000">
                                          <p:val>
                                            <p:strVal val="#ppt_x"/>
                                          </p:val>
                                        </p:tav>
                                      </p:tavLst>
                                    </p:anim>
                                    <p:anim calcmode="lin" valueType="num">
                                      <p:cBhvr additive="base">
                                        <p:cTn id="6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bldLvl="0" animBg="1"/>
      <p:bldP spid="3" grpId="0" animBg="1"/>
      <p:bldP spid="5" grpId="0" bldLvl="0" animBg="1"/>
      <p:bldP spid="8" grpId="0" bldLvl="0" animBg="1"/>
      <p:bldP spid="9" grpId="0" animBg="1"/>
      <p:bldP spid="10" grpId="0" animBg="1"/>
      <p:bldP spid="11" grpId="0" bldLvl="0" animBg="1"/>
      <p:bldP spid="13" grpId="0" animBg="1"/>
      <p:bldP spid="23" grpId="0" animBg="1"/>
      <p:bldP spid="24" grpId="0" animBg="1"/>
      <p:bldP spid="25"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365126"/>
            <a:ext cx="9977438" cy="792162"/>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normAutofit/>
          </a:bodyPr>
          <a:lstStyle/>
          <a:p>
            <a:pPr defTabSz="456565">
              <a:spcBef>
                <a:spcPts val="0"/>
              </a:spcBef>
              <a:defRPr/>
            </a:pPr>
            <a:r>
              <a:rPr kumimoji="1" lang="en-US" altLang="zh-CN" sz="28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1. Zoom </a:t>
            </a:r>
            <a:r>
              <a:rPr kumimoji="1" lang="en-US" altLang="zh-CN" sz="2800" b="1" kern="0" dirty="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out the </a:t>
            </a:r>
            <a:r>
              <a:rPr kumimoji="1" lang="en-US" altLang="zh-CN" sz="2800" b="1" kern="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text </a:t>
            </a:r>
            <a:r>
              <a:rPr kumimoji="1" lang="en-US" altLang="zh-CN" sz="2800" b="1" kern="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 </a:t>
            </a:r>
            <a:r>
              <a:rPr kumimoji="1" lang="en-US" altLang="zh-CN" sz="2800" b="1" kern="0" smtClean="0">
                <a:solidFill>
                  <a:srgbClr val="C00000"/>
                </a:solidFill>
                <a:effectLst>
                  <a:outerShdw blurRad="38100" dist="38100" dir="2700000" algn="tl">
                    <a:srgbClr val="000000">
                      <a:alpha val="43137"/>
                    </a:srgbClr>
                  </a:outerShdw>
                </a:effectLst>
                <a:latin typeface="Times New Roman" panose="02020603050405020304" pitchFamily="18" charset="0"/>
                <a:ea typeface="微软雅黑" panose="020B0503020204020204" charset="-122"/>
                <a:cs typeface="Times New Roman" panose="02020603050405020304" pitchFamily="18" charset="0"/>
              </a:rPr>
              <a:t>Skimming </a:t>
            </a:r>
            <a:r>
              <a:rPr kumimoji="1" lang="en-US" altLang="zh-CN" sz="2800" b="1" kern="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微软雅黑" panose="020B0503020204020204" charset="-122"/>
                <a:cs typeface="Times New Roman" panose="02020603050405020304" pitchFamily="18" charset="0"/>
              </a:rPr>
              <a:t>and Scanning tip</a:t>
            </a:r>
            <a:endParaRPr kumimoji="1" lang="en-US" altLang="zh-CN" sz="2800" b="1" kern="0" dirty="0">
              <a:solidFill>
                <a:srgbClr val="C00000"/>
              </a:solidFill>
              <a:effectLst>
                <a:outerShdw blurRad="38100" dist="38100" dir="2700000" algn="tl">
                  <a:srgbClr val="000000">
                    <a:alpha val="43137"/>
                  </a:srgbClr>
                </a:outerShdw>
              </a:effectLst>
              <a:uFillTx/>
              <a:latin typeface="Times New Roman" panose="02020603050405020304" pitchFamily="18" charset="0"/>
              <a:ea typeface="微软雅黑" panose="020B0503020204020204" charset="-122"/>
              <a:cs typeface="Times New Roman" panose="02020603050405020304" pitchFamily="18" charset="0"/>
            </a:endParaRPr>
          </a:p>
        </p:txBody>
      </p:sp>
      <p:grpSp>
        <p:nvGrpSpPr>
          <p:cNvPr id="42" name="组合 41"/>
          <p:cNvGrpSpPr/>
          <p:nvPr/>
        </p:nvGrpSpPr>
        <p:grpSpPr>
          <a:xfrm>
            <a:off x="544513" y="1947863"/>
            <a:ext cx="3663950" cy="2862262"/>
            <a:chOff x="544513" y="1947863"/>
            <a:chExt cx="3663950" cy="2862262"/>
          </a:xfrm>
        </p:grpSpPr>
        <p:grpSp>
          <p:nvGrpSpPr>
            <p:cNvPr id="41" name="组合 40"/>
            <p:cNvGrpSpPr/>
            <p:nvPr/>
          </p:nvGrpSpPr>
          <p:grpSpPr>
            <a:xfrm>
              <a:off x="1389063" y="2701925"/>
              <a:ext cx="2819400" cy="2108200"/>
              <a:chOff x="2532063" y="2573338"/>
              <a:chExt cx="2819400" cy="2108200"/>
            </a:xfrm>
          </p:grpSpPr>
          <p:sp>
            <p:nvSpPr>
              <p:cNvPr id="31" name="任意多边形 42"/>
              <p:cNvSpPr/>
              <p:nvPr/>
            </p:nvSpPr>
            <p:spPr bwMode="auto">
              <a:xfrm rot="16200000">
                <a:off x="4953000" y="2482851"/>
                <a:ext cx="269875" cy="450850"/>
              </a:xfrm>
              <a:custGeom>
                <a:avLst/>
                <a:gdLst>
                  <a:gd name="T0" fmla="*/ 0 w 798490"/>
                  <a:gd name="T1" fmla="*/ 0 h 1369599"/>
                  <a:gd name="T2" fmla="*/ 798490 w 798490"/>
                  <a:gd name="T3" fmla="*/ 1369599 h 1369599"/>
                </a:gdLst>
                <a:ahLst/>
                <a:cxnLst>
                  <a:cxn ang="0">
                    <a:pos x="798490" y="151840"/>
                  </a:cxn>
                  <a:cxn ang="0">
                    <a:pos x="798490" y="603448"/>
                  </a:cxn>
                  <a:cxn ang="0">
                    <a:pos x="798490" y="1369599"/>
                  </a:cxn>
                  <a:cxn ang="0">
                    <a:pos x="0" y="1369599"/>
                  </a:cxn>
                  <a:cxn ang="0">
                    <a:pos x="0" y="603448"/>
                  </a:cxn>
                  <a:cxn ang="0">
                    <a:pos x="0" y="151840"/>
                  </a:cxn>
                  <a:cxn ang="0">
                    <a:pos x="115554" y="151840"/>
                  </a:cxn>
                  <a:cxn ang="0">
                    <a:pos x="154406" y="0"/>
                  </a:cxn>
                  <a:cxn ang="0">
                    <a:pos x="644085" y="0"/>
                  </a:cxn>
                  <a:cxn ang="0">
                    <a:pos x="682936" y="151840"/>
                  </a:cxn>
                  <a:cxn ang="0">
                    <a:pos x="798490" y="151840"/>
                  </a:cxn>
                </a:cxnLst>
                <a:rect l="T0" t="T1" r="T2" b="T3"/>
                <a:pathLst>
                  <a:path w="798490" h="1369599">
                    <a:moveTo>
                      <a:pt x="798490" y="151840"/>
                    </a:moveTo>
                    <a:lnTo>
                      <a:pt x="798490" y="603448"/>
                    </a:lnTo>
                    <a:lnTo>
                      <a:pt x="798490" y="1369599"/>
                    </a:lnTo>
                    <a:lnTo>
                      <a:pt x="0" y="1369599"/>
                    </a:lnTo>
                    <a:lnTo>
                      <a:pt x="0" y="603448"/>
                    </a:lnTo>
                    <a:lnTo>
                      <a:pt x="0" y="151840"/>
                    </a:lnTo>
                    <a:lnTo>
                      <a:pt x="115554" y="151840"/>
                    </a:lnTo>
                    <a:lnTo>
                      <a:pt x="154406" y="0"/>
                    </a:lnTo>
                    <a:lnTo>
                      <a:pt x="644085" y="0"/>
                    </a:lnTo>
                    <a:lnTo>
                      <a:pt x="682936" y="151840"/>
                    </a:lnTo>
                    <a:lnTo>
                      <a:pt x="798490" y="151840"/>
                    </a:lnTo>
                    <a:close/>
                  </a:path>
                </a:pathLst>
              </a:custGeom>
              <a:solidFill>
                <a:srgbClr val="000F1A"/>
              </a:solidFill>
              <a:ln w="9525">
                <a:noFill/>
                <a:round/>
              </a:ln>
            </p:spPr>
            <p:txBody>
              <a:bodyPr anchor="ctr"/>
              <a:lstStyle/>
              <a:p>
                <a:endParaRPr lang="zh-CN" altLang="en-US"/>
              </a:p>
            </p:txBody>
          </p:sp>
          <p:sp>
            <p:nvSpPr>
              <p:cNvPr id="32" name="任意多边形 43"/>
              <p:cNvSpPr/>
              <p:nvPr/>
            </p:nvSpPr>
            <p:spPr bwMode="auto">
              <a:xfrm>
                <a:off x="4108450" y="2670175"/>
                <a:ext cx="1243013" cy="1012825"/>
              </a:xfrm>
              <a:custGeom>
                <a:avLst/>
                <a:gdLst>
                  <a:gd name="T0" fmla="*/ 0 w 1848652"/>
                  <a:gd name="T1" fmla="*/ 0 h 1468132"/>
                  <a:gd name="T2" fmla="*/ 1848652 w 1848652"/>
                  <a:gd name="T3" fmla="*/ 1468132 h 1468132"/>
                </a:gdLst>
                <a:ahLst/>
                <a:cxnLst>
                  <a:cxn ang="0">
                    <a:pos x="388528" y="0"/>
                  </a:cxn>
                  <a:cxn ang="0">
                    <a:pos x="1848652" y="0"/>
                  </a:cxn>
                  <a:cxn ang="0">
                    <a:pos x="1848652" y="121403"/>
                  </a:cxn>
                  <a:cxn ang="0">
                    <a:pos x="514903" y="121403"/>
                  </a:cxn>
                  <a:cxn ang="0">
                    <a:pos x="126375" y="509931"/>
                  </a:cxn>
                  <a:cxn ang="0">
                    <a:pos x="126375" y="1468132"/>
                  </a:cxn>
                  <a:cxn ang="0">
                    <a:pos x="0" y="1468132"/>
                  </a:cxn>
                  <a:cxn ang="0">
                    <a:pos x="0" y="388528"/>
                  </a:cxn>
                  <a:cxn ang="0">
                    <a:pos x="388528" y="0"/>
                  </a:cxn>
                </a:cxnLst>
                <a:rect l="T0" t="T1" r="T2" b="T3"/>
                <a:pathLst>
                  <a:path w="1848652" h="1468132">
                    <a:moveTo>
                      <a:pt x="388528" y="0"/>
                    </a:moveTo>
                    <a:lnTo>
                      <a:pt x="1848652" y="0"/>
                    </a:lnTo>
                    <a:lnTo>
                      <a:pt x="1848652" y="121403"/>
                    </a:lnTo>
                    <a:lnTo>
                      <a:pt x="514903" y="121403"/>
                    </a:lnTo>
                    <a:cubicBezTo>
                      <a:pt x="300325" y="121403"/>
                      <a:pt x="126375" y="295353"/>
                      <a:pt x="126375" y="509931"/>
                    </a:cubicBezTo>
                    <a:lnTo>
                      <a:pt x="126375" y="1468132"/>
                    </a:lnTo>
                    <a:lnTo>
                      <a:pt x="0" y="1468132"/>
                    </a:lnTo>
                    <a:lnTo>
                      <a:pt x="0" y="388528"/>
                    </a:lnTo>
                    <a:cubicBezTo>
                      <a:pt x="0" y="173950"/>
                      <a:pt x="173950" y="0"/>
                      <a:pt x="388528" y="0"/>
                    </a:cubicBezTo>
                    <a:close/>
                  </a:path>
                </a:pathLst>
              </a:custGeom>
              <a:solidFill>
                <a:srgbClr val="000F1A"/>
              </a:solidFill>
              <a:ln w="9525">
                <a:noFill/>
                <a:round/>
              </a:ln>
            </p:spPr>
            <p:txBody>
              <a:bodyPr anchor="ctr"/>
              <a:lstStyle/>
              <a:p>
                <a:endParaRPr lang="zh-CN" altLang="en-US"/>
              </a:p>
            </p:txBody>
          </p:sp>
          <p:sp>
            <p:nvSpPr>
              <p:cNvPr id="33" name="任意多边形 44"/>
              <p:cNvSpPr/>
              <p:nvPr/>
            </p:nvSpPr>
            <p:spPr bwMode="auto">
              <a:xfrm rot="10800000">
                <a:off x="2949575" y="3667125"/>
                <a:ext cx="1244600" cy="1014413"/>
              </a:xfrm>
              <a:custGeom>
                <a:avLst/>
                <a:gdLst>
                  <a:gd name="T0" fmla="*/ 0 w 1848652"/>
                  <a:gd name="T1" fmla="*/ 0 h 1468132"/>
                  <a:gd name="T2" fmla="*/ 1848652 w 1848652"/>
                  <a:gd name="T3" fmla="*/ 1468132 h 1468132"/>
                </a:gdLst>
                <a:ahLst/>
                <a:cxnLst>
                  <a:cxn ang="0">
                    <a:pos x="388528" y="0"/>
                  </a:cxn>
                  <a:cxn ang="0">
                    <a:pos x="1848652" y="0"/>
                  </a:cxn>
                  <a:cxn ang="0">
                    <a:pos x="1848652" y="121403"/>
                  </a:cxn>
                  <a:cxn ang="0">
                    <a:pos x="514903" y="121403"/>
                  </a:cxn>
                  <a:cxn ang="0">
                    <a:pos x="126375" y="509931"/>
                  </a:cxn>
                  <a:cxn ang="0">
                    <a:pos x="126375" y="1468132"/>
                  </a:cxn>
                  <a:cxn ang="0">
                    <a:pos x="0" y="1468132"/>
                  </a:cxn>
                  <a:cxn ang="0">
                    <a:pos x="0" y="388528"/>
                  </a:cxn>
                  <a:cxn ang="0">
                    <a:pos x="388528" y="0"/>
                  </a:cxn>
                </a:cxnLst>
                <a:rect l="T0" t="T1" r="T2" b="T3"/>
                <a:pathLst>
                  <a:path w="1848652" h="1468132">
                    <a:moveTo>
                      <a:pt x="388528" y="0"/>
                    </a:moveTo>
                    <a:lnTo>
                      <a:pt x="1848652" y="0"/>
                    </a:lnTo>
                    <a:lnTo>
                      <a:pt x="1848652" y="121403"/>
                    </a:lnTo>
                    <a:lnTo>
                      <a:pt x="514903" y="121403"/>
                    </a:lnTo>
                    <a:cubicBezTo>
                      <a:pt x="300325" y="121403"/>
                      <a:pt x="126375" y="295353"/>
                      <a:pt x="126375" y="509931"/>
                    </a:cubicBezTo>
                    <a:lnTo>
                      <a:pt x="126375" y="1468132"/>
                    </a:lnTo>
                    <a:lnTo>
                      <a:pt x="0" y="1468132"/>
                    </a:lnTo>
                    <a:lnTo>
                      <a:pt x="0" y="388528"/>
                    </a:lnTo>
                    <a:cubicBezTo>
                      <a:pt x="0" y="173950"/>
                      <a:pt x="173950" y="0"/>
                      <a:pt x="388528" y="0"/>
                    </a:cubicBezTo>
                    <a:close/>
                  </a:path>
                </a:pathLst>
              </a:custGeom>
              <a:solidFill>
                <a:srgbClr val="000F1A"/>
              </a:solidFill>
              <a:ln w="9525">
                <a:noFill/>
                <a:round/>
              </a:ln>
            </p:spPr>
            <p:txBody>
              <a:bodyPr anchor="ctr"/>
              <a:lstStyle/>
              <a:p>
                <a:endParaRPr lang="zh-CN" altLang="en-US"/>
              </a:p>
            </p:txBody>
          </p:sp>
          <p:sp>
            <p:nvSpPr>
              <p:cNvPr id="34" name="任意多边形 45"/>
              <p:cNvSpPr/>
              <p:nvPr/>
            </p:nvSpPr>
            <p:spPr bwMode="auto">
              <a:xfrm rot="10800000" flipH="1">
                <a:off x="2532063" y="3911600"/>
                <a:ext cx="261937" cy="461963"/>
              </a:xfrm>
              <a:custGeom>
                <a:avLst/>
                <a:gdLst>
                  <a:gd name="T0" fmla="*/ 0 w 798490"/>
                  <a:gd name="T1" fmla="*/ 0 h 1369599"/>
                  <a:gd name="T2" fmla="*/ 798490 w 798490"/>
                  <a:gd name="T3" fmla="*/ 1369599 h 1369599"/>
                </a:gdLst>
                <a:ahLst/>
                <a:cxnLst>
                  <a:cxn ang="0">
                    <a:pos x="798490" y="151840"/>
                  </a:cxn>
                  <a:cxn ang="0">
                    <a:pos x="798490" y="603448"/>
                  </a:cxn>
                  <a:cxn ang="0">
                    <a:pos x="798490" y="1369599"/>
                  </a:cxn>
                  <a:cxn ang="0">
                    <a:pos x="0" y="1369599"/>
                  </a:cxn>
                  <a:cxn ang="0">
                    <a:pos x="0" y="603448"/>
                  </a:cxn>
                  <a:cxn ang="0">
                    <a:pos x="0" y="151840"/>
                  </a:cxn>
                  <a:cxn ang="0">
                    <a:pos x="115554" y="151840"/>
                  </a:cxn>
                  <a:cxn ang="0">
                    <a:pos x="154406" y="0"/>
                  </a:cxn>
                  <a:cxn ang="0">
                    <a:pos x="644085" y="0"/>
                  </a:cxn>
                  <a:cxn ang="0">
                    <a:pos x="682936" y="151840"/>
                  </a:cxn>
                  <a:cxn ang="0">
                    <a:pos x="798490" y="151840"/>
                  </a:cxn>
                </a:cxnLst>
                <a:rect l="T0" t="T1" r="T2" b="T3"/>
                <a:pathLst>
                  <a:path w="798490" h="1369599">
                    <a:moveTo>
                      <a:pt x="798490" y="151840"/>
                    </a:moveTo>
                    <a:lnTo>
                      <a:pt x="798490" y="603448"/>
                    </a:lnTo>
                    <a:lnTo>
                      <a:pt x="798490" y="1369599"/>
                    </a:lnTo>
                    <a:lnTo>
                      <a:pt x="0" y="1369599"/>
                    </a:lnTo>
                    <a:lnTo>
                      <a:pt x="0" y="603448"/>
                    </a:lnTo>
                    <a:lnTo>
                      <a:pt x="0" y="151840"/>
                    </a:lnTo>
                    <a:lnTo>
                      <a:pt x="115554" y="151840"/>
                    </a:lnTo>
                    <a:lnTo>
                      <a:pt x="154406" y="0"/>
                    </a:lnTo>
                    <a:lnTo>
                      <a:pt x="644085" y="0"/>
                    </a:lnTo>
                    <a:lnTo>
                      <a:pt x="682936" y="151840"/>
                    </a:lnTo>
                    <a:lnTo>
                      <a:pt x="798490" y="151840"/>
                    </a:lnTo>
                    <a:close/>
                  </a:path>
                </a:pathLst>
              </a:custGeom>
              <a:solidFill>
                <a:srgbClr val="000F1A"/>
              </a:solidFill>
              <a:ln w="9525">
                <a:noFill/>
                <a:round/>
              </a:ln>
            </p:spPr>
            <p:txBody>
              <a:bodyPr anchor="ctr"/>
              <a:lstStyle/>
              <a:p>
                <a:endParaRPr lang="zh-CN" altLang="en-US"/>
              </a:p>
            </p:txBody>
          </p:sp>
          <p:sp>
            <p:nvSpPr>
              <p:cNvPr id="35" name="任意多边形 46"/>
              <p:cNvSpPr/>
              <p:nvPr/>
            </p:nvSpPr>
            <p:spPr bwMode="auto">
              <a:xfrm rot="16200000">
                <a:off x="2847975" y="3933825"/>
                <a:ext cx="506413" cy="989013"/>
              </a:xfrm>
              <a:custGeom>
                <a:avLst/>
                <a:gdLst>
                  <a:gd name="T0" fmla="*/ 0 w 734066"/>
                  <a:gd name="T1" fmla="*/ 0 h 1468132"/>
                  <a:gd name="T2" fmla="*/ 734066 w 734066"/>
                  <a:gd name="T3" fmla="*/ 1468132 h 1468132"/>
                </a:gdLst>
                <a:ahLst/>
                <a:cxnLst>
                  <a:cxn ang="0">
                    <a:pos x="734066" y="0"/>
                  </a:cxn>
                  <a:cxn ang="0">
                    <a:pos x="734066" y="121403"/>
                  </a:cxn>
                  <a:cxn ang="0">
                    <a:pos x="514903" y="121403"/>
                  </a:cxn>
                  <a:cxn ang="0">
                    <a:pos x="126375" y="509931"/>
                  </a:cxn>
                  <a:cxn ang="0">
                    <a:pos x="126375" y="1468132"/>
                  </a:cxn>
                  <a:cxn ang="0">
                    <a:pos x="0" y="1468132"/>
                  </a:cxn>
                  <a:cxn ang="0">
                    <a:pos x="0" y="388528"/>
                  </a:cxn>
                  <a:cxn ang="0">
                    <a:pos x="388528" y="0"/>
                  </a:cxn>
                  <a:cxn ang="0">
                    <a:pos x="734066" y="0"/>
                  </a:cxn>
                </a:cxnLst>
                <a:rect l="T0" t="T1" r="T2" b="T3"/>
                <a:pathLst>
                  <a:path w="734066" h="1468132">
                    <a:moveTo>
                      <a:pt x="734066" y="0"/>
                    </a:moveTo>
                    <a:lnTo>
                      <a:pt x="734066" y="121403"/>
                    </a:lnTo>
                    <a:lnTo>
                      <a:pt x="514903" y="121403"/>
                    </a:lnTo>
                    <a:cubicBezTo>
                      <a:pt x="300325" y="121403"/>
                      <a:pt x="126375" y="295353"/>
                      <a:pt x="126375" y="509931"/>
                    </a:cubicBezTo>
                    <a:lnTo>
                      <a:pt x="126375" y="1468132"/>
                    </a:lnTo>
                    <a:lnTo>
                      <a:pt x="0" y="1468132"/>
                    </a:lnTo>
                    <a:lnTo>
                      <a:pt x="0" y="388528"/>
                    </a:lnTo>
                    <a:cubicBezTo>
                      <a:pt x="0" y="173950"/>
                      <a:pt x="173950" y="0"/>
                      <a:pt x="388528" y="0"/>
                    </a:cubicBezTo>
                    <a:lnTo>
                      <a:pt x="734066" y="0"/>
                    </a:lnTo>
                    <a:close/>
                  </a:path>
                </a:pathLst>
              </a:custGeom>
              <a:solidFill>
                <a:srgbClr val="000F1A"/>
              </a:solidFill>
              <a:ln w="9525">
                <a:noFill/>
                <a:round/>
              </a:ln>
            </p:spPr>
            <p:txBody>
              <a:bodyPr anchor="ctr"/>
              <a:lstStyle/>
              <a:p>
                <a:endParaRPr lang="zh-CN" altLang="en-US"/>
              </a:p>
            </p:txBody>
          </p:sp>
        </p:grpSp>
        <p:sp>
          <p:nvSpPr>
            <p:cNvPr id="36" name="椭圆 47"/>
            <p:cNvSpPr>
              <a:spLocks noChangeArrowheads="1"/>
            </p:cNvSpPr>
            <p:nvPr/>
          </p:nvSpPr>
          <p:spPr bwMode="auto">
            <a:xfrm>
              <a:off x="544513" y="1947863"/>
              <a:ext cx="2014537" cy="2065337"/>
            </a:xfrm>
            <a:prstGeom prst="ellipse">
              <a:avLst/>
            </a:prstGeom>
          </p:spPr>
          <p:style>
            <a:lnRef idx="0">
              <a:schemeClr val="accent5"/>
            </a:lnRef>
            <a:fillRef idx="3">
              <a:schemeClr val="accent5"/>
            </a:fillRef>
            <a:effectRef idx="3">
              <a:schemeClr val="accent5"/>
            </a:effectRef>
            <a:fontRef idx="minor">
              <a:schemeClr val="lt1"/>
            </a:fontRef>
          </p:style>
          <p:txBody>
            <a:bodyPr anchor="ctr"/>
            <a:lstStyle/>
            <a:p>
              <a:pPr algn="ctr" eaLnBrk="1" hangingPunct="1"/>
              <a:endParaRPr lang="zh-CN" altLang="en-US">
                <a:solidFill>
                  <a:schemeClr val="bg1"/>
                </a:solidFill>
                <a:latin typeface="宋体" panose="02010600030101010101" pitchFamily="2" charset="-122"/>
                <a:sym typeface="宋体" panose="02010600030101010101" pitchFamily="2" charset="-122"/>
              </a:endParaRPr>
            </a:p>
          </p:txBody>
        </p:sp>
      </p:grpSp>
      <p:sp>
        <p:nvSpPr>
          <p:cNvPr id="37" name="文本框 48"/>
          <p:cNvSpPr>
            <a:spLocks noChangeArrowheads="1"/>
          </p:cNvSpPr>
          <p:nvPr/>
        </p:nvSpPr>
        <p:spPr bwMode="auto">
          <a:xfrm>
            <a:off x="1762125" y="3041650"/>
            <a:ext cx="185738" cy="708025"/>
          </a:xfrm>
          <a:prstGeom prst="rect">
            <a:avLst/>
          </a:prstGeom>
          <a:noFill/>
          <a:ln w="9525">
            <a:noFill/>
            <a:miter lim="800000"/>
          </a:ln>
        </p:spPr>
        <p:txBody>
          <a:bodyPr wrap="none">
            <a:spAutoFit/>
          </a:bodyPr>
          <a:lstStyle/>
          <a:p>
            <a:pPr eaLnBrk="1" hangingPunct="1"/>
            <a:endParaRPr lang="zh-CN" altLang="en-US" sz="4000">
              <a:solidFill>
                <a:schemeClr val="bg1"/>
              </a:solidFill>
              <a:latin typeface="方正正大黑简体"/>
              <a:ea typeface="方正正大黑简体"/>
              <a:cs typeface="方正正大黑简体"/>
              <a:sym typeface="方正正大黑简体"/>
            </a:endParaRPr>
          </a:p>
        </p:txBody>
      </p:sp>
      <p:sp>
        <p:nvSpPr>
          <p:cNvPr id="38" name="文本框 49"/>
          <p:cNvSpPr>
            <a:spLocks noChangeArrowheads="1"/>
          </p:cNvSpPr>
          <p:nvPr/>
        </p:nvSpPr>
        <p:spPr bwMode="auto">
          <a:xfrm>
            <a:off x="814388" y="2500313"/>
            <a:ext cx="1485899" cy="923330"/>
          </a:xfrm>
          <a:prstGeom prst="rect">
            <a:avLst/>
          </a:prstGeom>
          <a:noFill/>
          <a:ln w="9525">
            <a:noFill/>
            <a:miter lim="800000"/>
          </a:ln>
        </p:spPr>
        <p:txBody>
          <a:bodyPr wrap="square">
            <a:spAutoFit/>
          </a:bodyPr>
          <a:lstStyle/>
          <a:p>
            <a:pPr eaLnBrk="1" hangingPunct="1"/>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Black" panose="020B0A04020102020204" charset="0"/>
                <a:ea typeface="黑体" panose="02010609060101010101" pitchFamily="49" charset="-122"/>
                <a:sym typeface="方正正大黑简体"/>
              </a:rPr>
              <a:t>Skimming</a:t>
            </a:r>
          </a:p>
          <a:p>
            <a:pPr eaLnBrk="1" hangingPunct="1"/>
            <a:r>
              <a:rPr lang="en-US" altLang="zh-CN"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Black" panose="020B0A04020102020204" charset="0"/>
                <a:ea typeface="黑体" panose="02010609060101010101" pitchFamily="49" charset="-122"/>
                <a:sym typeface="方正正大黑简体"/>
              </a:rPr>
              <a:t>     and </a:t>
            </a:r>
          </a:p>
          <a:p>
            <a:pPr eaLnBrk="1" hangingPunct="1"/>
            <a:r>
              <a:rPr lang="en-US" altLang="zh-CN"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Black" panose="020B0A04020102020204" charset="0"/>
                <a:ea typeface="黑体" panose="02010609060101010101" pitchFamily="49" charset="-122"/>
                <a:sym typeface="方正正大黑简体"/>
              </a:rPr>
              <a:t>scanning</a:t>
            </a:r>
            <a:endParaRPr lang="zh-CN" alt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Black" panose="020B0A04020102020204" charset="0"/>
              <a:ea typeface="黑体" panose="02010609060101010101" pitchFamily="49" charset="-122"/>
              <a:sym typeface="方正正大黑简体"/>
            </a:endParaRPr>
          </a:p>
        </p:txBody>
      </p:sp>
      <p:sp>
        <p:nvSpPr>
          <p:cNvPr id="39" name="文本框 36"/>
          <p:cNvSpPr txBox="1">
            <a:spLocks noChangeArrowheads="1"/>
          </p:cNvSpPr>
          <p:nvPr/>
        </p:nvSpPr>
        <p:spPr bwMode="auto">
          <a:xfrm>
            <a:off x="5842000" y="2741613"/>
            <a:ext cx="2433638" cy="461962"/>
          </a:xfrm>
          <a:prstGeom prst="rect">
            <a:avLst/>
          </a:prstGeom>
          <a:noFill/>
          <a:ln w="9525">
            <a:noFill/>
            <a:miter lim="800000"/>
          </a:ln>
        </p:spPr>
        <p:txBody>
          <a:bodyPr>
            <a:spAutoFit/>
          </a:bodyPr>
          <a:lstStyle/>
          <a:p>
            <a:pPr eaLnBrk="1" hangingPunct="1"/>
            <a:r>
              <a:rPr lang="zh-CN" altLang="en-US" sz="2400" b="1" dirty="0">
                <a:solidFill>
                  <a:schemeClr val="bg1"/>
                </a:solidFill>
                <a:latin typeface="微软雅黑" panose="020B0503020204020204" charset="-122"/>
                <a:ea typeface="微软雅黑" panose="020B0503020204020204" charset="-122"/>
              </a:rPr>
              <a:t>请在此添加标题</a:t>
            </a:r>
          </a:p>
        </p:txBody>
      </p:sp>
      <p:sp>
        <p:nvSpPr>
          <p:cNvPr id="40" name="矩形 39"/>
          <p:cNvSpPr/>
          <p:nvPr/>
        </p:nvSpPr>
        <p:spPr>
          <a:xfrm>
            <a:off x="4229100" y="1800226"/>
            <a:ext cx="7158038" cy="2600325"/>
          </a:xfrm>
          <a:prstGeom prst="rect">
            <a:avLst/>
          </a:prstGeom>
          <a:ln w="38100"/>
        </p:spPr>
        <p:style>
          <a:lnRef idx="2">
            <a:schemeClr val="accent5"/>
          </a:lnRef>
          <a:fillRef idx="1">
            <a:schemeClr val="lt1"/>
          </a:fillRef>
          <a:effectRef idx="0">
            <a:schemeClr val="accent5"/>
          </a:effectRef>
          <a:fontRef idx="minor">
            <a:schemeClr val="dk1"/>
          </a:fontRef>
        </p:style>
        <p:txBody>
          <a:bodyPr rtlCol="0" anchor="ctr"/>
          <a:lstStyle/>
          <a:p>
            <a:r>
              <a:rPr lang="en-US" altLang="zh-CN" sz="4000" b="1" dirty="0" smtClean="0">
                <a:solidFill>
                  <a:srgbClr val="FF0000"/>
                </a:solidFill>
                <a:latin typeface="Times New Roman" panose="02020603050405020304" pitchFamily="18" charset="0"/>
                <a:cs typeface="Times New Roman" panose="02020603050405020304" pitchFamily="18" charset="0"/>
              </a:rPr>
              <a:t>Locate</a:t>
            </a:r>
            <a:r>
              <a:rPr lang="en-US" altLang="zh-CN" sz="4000" b="1" dirty="0" smtClean="0">
                <a:solidFill>
                  <a:schemeClr val="tx1"/>
                </a:solidFill>
                <a:latin typeface="Times New Roman" panose="02020603050405020304" pitchFamily="18" charset="0"/>
                <a:cs typeface="Times New Roman" panose="02020603050405020304" pitchFamily="18" charset="0"/>
              </a:rPr>
              <a:t> the information </a:t>
            </a:r>
            <a:r>
              <a:rPr lang="en-US" altLang="zh-CN" sz="4000" b="1" dirty="0" smtClean="0">
                <a:solidFill>
                  <a:srgbClr val="FF0000"/>
                </a:solidFill>
                <a:latin typeface="Times New Roman" panose="02020603050405020304" pitchFamily="18" charset="0"/>
                <a:cs typeface="Times New Roman" panose="02020603050405020304" pitchFamily="18" charset="0"/>
              </a:rPr>
              <a:t>quickly</a:t>
            </a:r>
            <a:r>
              <a:rPr lang="en-US" altLang="zh-CN" sz="4000" b="1" dirty="0" smtClean="0">
                <a:solidFill>
                  <a:schemeClr val="tx1"/>
                </a:solidFill>
                <a:latin typeface="Times New Roman" panose="02020603050405020304" pitchFamily="18" charset="0"/>
                <a:cs typeface="Times New Roman" panose="02020603050405020304" pitchFamily="18" charset="0"/>
              </a:rPr>
              <a:t> according to the instructions, </a:t>
            </a:r>
            <a:r>
              <a:rPr lang="en-US" altLang="zh-CN" sz="4000" b="1" dirty="0" smtClean="0">
                <a:solidFill>
                  <a:srgbClr val="FF0000"/>
                </a:solidFill>
                <a:latin typeface="Times New Roman" panose="02020603050405020304" pitchFamily="18" charset="0"/>
                <a:cs typeface="Times New Roman" panose="02020603050405020304" pitchFamily="18" charset="0"/>
              </a:rPr>
              <a:t>ignoring</a:t>
            </a:r>
            <a:r>
              <a:rPr lang="en-US" altLang="zh-CN" sz="4000" b="1" dirty="0" smtClean="0">
                <a:solidFill>
                  <a:schemeClr val="tx1"/>
                </a:solidFill>
                <a:latin typeface="Times New Roman" panose="02020603050405020304" pitchFamily="18" charset="0"/>
                <a:cs typeface="Times New Roman" panose="02020603050405020304" pitchFamily="18" charset="0"/>
              </a:rPr>
              <a:t> the detailed depiction. </a:t>
            </a:r>
            <a:endParaRPr lang="zh-CN" altLang="en-US" sz="40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671513" y="1100138"/>
            <a:ext cx="4748213" cy="94297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altLang="zh-CN" sz="3200" b="1" dirty="0" smtClean="0">
                <a:solidFill>
                  <a:srgbClr val="FF0000"/>
                </a:solidFill>
                <a:effectLst>
                  <a:outerShdw blurRad="38100" dist="38100" dir="2700000" algn="tl">
                    <a:srgbClr val="000000">
                      <a:alpha val="43137"/>
                    </a:srgbClr>
                  </a:outerShdw>
                </a:effectLst>
              </a:rPr>
              <a:t>Transitional sentence</a:t>
            </a:r>
            <a:endParaRPr lang="zh-CN" altLang="en-US" sz="3200" b="1" dirty="0">
              <a:solidFill>
                <a:srgbClr val="FF0000"/>
              </a:solidFill>
              <a:effectLst>
                <a:outerShdw blurRad="38100" dist="38100" dir="2700000" algn="tl">
                  <a:srgbClr val="000000">
                    <a:alpha val="43137"/>
                  </a:srgbClr>
                </a:outerShdw>
              </a:effectLst>
            </a:endParaRPr>
          </a:p>
        </p:txBody>
      </p:sp>
      <p:sp>
        <p:nvSpPr>
          <p:cNvPr id="5" name="标题 3"/>
          <p:cNvSpPr>
            <a:spLocks noGrp="1"/>
          </p:cNvSpPr>
          <p:nvPr>
            <p:ph type="title"/>
          </p:nvPr>
        </p:nvSpPr>
        <p:spPr>
          <a:xfrm>
            <a:off x="838200" y="365125"/>
            <a:ext cx="10515600" cy="720725"/>
          </a:xfrm>
          <a:prstGeom prst="rect">
            <a:avLst/>
          </a:prstGeom>
          <a:gradFill rotWithShape="1">
            <a:gsLst>
              <a:gs pos="20000">
                <a:sysClr val="window" lastClr="FFFFFF">
                  <a:alpha val="50000"/>
                </a:sysClr>
              </a:gs>
              <a:gs pos="100000">
                <a:srgbClr val="4F81BD">
                  <a:tint val="50000"/>
                  <a:shade val="100000"/>
                  <a:satMod val="350000"/>
                  <a:alpha val="0"/>
                </a:srgbClr>
              </a:gs>
            </a:gsLst>
            <a:lin ang="0" scaled="0"/>
          </a:gradFill>
          <a:ln w="9525"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38" tIns="45719" rIns="91438" bIns="45719" anchor="ctr">
            <a:normAutofit fontScale="90000"/>
          </a:bodyPr>
          <a:lstStyle/>
          <a:p>
            <a:pPr lvl="0" defTabSz="456565">
              <a:spcBef>
                <a:spcPts val="0"/>
              </a:spcBef>
              <a:buNone/>
              <a:defRPr/>
            </a:pPr>
            <a:endParaRPr kumimoji="1" lang="en-US" altLang="zh-CN" sz="32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endParaRPr>
          </a:p>
          <a:p>
            <a:pPr lvl="0" defTabSz="456565">
              <a:spcBef>
                <a:spcPts val="0"/>
              </a:spcBef>
              <a:buNone/>
              <a:defRPr/>
            </a:pPr>
            <a:r>
              <a:rPr kumimoji="1" lang="en-US" altLang="zh-CN" sz="31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1. Zoom </a:t>
            </a:r>
            <a:r>
              <a:rPr kumimoji="1" lang="en-US" altLang="zh-CN" sz="3100" b="1" kern="0" dirty="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out the </a:t>
            </a:r>
            <a:r>
              <a:rPr kumimoji="1" lang="en-US" altLang="zh-CN" sz="3100" b="1" kern="0" dirty="0" smtClean="0">
                <a:solidFill>
                  <a:schemeClr val="accent5">
                    <a:lumMod val="50000"/>
                  </a:schemeClr>
                </a:solidFill>
                <a:effectLst>
                  <a:outerShdw blurRad="38100" dist="38100" dir="2700000" algn="tl">
                    <a:srgbClr val="000000">
                      <a:alpha val="43137"/>
                    </a:srgbClr>
                  </a:outerShdw>
                </a:effectLst>
                <a:uFillTx/>
                <a:latin typeface="Arial Black" panose="020B0A04020102020204" charset="0"/>
                <a:ea typeface="微软雅黑" panose="020B0503020204020204" charset="-122"/>
              </a:rPr>
              <a:t>text – </a:t>
            </a:r>
            <a:r>
              <a:rPr kumimoji="1" lang="en-US" altLang="zh-CN" sz="3100" b="1" kern="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微软雅黑" panose="020B0503020204020204" charset="-122"/>
                <a:cs typeface="Times New Roman" panose="02020603050405020304" pitchFamily="18" charset="0"/>
              </a:rPr>
              <a:t>Style and writing technique</a:t>
            </a:r>
          </a:p>
          <a:p>
            <a:pPr algn="l" defTabSz="456565" fontAlgn="auto">
              <a:spcBef>
                <a:spcPts val="0"/>
              </a:spcBef>
              <a:spcAft>
                <a:spcPts val="0"/>
              </a:spcAft>
              <a:buNone/>
              <a:defRPr/>
            </a:pPr>
            <a:endParaRPr kumimoji="1" lang="en-US" altLang="zh-CN" sz="3200" b="1" kern="0" dirty="0">
              <a:solidFill>
                <a:srgbClr val="C00000"/>
              </a:solidFill>
              <a:effectLst>
                <a:outerShdw blurRad="38100" dist="38100" dir="2700000" algn="tl">
                  <a:srgbClr val="000000">
                    <a:alpha val="43137"/>
                  </a:srgbClr>
                </a:outerShdw>
              </a:effectLst>
              <a:uFillTx/>
              <a:latin typeface="Times New Roman" panose="02020603050405020304" pitchFamily="18" charset="0"/>
              <a:ea typeface="微软雅黑" panose="020B0503020204020204" charset="-122"/>
              <a:cs typeface="Times New Roman" panose="02020603050405020304" pitchFamily="18" charset="0"/>
            </a:endParaRPr>
          </a:p>
        </p:txBody>
      </p:sp>
      <p:sp>
        <p:nvSpPr>
          <p:cNvPr id="6" name="矩形 5"/>
          <p:cNvSpPr/>
          <p:nvPr/>
        </p:nvSpPr>
        <p:spPr>
          <a:xfrm>
            <a:off x="385763" y="3314702"/>
            <a:ext cx="6057900" cy="628650"/>
          </a:xfrm>
          <a:prstGeom prst="rect">
            <a:avLst/>
          </a:prstGeom>
          <a:ln w="19050">
            <a:noFill/>
          </a:ln>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3200" b="1" dirty="0" smtClean="0">
                <a:solidFill>
                  <a:schemeClr val="tx1"/>
                </a:solidFill>
              </a:rPr>
              <a:t>He began to see a story. </a:t>
            </a:r>
            <a:r>
              <a:rPr lang="en-US" altLang="zh-CN" sz="3200" b="1" dirty="0" smtClean="0">
                <a:solidFill>
                  <a:srgbClr val="002060"/>
                </a:solidFill>
              </a:rPr>
              <a:t>(Para. 9)</a:t>
            </a:r>
            <a:endParaRPr lang="zh-CN" altLang="en-US" sz="3200" b="1" dirty="0">
              <a:solidFill>
                <a:srgbClr val="002060"/>
              </a:solidFill>
            </a:endParaRPr>
          </a:p>
        </p:txBody>
      </p:sp>
      <p:sp>
        <p:nvSpPr>
          <p:cNvPr id="7" name="矩形 6"/>
          <p:cNvSpPr/>
          <p:nvPr/>
        </p:nvSpPr>
        <p:spPr>
          <a:xfrm>
            <a:off x="657225" y="4438652"/>
            <a:ext cx="5657849" cy="1019174"/>
          </a:xfrm>
          <a:prstGeom prst="rect">
            <a:avLst/>
          </a:prstGeom>
          <a:noFill/>
          <a:ln w="19050">
            <a:noFill/>
          </a:ln>
        </p:spPr>
        <p:style>
          <a:lnRef idx="2">
            <a:schemeClr val="dk1"/>
          </a:lnRef>
          <a:fillRef idx="1">
            <a:schemeClr val="lt1"/>
          </a:fillRef>
          <a:effectRef idx="0">
            <a:schemeClr val="dk1"/>
          </a:effectRef>
          <a:fontRef idx="minor">
            <a:schemeClr val="dk1"/>
          </a:fontRef>
        </p:style>
        <p:txBody>
          <a:bodyPr rtlCol="0" anchor="ctr"/>
          <a:lstStyle/>
          <a:p>
            <a:r>
              <a:rPr lang="en-US" altLang="zh-CN" sz="3200" b="1" dirty="0" smtClean="0">
                <a:solidFill>
                  <a:schemeClr val="tx1"/>
                </a:solidFill>
              </a:rPr>
              <a:t>But Bilott was not satisfied. </a:t>
            </a:r>
          </a:p>
          <a:p>
            <a:r>
              <a:rPr lang="en-US" altLang="zh-CN" sz="3200" b="1" dirty="0" smtClean="0">
                <a:solidFill>
                  <a:srgbClr val="002060"/>
                </a:solidFill>
              </a:rPr>
              <a:t>(Para. 14)</a:t>
            </a:r>
            <a:endParaRPr lang="zh-CN" altLang="en-US" sz="3200" b="1" dirty="0">
              <a:solidFill>
                <a:srgbClr val="002060"/>
              </a:solidFill>
            </a:endParaRPr>
          </a:p>
        </p:txBody>
      </p:sp>
      <p:sp>
        <p:nvSpPr>
          <p:cNvPr id="9" name="矩形 8"/>
          <p:cNvSpPr/>
          <p:nvPr/>
        </p:nvSpPr>
        <p:spPr>
          <a:xfrm>
            <a:off x="7558090" y="3128965"/>
            <a:ext cx="3486148" cy="814388"/>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en-US" altLang="zh-CN" sz="2400" b="1" dirty="0" smtClean="0">
                <a:solidFill>
                  <a:srgbClr val="FF0000"/>
                </a:solidFill>
              </a:rPr>
              <a:t>Time shifting</a:t>
            </a:r>
          </a:p>
        </p:txBody>
      </p:sp>
      <p:sp>
        <p:nvSpPr>
          <p:cNvPr id="10" name="矩形 9"/>
          <p:cNvSpPr/>
          <p:nvPr/>
        </p:nvSpPr>
        <p:spPr>
          <a:xfrm>
            <a:off x="1252539" y="1966912"/>
            <a:ext cx="9648824" cy="814388"/>
          </a:xfrm>
          <a:prstGeom prst="rect">
            <a:avLst/>
          </a:prstGeom>
          <a:noFill/>
          <a:ln w="762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en-US" altLang="zh-CN" sz="2400" b="1" dirty="0" smtClean="0">
                <a:solidFill>
                  <a:schemeClr val="accent5">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FUNCTION: </a:t>
            </a:r>
            <a:r>
              <a:rPr lang="en-US" altLang="zh-CN" sz="2400" b="1" dirty="0" smtClean="0">
                <a:solidFill>
                  <a:srgbClr val="FF0000"/>
                </a:solidFill>
              </a:rPr>
              <a:t>To summarize the previous part and begin the next part</a:t>
            </a:r>
          </a:p>
        </p:txBody>
      </p:sp>
      <p:sp>
        <p:nvSpPr>
          <p:cNvPr id="11" name="矩形 10"/>
          <p:cNvSpPr/>
          <p:nvPr/>
        </p:nvSpPr>
        <p:spPr>
          <a:xfrm>
            <a:off x="7581902" y="4338640"/>
            <a:ext cx="3486148" cy="814388"/>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en-US" altLang="zh-CN" sz="2400" b="1" dirty="0" smtClean="0">
                <a:solidFill>
                  <a:srgbClr val="FF0000"/>
                </a:solidFill>
              </a:rPr>
              <a:t>Event shifting</a:t>
            </a:r>
          </a:p>
        </p:txBody>
      </p:sp>
      <p:sp>
        <p:nvSpPr>
          <p:cNvPr id="12" name="稻壳儿小白白(http://dwz.cn/Wu2UP)"/>
          <p:cNvSpPr>
            <a:spLocks noEditPoints="1" noChangeArrowheads="1"/>
          </p:cNvSpPr>
          <p:nvPr/>
        </p:nvSpPr>
        <p:spPr bwMode="auto">
          <a:xfrm>
            <a:off x="6515100" y="3255963"/>
            <a:ext cx="814387" cy="630237"/>
          </a:xfrm>
          <a:custGeom>
            <a:avLst/>
            <a:gdLst/>
            <a:ahLst/>
            <a:cxnLst>
              <a:cxn ang="0">
                <a:pos x="16" y="34"/>
              </a:cxn>
              <a:cxn ang="0">
                <a:pos x="8" y="34"/>
              </a:cxn>
              <a:cxn ang="0">
                <a:pos x="0" y="27"/>
              </a:cxn>
              <a:cxn ang="0">
                <a:pos x="0" y="8"/>
              </a:cxn>
              <a:cxn ang="0">
                <a:pos x="8" y="0"/>
              </a:cxn>
              <a:cxn ang="0">
                <a:pos x="16" y="0"/>
              </a:cxn>
              <a:cxn ang="0">
                <a:pos x="17" y="1"/>
              </a:cxn>
              <a:cxn ang="0">
                <a:pos x="16" y="4"/>
              </a:cxn>
              <a:cxn ang="0">
                <a:pos x="8" y="4"/>
              </a:cxn>
              <a:cxn ang="0">
                <a:pos x="3" y="8"/>
              </a:cxn>
              <a:cxn ang="0">
                <a:pos x="3" y="27"/>
              </a:cxn>
              <a:cxn ang="0">
                <a:pos x="8" y="31"/>
              </a:cxn>
              <a:cxn ang="0">
                <a:pos x="15" y="31"/>
              </a:cxn>
              <a:cxn ang="0">
                <a:pos x="17" y="32"/>
              </a:cxn>
              <a:cxn ang="0">
                <a:pos x="16" y="34"/>
              </a:cxn>
              <a:cxn ang="0">
                <a:pos x="42" y="18"/>
              </a:cxn>
              <a:cxn ang="0">
                <a:pos x="27" y="33"/>
              </a:cxn>
              <a:cxn ang="0">
                <a:pos x="26" y="34"/>
              </a:cxn>
              <a:cxn ang="0">
                <a:pos x="24" y="32"/>
              </a:cxn>
              <a:cxn ang="0">
                <a:pos x="24" y="24"/>
              </a:cxn>
              <a:cxn ang="0">
                <a:pos x="12" y="24"/>
              </a:cxn>
              <a:cxn ang="0">
                <a:pos x="10" y="22"/>
              </a:cxn>
              <a:cxn ang="0">
                <a:pos x="10" y="12"/>
              </a:cxn>
              <a:cxn ang="0">
                <a:pos x="12" y="10"/>
              </a:cxn>
              <a:cxn ang="0">
                <a:pos x="24" y="10"/>
              </a:cxn>
              <a:cxn ang="0">
                <a:pos x="24" y="3"/>
              </a:cxn>
              <a:cxn ang="0">
                <a:pos x="26" y="1"/>
              </a:cxn>
              <a:cxn ang="0">
                <a:pos x="27" y="1"/>
              </a:cxn>
              <a:cxn ang="0">
                <a:pos x="42" y="16"/>
              </a:cxn>
              <a:cxn ang="0">
                <a:pos x="42" y="17"/>
              </a:cxn>
              <a:cxn ang="0">
                <a:pos x="42" y="18"/>
              </a:cxn>
            </a:cxnLst>
            <a:rect l="0" t="0" r="r" b="b"/>
            <a:pathLst>
              <a:path w="42" h="34">
                <a:moveTo>
                  <a:pt x="16" y="34"/>
                </a:moveTo>
                <a:cubicBezTo>
                  <a:pt x="8" y="34"/>
                  <a:pt x="8" y="34"/>
                  <a:pt x="8" y="34"/>
                </a:cubicBezTo>
                <a:cubicBezTo>
                  <a:pt x="3" y="34"/>
                  <a:pt x="0" y="31"/>
                  <a:pt x="0" y="27"/>
                </a:cubicBezTo>
                <a:cubicBezTo>
                  <a:pt x="0" y="8"/>
                  <a:pt x="0" y="8"/>
                  <a:pt x="0" y="8"/>
                </a:cubicBezTo>
                <a:cubicBezTo>
                  <a:pt x="0" y="4"/>
                  <a:pt x="3" y="0"/>
                  <a:pt x="8" y="0"/>
                </a:cubicBezTo>
                <a:cubicBezTo>
                  <a:pt x="16" y="0"/>
                  <a:pt x="16" y="0"/>
                  <a:pt x="16" y="0"/>
                </a:cubicBezTo>
                <a:cubicBezTo>
                  <a:pt x="17" y="0"/>
                  <a:pt x="17" y="1"/>
                  <a:pt x="17" y="1"/>
                </a:cubicBezTo>
                <a:cubicBezTo>
                  <a:pt x="17" y="2"/>
                  <a:pt x="18" y="4"/>
                  <a:pt x="16" y="4"/>
                </a:cubicBezTo>
                <a:cubicBezTo>
                  <a:pt x="8" y="4"/>
                  <a:pt x="8" y="4"/>
                  <a:pt x="8" y="4"/>
                </a:cubicBezTo>
                <a:cubicBezTo>
                  <a:pt x="5" y="4"/>
                  <a:pt x="3" y="5"/>
                  <a:pt x="3" y="8"/>
                </a:cubicBezTo>
                <a:cubicBezTo>
                  <a:pt x="3" y="27"/>
                  <a:pt x="3" y="27"/>
                  <a:pt x="3" y="27"/>
                </a:cubicBezTo>
                <a:cubicBezTo>
                  <a:pt x="3" y="29"/>
                  <a:pt x="5" y="31"/>
                  <a:pt x="8" y="31"/>
                </a:cubicBezTo>
                <a:cubicBezTo>
                  <a:pt x="15" y="31"/>
                  <a:pt x="15" y="31"/>
                  <a:pt x="15" y="31"/>
                </a:cubicBezTo>
                <a:cubicBezTo>
                  <a:pt x="16" y="31"/>
                  <a:pt x="17" y="31"/>
                  <a:pt x="17" y="32"/>
                </a:cubicBezTo>
                <a:cubicBezTo>
                  <a:pt x="17" y="33"/>
                  <a:pt x="18" y="34"/>
                  <a:pt x="16" y="34"/>
                </a:cubicBezTo>
                <a:close/>
                <a:moveTo>
                  <a:pt x="42" y="18"/>
                </a:moveTo>
                <a:cubicBezTo>
                  <a:pt x="27" y="33"/>
                  <a:pt x="27" y="33"/>
                  <a:pt x="27" y="33"/>
                </a:cubicBezTo>
                <a:cubicBezTo>
                  <a:pt x="27" y="33"/>
                  <a:pt x="26" y="34"/>
                  <a:pt x="26" y="34"/>
                </a:cubicBezTo>
                <a:cubicBezTo>
                  <a:pt x="25" y="34"/>
                  <a:pt x="24" y="33"/>
                  <a:pt x="24" y="32"/>
                </a:cubicBezTo>
                <a:cubicBezTo>
                  <a:pt x="24" y="24"/>
                  <a:pt x="24" y="24"/>
                  <a:pt x="24" y="24"/>
                </a:cubicBezTo>
                <a:cubicBezTo>
                  <a:pt x="12" y="24"/>
                  <a:pt x="12" y="24"/>
                  <a:pt x="12" y="24"/>
                </a:cubicBezTo>
                <a:cubicBezTo>
                  <a:pt x="11" y="24"/>
                  <a:pt x="10" y="23"/>
                  <a:pt x="10" y="22"/>
                </a:cubicBezTo>
                <a:cubicBezTo>
                  <a:pt x="10" y="12"/>
                  <a:pt x="10" y="12"/>
                  <a:pt x="10" y="12"/>
                </a:cubicBezTo>
                <a:cubicBezTo>
                  <a:pt x="10" y="11"/>
                  <a:pt x="11" y="10"/>
                  <a:pt x="12" y="10"/>
                </a:cubicBezTo>
                <a:cubicBezTo>
                  <a:pt x="24" y="10"/>
                  <a:pt x="24" y="10"/>
                  <a:pt x="24" y="10"/>
                </a:cubicBezTo>
                <a:cubicBezTo>
                  <a:pt x="24" y="3"/>
                  <a:pt x="24" y="3"/>
                  <a:pt x="24" y="3"/>
                </a:cubicBezTo>
                <a:cubicBezTo>
                  <a:pt x="24" y="2"/>
                  <a:pt x="25" y="1"/>
                  <a:pt x="26" y="1"/>
                </a:cubicBezTo>
                <a:cubicBezTo>
                  <a:pt x="26" y="1"/>
                  <a:pt x="27" y="1"/>
                  <a:pt x="27" y="1"/>
                </a:cubicBezTo>
                <a:cubicBezTo>
                  <a:pt x="42" y="16"/>
                  <a:pt x="42" y="16"/>
                  <a:pt x="42" y="16"/>
                </a:cubicBezTo>
                <a:cubicBezTo>
                  <a:pt x="42" y="16"/>
                  <a:pt x="42" y="17"/>
                  <a:pt x="42" y="17"/>
                </a:cubicBezTo>
                <a:cubicBezTo>
                  <a:pt x="42" y="18"/>
                  <a:pt x="42" y="18"/>
                  <a:pt x="42" y="18"/>
                </a:cubicBezTo>
                <a:close/>
              </a:path>
            </a:pathLst>
          </a:custGeom>
          <a:solidFill>
            <a:schemeClr val="accent1">
              <a:lumMod val="50000"/>
            </a:schemeClr>
          </a:solidFill>
          <a:ln w="9525">
            <a:noFill/>
            <a:round/>
          </a:ln>
        </p:spPr>
        <p:txBody>
          <a:bodyPr/>
          <a:lstStyle/>
          <a:p>
            <a:pPr eaLnBrk="0" hangingPunct="0"/>
            <a:endParaRPr lang="zh-CN" altLang="en-US"/>
          </a:p>
        </p:txBody>
      </p:sp>
      <p:sp>
        <p:nvSpPr>
          <p:cNvPr id="13" name="稻壳儿小白白(http://dwz.cn/Wu2UP)"/>
          <p:cNvSpPr>
            <a:spLocks noEditPoints="1" noChangeArrowheads="1"/>
          </p:cNvSpPr>
          <p:nvPr/>
        </p:nvSpPr>
        <p:spPr bwMode="auto">
          <a:xfrm>
            <a:off x="6567488" y="4465638"/>
            <a:ext cx="814387" cy="630237"/>
          </a:xfrm>
          <a:custGeom>
            <a:avLst/>
            <a:gdLst/>
            <a:ahLst/>
            <a:cxnLst>
              <a:cxn ang="0">
                <a:pos x="16" y="34"/>
              </a:cxn>
              <a:cxn ang="0">
                <a:pos x="8" y="34"/>
              </a:cxn>
              <a:cxn ang="0">
                <a:pos x="0" y="27"/>
              </a:cxn>
              <a:cxn ang="0">
                <a:pos x="0" y="8"/>
              </a:cxn>
              <a:cxn ang="0">
                <a:pos x="8" y="0"/>
              </a:cxn>
              <a:cxn ang="0">
                <a:pos x="16" y="0"/>
              </a:cxn>
              <a:cxn ang="0">
                <a:pos x="17" y="1"/>
              </a:cxn>
              <a:cxn ang="0">
                <a:pos x="16" y="4"/>
              </a:cxn>
              <a:cxn ang="0">
                <a:pos x="8" y="4"/>
              </a:cxn>
              <a:cxn ang="0">
                <a:pos x="3" y="8"/>
              </a:cxn>
              <a:cxn ang="0">
                <a:pos x="3" y="27"/>
              </a:cxn>
              <a:cxn ang="0">
                <a:pos x="8" y="31"/>
              </a:cxn>
              <a:cxn ang="0">
                <a:pos x="15" y="31"/>
              </a:cxn>
              <a:cxn ang="0">
                <a:pos x="17" y="32"/>
              </a:cxn>
              <a:cxn ang="0">
                <a:pos x="16" y="34"/>
              </a:cxn>
              <a:cxn ang="0">
                <a:pos x="42" y="18"/>
              </a:cxn>
              <a:cxn ang="0">
                <a:pos x="27" y="33"/>
              </a:cxn>
              <a:cxn ang="0">
                <a:pos x="26" y="34"/>
              </a:cxn>
              <a:cxn ang="0">
                <a:pos x="24" y="32"/>
              </a:cxn>
              <a:cxn ang="0">
                <a:pos x="24" y="24"/>
              </a:cxn>
              <a:cxn ang="0">
                <a:pos x="12" y="24"/>
              </a:cxn>
              <a:cxn ang="0">
                <a:pos x="10" y="22"/>
              </a:cxn>
              <a:cxn ang="0">
                <a:pos x="10" y="12"/>
              </a:cxn>
              <a:cxn ang="0">
                <a:pos x="12" y="10"/>
              </a:cxn>
              <a:cxn ang="0">
                <a:pos x="24" y="10"/>
              </a:cxn>
              <a:cxn ang="0">
                <a:pos x="24" y="3"/>
              </a:cxn>
              <a:cxn ang="0">
                <a:pos x="26" y="1"/>
              </a:cxn>
              <a:cxn ang="0">
                <a:pos x="27" y="1"/>
              </a:cxn>
              <a:cxn ang="0">
                <a:pos x="42" y="16"/>
              </a:cxn>
              <a:cxn ang="0">
                <a:pos x="42" y="17"/>
              </a:cxn>
              <a:cxn ang="0">
                <a:pos x="42" y="18"/>
              </a:cxn>
            </a:cxnLst>
            <a:rect l="0" t="0" r="r" b="b"/>
            <a:pathLst>
              <a:path w="42" h="34">
                <a:moveTo>
                  <a:pt x="16" y="34"/>
                </a:moveTo>
                <a:cubicBezTo>
                  <a:pt x="8" y="34"/>
                  <a:pt x="8" y="34"/>
                  <a:pt x="8" y="34"/>
                </a:cubicBezTo>
                <a:cubicBezTo>
                  <a:pt x="3" y="34"/>
                  <a:pt x="0" y="31"/>
                  <a:pt x="0" y="27"/>
                </a:cubicBezTo>
                <a:cubicBezTo>
                  <a:pt x="0" y="8"/>
                  <a:pt x="0" y="8"/>
                  <a:pt x="0" y="8"/>
                </a:cubicBezTo>
                <a:cubicBezTo>
                  <a:pt x="0" y="4"/>
                  <a:pt x="3" y="0"/>
                  <a:pt x="8" y="0"/>
                </a:cubicBezTo>
                <a:cubicBezTo>
                  <a:pt x="16" y="0"/>
                  <a:pt x="16" y="0"/>
                  <a:pt x="16" y="0"/>
                </a:cubicBezTo>
                <a:cubicBezTo>
                  <a:pt x="17" y="0"/>
                  <a:pt x="17" y="1"/>
                  <a:pt x="17" y="1"/>
                </a:cubicBezTo>
                <a:cubicBezTo>
                  <a:pt x="17" y="2"/>
                  <a:pt x="18" y="4"/>
                  <a:pt x="16" y="4"/>
                </a:cubicBezTo>
                <a:cubicBezTo>
                  <a:pt x="8" y="4"/>
                  <a:pt x="8" y="4"/>
                  <a:pt x="8" y="4"/>
                </a:cubicBezTo>
                <a:cubicBezTo>
                  <a:pt x="5" y="4"/>
                  <a:pt x="3" y="5"/>
                  <a:pt x="3" y="8"/>
                </a:cubicBezTo>
                <a:cubicBezTo>
                  <a:pt x="3" y="27"/>
                  <a:pt x="3" y="27"/>
                  <a:pt x="3" y="27"/>
                </a:cubicBezTo>
                <a:cubicBezTo>
                  <a:pt x="3" y="29"/>
                  <a:pt x="5" y="31"/>
                  <a:pt x="8" y="31"/>
                </a:cubicBezTo>
                <a:cubicBezTo>
                  <a:pt x="15" y="31"/>
                  <a:pt x="15" y="31"/>
                  <a:pt x="15" y="31"/>
                </a:cubicBezTo>
                <a:cubicBezTo>
                  <a:pt x="16" y="31"/>
                  <a:pt x="17" y="31"/>
                  <a:pt x="17" y="32"/>
                </a:cubicBezTo>
                <a:cubicBezTo>
                  <a:pt x="17" y="33"/>
                  <a:pt x="18" y="34"/>
                  <a:pt x="16" y="34"/>
                </a:cubicBezTo>
                <a:close/>
                <a:moveTo>
                  <a:pt x="42" y="18"/>
                </a:moveTo>
                <a:cubicBezTo>
                  <a:pt x="27" y="33"/>
                  <a:pt x="27" y="33"/>
                  <a:pt x="27" y="33"/>
                </a:cubicBezTo>
                <a:cubicBezTo>
                  <a:pt x="27" y="33"/>
                  <a:pt x="26" y="34"/>
                  <a:pt x="26" y="34"/>
                </a:cubicBezTo>
                <a:cubicBezTo>
                  <a:pt x="25" y="34"/>
                  <a:pt x="24" y="33"/>
                  <a:pt x="24" y="32"/>
                </a:cubicBezTo>
                <a:cubicBezTo>
                  <a:pt x="24" y="24"/>
                  <a:pt x="24" y="24"/>
                  <a:pt x="24" y="24"/>
                </a:cubicBezTo>
                <a:cubicBezTo>
                  <a:pt x="12" y="24"/>
                  <a:pt x="12" y="24"/>
                  <a:pt x="12" y="24"/>
                </a:cubicBezTo>
                <a:cubicBezTo>
                  <a:pt x="11" y="24"/>
                  <a:pt x="10" y="23"/>
                  <a:pt x="10" y="22"/>
                </a:cubicBezTo>
                <a:cubicBezTo>
                  <a:pt x="10" y="12"/>
                  <a:pt x="10" y="12"/>
                  <a:pt x="10" y="12"/>
                </a:cubicBezTo>
                <a:cubicBezTo>
                  <a:pt x="10" y="11"/>
                  <a:pt x="11" y="10"/>
                  <a:pt x="12" y="10"/>
                </a:cubicBezTo>
                <a:cubicBezTo>
                  <a:pt x="24" y="10"/>
                  <a:pt x="24" y="10"/>
                  <a:pt x="24" y="10"/>
                </a:cubicBezTo>
                <a:cubicBezTo>
                  <a:pt x="24" y="3"/>
                  <a:pt x="24" y="3"/>
                  <a:pt x="24" y="3"/>
                </a:cubicBezTo>
                <a:cubicBezTo>
                  <a:pt x="24" y="2"/>
                  <a:pt x="25" y="1"/>
                  <a:pt x="26" y="1"/>
                </a:cubicBezTo>
                <a:cubicBezTo>
                  <a:pt x="26" y="1"/>
                  <a:pt x="27" y="1"/>
                  <a:pt x="27" y="1"/>
                </a:cubicBezTo>
                <a:cubicBezTo>
                  <a:pt x="42" y="16"/>
                  <a:pt x="42" y="16"/>
                  <a:pt x="42" y="16"/>
                </a:cubicBezTo>
                <a:cubicBezTo>
                  <a:pt x="42" y="16"/>
                  <a:pt x="42" y="17"/>
                  <a:pt x="42" y="17"/>
                </a:cubicBezTo>
                <a:cubicBezTo>
                  <a:pt x="42" y="18"/>
                  <a:pt x="42" y="18"/>
                  <a:pt x="42" y="18"/>
                </a:cubicBezTo>
                <a:close/>
              </a:path>
            </a:pathLst>
          </a:custGeom>
          <a:solidFill>
            <a:schemeClr val="accent1">
              <a:lumMod val="50000"/>
            </a:schemeClr>
          </a:solidFill>
          <a:ln w="9525">
            <a:noFill/>
            <a:round/>
          </a:ln>
        </p:spPr>
        <p:txBody>
          <a:bodyPr/>
          <a:lstStyle/>
          <a:p>
            <a:pPr eaLnBrk="0" hangingPunct="0"/>
            <a:endParaRPr lang="zh-CN" altLang="en-US"/>
          </a:p>
        </p:txBody>
      </p:sp>
    </p:spTree>
    <p:custDataLst>
      <p:tags r:id="rId1"/>
    </p:custData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bg/>
                                          </p:spTgt>
                                        </p:tgtEl>
                                        <p:attrNameLst>
                                          <p:attrName>style.visibility</p:attrName>
                                        </p:attrNameLst>
                                      </p:cBhvr>
                                      <p:to>
                                        <p:strVal val="visible"/>
                                      </p:to>
                                    </p:set>
                                    <p:animEffect transition="in" filter="blinds(horizontal)">
                                      <p:cBhvr>
                                        <p:cTn id="10" dur="500"/>
                                        <p:tgtEl>
                                          <p:spTgt spid="4">
                                            <p:bg/>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blinds(horizontal)">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linds(horizontal)">
                                      <p:cBhvr>
                                        <p:cTn id="30" dur="500"/>
                                        <p:tgtEl>
                                          <p:spTgt spid="7"/>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linds(horizontal)">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animBg="1"/>
      <p:bldP spid="7" grpId="0"/>
      <p:bldP spid="9" grpId="0" animBg="1"/>
      <p:bldP spid="10" grpId="0"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3.9"/>
</p:tagLst>
</file>

<file path=ppt/tags/tag10.xml><?xml version="1.0" encoding="utf-8"?>
<p:tagLst xmlns:a="http://schemas.openxmlformats.org/drawingml/2006/main" xmlns:r="http://schemas.openxmlformats.org/officeDocument/2006/relationships" xmlns:p="http://schemas.openxmlformats.org/presentationml/2006/main">
  <p:tag name="TIMING" val="|0.1|0.2"/>
</p:tagLst>
</file>

<file path=ppt/tags/tag11.xml><?xml version="1.0" encoding="utf-8"?>
<p:tagLst xmlns:a="http://schemas.openxmlformats.org/drawingml/2006/main" xmlns:r="http://schemas.openxmlformats.org/officeDocument/2006/relationships" xmlns:p="http://schemas.openxmlformats.org/presentationml/2006/main">
  <p:tag name="TIMING" val="|0|0.4|0.6|0|0.2"/>
</p:tagLst>
</file>

<file path=ppt/tags/tag2.xml><?xml version="1.0" encoding="utf-8"?>
<p:tagLst xmlns:a="http://schemas.openxmlformats.org/drawingml/2006/main" xmlns:r="http://schemas.openxmlformats.org/officeDocument/2006/relationships" xmlns:p="http://schemas.openxmlformats.org/presentationml/2006/main">
  <p:tag name="TIMING" val="|1.9|3.5"/>
</p:tagLst>
</file>

<file path=ppt/tags/tag3.xml><?xml version="1.0" encoding="utf-8"?>
<p:tagLst xmlns:a="http://schemas.openxmlformats.org/drawingml/2006/main" xmlns:r="http://schemas.openxmlformats.org/officeDocument/2006/relationships" xmlns:p="http://schemas.openxmlformats.org/presentationml/2006/main">
  <p:tag name="TIMING" val="|0.1"/>
</p:tagLst>
</file>

<file path=ppt/tags/tag4.xml><?xml version="1.0" encoding="utf-8"?>
<p:tagLst xmlns:a="http://schemas.openxmlformats.org/drawingml/2006/main" xmlns:r="http://schemas.openxmlformats.org/officeDocument/2006/relationships" xmlns:p="http://schemas.openxmlformats.org/presentationml/2006/main">
  <p:tag name="TIMING" val="|18.1"/>
</p:tagLst>
</file>

<file path=ppt/tags/tag5.xml><?xml version="1.0" encoding="utf-8"?>
<p:tagLst xmlns:a="http://schemas.openxmlformats.org/drawingml/2006/main" xmlns:r="http://schemas.openxmlformats.org/officeDocument/2006/relationships" xmlns:p="http://schemas.openxmlformats.org/presentationml/2006/main">
  <p:tag name="TIMING" val="|1.1|76.1|9.7|13.8|12.5|11.6|0.8"/>
</p:tagLst>
</file>

<file path=ppt/tags/tag6.xml><?xml version="1.0" encoding="utf-8"?>
<p:tagLst xmlns:a="http://schemas.openxmlformats.org/drawingml/2006/main" xmlns:r="http://schemas.openxmlformats.org/officeDocument/2006/relationships" xmlns:p="http://schemas.openxmlformats.org/presentationml/2006/main">
  <p:tag name="TIMING" val="|0.3|21.7|3.3|9.3|0.7"/>
</p:tagLst>
</file>

<file path=ppt/tags/tag7.xml><?xml version="1.0" encoding="utf-8"?>
<p:tagLst xmlns:a="http://schemas.openxmlformats.org/drawingml/2006/main" xmlns:r="http://schemas.openxmlformats.org/officeDocument/2006/relationships" xmlns:p="http://schemas.openxmlformats.org/presentationml/2006/main">
  <p:tag name="TIMING" val="|70.9"/>
</p:tagLst>
</file>

<file path=ppt/tags/tag8.xml><?xml version="1.0" encoding="utf-8"?>
<p:tagLst xmlns:a="http://schemas.openxmlformats.org/drawingml/2006/main" xmlns:r="http://schemas.openxmlformats.org/officeDocument/2006/relationships" xmlns:p="http://schemas.openxmlformats.org/presentationml/2006/main">
  <p:tag name="TIMING" val="|62.6|0.3|0.1"/>
</p:tagLst>
</file>

<file path=ppt/tags/tag9.xml><?xml version="1.0" encoding="utf-8"?>
<p:tagLst xmlns:a="http://schemas.openxmlformats.org/drawingml/2006/main" xmlns:r="http://schemas.openxmlformats.org/officeDocument/2006/relationships" xmlns:p="http://schemas.openxmlformats.org/presentationml/2006/main">
  <p:tag name="TIMING" val="|0.3|0.2|0.2|0.5|0.4|0.4|0.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清香</Template>
  <TotalTime>43</TotalTime>
  <Words>1119</Words>
  <Application>Microsoft Office PowerPoint</Application>
  <PresentationFormat>自定义</PresentationFormat>
  <Paragraphs>161</Paragraphs>
  <Slides>15</Slides>
  <Notes>3</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Office 主题</vt:lpstr>
      <vt:lpstr>幻灯片 1</vt:lpstr>
      <vt:lpstr> This isWHERE  the story takes place .</vt:lpstr>
      <vt:lpstr> an environmental lawyer, usually defending corporate clients</vt:lpstr>
      <vt:lpstr>The Lawyer Who Became  DuPont's Worst Nightmare</vt:lpstr>
      <vt:lpstr>幻灯片 5</vt:lpstr>
      <vt:lpstr>幻灯片 6</vt:lpstr>
      <vt:lpstr>1. Zoom out the text – Analyze the text through its time clues </vt:lpstr>
      <vt:lpstr>1. Zoom out the text – Skimming and Scanning tip</vt:lpstr>
      <vt:lpstr> 1. Zoom out the text – Style and writing technique </vt:lpstr>
      <vt:lpstr>2. Zoom in the text – Analyze the image of Bilott </vt:lpstr>
      <vt:lpstr>2. Zoom in the text –                 Why the lawyer became DuPont’s worst nightmare?</vt:lpstr>
      <vt:lpstr>2. Zoom in the text – Create word connections</vt:lpstr>
      <vt:lpstr> </vt:lpstr>
      <vt:lpstr>3.Take sides – How does Bilott think?</vt:lpstr>
      <vt:lpstr>4. Home tasks – Read, think and criticize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enviromental lawyer, usually defending corporate clients</dc:title>
  <dc:creator>Administrator</dc:creator>
  <cp:lastModifiedBy>USER-</cp:lastModifiedBy>
  <cp:revision>157</cp:revision>
  <dcterms:created xsi:type="dcterms:W3CDTF">2015-05-05T08:02:00Z</dcterms:created>
  <dcterms:modified xsi:type="dcterms:W3CDTF">2016-11-04T04:23:46Z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2052-10.1.0.6029</vt:lpwstr>
  </property>
</Properties>
</file>