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9" r:id="rId2"/>
    <p:sldId id="261" r:id="rId3"/>
    <p:sldId id="256" r:id="rId4"/>
    <p:sldId id="258" r:id="rId5"/>
    <p:sldId id="259" r:id="rId6"/>
    <p:sldId id="260" r:id="rId7"/>
    <p:sldId id="278" r:id="rId8"/>
    <p:sldId id="264" r:id="rId9"/>
    <p:sldId id="265" r:id="rId10"/>
    <p:sldId id="266" r:id="rId11"/>
    <p:sldId id="268" r:id="rId12"/>
    <p:sldId id="277" r:id="rId13"/>
    <p:sldId id="269" r:id="rId14"/>
    <p:sldId id="270" r:id="rId15"/>
    <p:sldId id="273" r:id="rId16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FF"/>
    <a:srgbClr val="FF99FF"/>
    <a:srgbClr val="FF9999"/>
    <a:srgbClr val="99FF66"/>
    <a:srgbClr val="FFFF00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30" autoAdjust="0"/>
    <p:restoredTop sz="92982" autoAdjust="0"/>
  </p:normalViewPr>
  <p:slideViewPr>
    <p:cSldViewPr>
      <p:cViewPr>
        <p:scale>
          <a:sx n="118" d="100"/>
          <a:sy n="118" d="100"/>
        </p:scale>
        <p:origin x="-81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8DFF5-35FD-4E6C-9437-B45B4287933D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BAD4E-9115-4EE5-84A5-8B7B9BC4C3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BAD4E-9115-4EE5-84A5-8B7B9BC4C35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图片 9" descr="u=913987147,885053160&amp;fm=173&amp;s=8CB26195164312EC1B94B9940300C0E0&amp;w=600&amp;h=769&amp;im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333485"/>
            <a:ext cx="3357586" cy="4810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 descr="u=1436085634,1726505136&amp;fm=173&amp;s=790BB3552A33668CC998B12D03007060&amp;w=640&amp;h=902&amp;im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333485"/>
            <a:ext cx="3429024" cy="4810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文本框 44033"/>
          <p:cNvSpPr txBox="1"/>
          <p:nvPr/>
        </p:nvSpPr>
        <p:spPr>
          <a:xfrm>
            <a:off x="2387463" y="129581"/>
            <a:ext cx="3613297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1 Lead-in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sp>
        <p:nvSpPr>
          <p:cNvPr id="12" name="KSO_Shape"/>
          <p:cNvSpPr/>
          <p:nvPr/>
        </p:nvSpPr>
        <p:spPr>
          <a:xfrm rot="5400000">
            <a:off x="4119559" y="3405187"/>
            <a:ext cx="762005" cy="428628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749967" y="95227"/>
            <a:ext cx="6965305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4 Writing skill learning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8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12" name="椭圆形标注 1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1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Importance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1071538" y="1047734"/>
            <a:ext cx="7072362" cy="1146373"/>
            <a:chOff x="1071538" y="1000114"/>
            <a:chExt cx="6786610" cy="714380"/>
          </a:xfrm>
        </p:grpSpPr>
        <p:sp>
          <p:nvSpPr>
            <p:cNvPr id="29" name="圆角矩形 28"/>
            <p:cNvSpPr/>
            <p:nvPr/>
          </p:nvSpPr>
          <p:spPr>
            <a:xfrm>
              <a:off x="1071538" y="1000114"/>
              <a:ext cx="6643734" cy="714380"/>
            </a:xfrm>
            <a:prstGeom prst="roundRect">
              <a:avLst>
                <a:gd name="adj" fmla="val 7863"/>
              </a:avLst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71538" y="1059471"/>
              <a:ext cx="6786610" cy="517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1. They are very helpful in deciding the fashion a </a:t>
              </a:r>
            </a:p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company should and should not manufacture.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71538" y="2381243"/>
            <a:ext cx="6929486" cy="762005"/>
            <a:chOff x="-285784" y="2714626"/>
            <a:chExt cx="6987475" cy="571504"/>
          </a:xfrm>
        </p:grpSpPr>
        <p:sp>
          <p:nvSpPr>
            <p:cNvPr id="40" name="圆角矩形 39"/>
            <p:cNvSpPr/>
            <p:nvPr/>
          </p:nvSpPr>
          <p:spPr>
            <a:xfrm>
              <a:off x="-285784" y="2714626"/>
              <a:ext cx="6987475" cy="571504"/>
            </a:xfrm>
            <a:prstGeom prst="roundRect">
              <a:avLst>
                <a:gd name="adj" fmla="val 7863"/>
              </a:avLst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-285784" y="2753027"/>
              <a:ext cx="658046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2. People see and copy his choice of clothing.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71538" y="3312383"/>
            <a:ext cx="6929486" cy="973877"/>
            <a:chOff x="1071538" y="2484285"/>
            <a:chExt cx="6643734" cy="730407"/>
          </a:xfrm>
        </p:grpSpPr>
        <p:sp>
          <p:nvSpPr>
            <p:cNvPr id="43" name="圆角矩形 42"/>
            <p:cNvSpPr/>
            <p:nvPr/>
          </p:nvSpPr>
          <p:spPr>
            <a:xfrm>
              <a:off x="1071538" y="2500312"/>
              <a:ext cx="6643734" cy="714380"/>
            </a:xfrm>
            <a:prstGeom prst="roundRect">
              <a:avLst>
                <a:gd name="adj" fmla="val 7863"/>
              </a:avLst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71538" y="2484285"/>
              <a:ext cx="6500858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3. This trend is becoming very profitable, both for</a:t>
              </a:r>
            </a:p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the influencers and for the manufacturers.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71538" y="4476757"/>
            <a:ext cx="7429552" cy="1047757"/>
            <a:chOff x="1071538" y="3357568"/>
            <a:chExt cx="7066470" cy="785818"/>
          </a:xfrm>
        </p:grpSpPr>
        <p:sp>
          <p:nvSpPr>
            <p:cNvPr id="47" name="圆角矩形 46"/>
            <p:cNvSpPr/>
            <p:nvPr/>
          </p:nvSpPr>
          <p:spPr>
            <a:xfrm>
              <a:off x="1071538" y="3357568"/>
              <a:ext cx="6643734" cy="785818"/>
            </a:xfrm>
            <a:prstGeom prst="roundRect">
              <a:avLst>
                <a:gd name="adj" fmla="val 7863"/>
              </a:avLst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071538" y="3357568"/>
              <a:ext cx="7066470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4. “We tripled our sales as a direct result,” says its</a:t>
              </a:r>
            </a:p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co-founder Jules Manson.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71538" y="5654776"/>
            <a:ext cx="7000924" cy="1012745"/>
            <a:chOff x="1071538" y="4241083"/>
            <a:chExt cx="6643734" cy="759559"/>
          </a:xfrm>
        </p:grpSpPr>
        <p:sp>
          <p:nvSpPr>
            <p:cNvPr id="48" name="圆角矩形 47"/>
            <p:cNvSpPr/>
            <p:nvPr/>
          </p:nvSpPr>
          <p:spPr>
            <a:xfrm>
              <a:off x="1071538" y="4286262"/>
              <a:ext cx="6643734" cy="714380"/>
            </a:xfrm>
            <a:prstGeom prst="roundRect">
              <a:avLst>
                <a:gd name="adj" fmla="val 7863"/>
              </a:avLst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5000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lin ang="5400000" scaled="1"/>
              <a:tileRect/>
            </a:gradFill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71538" y="4241083"/>
              <a:ext cx="6500858" cy="623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Times New Roman" pitchFamily="18" charset="0"/>
                  <a:cs typeface="Times New Roman" pitchFamily="18" charset="0"/>
                </a:rPr>
                <a:t>5. If she wears a certain item, many young girls will buy it. </a:t>
              </a:r>
              <a:endParaRPr lang="zh-CN" alt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 rot="20951325">
            <a:off x="5712020" y="764884"/>
            <a:ext cx="2918232" cy="997335"/>
          </a:xfrm>
          <a:prstGeom prst="rect">
            <a:avLst/>
          </a:prstGeom>
          <a:solidFill>
            <a:schemeClr val="bg1"/>
          </a:solidFill>
          <a:ln w="50800" cap="rnd" cmpd="thickThin">
            <a:solidFill>
              <a:srgbClr val="80000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mtClean="0">
                <a:solidFill>
                  <a:srgbClr val="C00000"/>
                </a:solidFill>
                <a:latin typeface="Algerian" panose="04020705040A02060702" pitchFamily="82" charset="0"/>
              </a:rPr>
              <a:t>manufacturer</a:t>
            </a:r>
            <a:endParaRPr lang="zh-CN" altLang="en-US" sz="2800" b="1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108" name="矩形 107"/>
          <p:cNvSpPr/>
          <p:nvPr/>
        </p:nvSpPr>
        <p:spPr>
          <a:xfrm rot="20951325">
            <a:off x="5640614" y="1934922"/>
            <a:ext cx="2903419" cy="1004923"/>
          </a:xfrm>
          <a:prstGeom prst="rect">
            <a:avLst/>
          </a:prstGeom>
          <a:solidFill>
            <a:schemeClr val="bg1"/>
          </a:solidFill>
          <a:ln w="50800" cap="rnd" cmpd="thickThin">
            <a:solidFill>
              <a:srgbClr val="0070C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</a:rPr>
              <a:t>customer</a:t>
            </a:r>
            <a:endParaRPr lang="zh-CN" altLang="en-US" sz="2800" b="1" dirty="0">
              <a:solidFill>
                <a:schemeClr val="tx2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109" name="矩形 108"/>
          <p:cNvSpPr/>
          <p:nvPr/>
        </p:nvSpPr>
        <p:spPr>
          <a:xfrm rot="20951325">
            <a:off x="5640434" y="3051579"/>
            <a:ext cx="2923660" cy="997335"/>
          </a:xfrm>
          <a:prstGeom prst="rect">
            <a:avLst/>
          </a:prstGeom>
          <a:solidFill>
            <a:schemeClr val="bg1"/>
          </a:solidFill>
          <a:ln w="50800" cap="rnd" cmpd="thickThin">
            <a:solidFill>
              <a:srgbClr val="80000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mtClean="0">
                <a:solidFill>
                  <a:srgbClr val="C00000"/>
                </a:solidFill>
                <a:latin typeface="Algerian" panose="04020705040A02060702" pitchFamily="82" charset="0"/>
              </a:rPr>
              <a:t>manufacturer</a:t>
            </a:r>
            <a:endParaRPr lang="zh-CN" altLang="en-US" sz="2800" b="1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110" name="矩形 109"/>
          <p:cNvSpPr/>
          <p:nvPr/>
        </p:nvSpPr>
        <p:spPr>
          <a:xfrm rot="20951325">
            <a:off x="5711342" y="5426145"/>
            <a:ext cx="2870628" cy="1004923"/>
          </a:xfrm>
          <a:prstGeom prst="rect">
            <a:avLst/>
          </a:prstGeom>
          <a:solidFill>
            <a:schemeClr val="bg1"/>
          </a:solidFill>
          <a:ln w="50800" cap="rnd" cmpd="thickThin">
            <a:solidFill>
              <a:srgbClr val="0070C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2">
                    <a:lumMod val="75000"/>
                  </a:schemeClr>
                </a:solidFill>
                <a:latin typeface="Algerian" panose="04020705040A02060702" pitchFamily="82" charset="0"/>
              </a:rPr>
              <a:t>customer</a:t>
            </a:r>
            <a:endParaRPr lang="zh-CN" altLang="en-US" sz="2800" b="1" dirty="0">
              <a:solidFill>
                <a:schemeClr val="tx2">
                  <a:lumMod val="75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1357290" y="4500570"/>
            <a:ext cx="428628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357290" y="5715016"/>
            <a:ext cx="428628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357950" y="4572008"/>
            <a:ext cx="428628" cy="476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20951325">
            <a:off x="5639455" y="4209792"/>
            <a:ext cx="3045262" cy="997335"/>
          </a:xfrm>
          <a:prstGeom prst="rect">
            <a:avLst/>
          </a:prstGeom>
          <a:solidFill>
            <a:schemeClr val="bg1"/>
          </a:solidFill>
          <a:ln w="50800" cap="rnd" cmpd="thickThin">
            <a:solidFill>
              <a:srgbClr val="800000"/>
            </a:solidFill>
            <a:prstDash val="sys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Algerian" panose="04020705040A02060702" pitchFamily="82" charset="0"/>
              </a:rPr>
              <a:t>manufacturer</a:t>
            </a:r>
            <a:endParaRPr lang="zh-CN" altLang="en-US" sz="2800" b="1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  <p:bldP spid="53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1540079" y="159605"/>
            <a:ext cx="5246501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5 Writing letters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8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12" name="椭圆形标注 1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1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Necessity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28596" y="1428736"/>
            <a:ext cx="79296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3200" b="1" dirty="0" smtClean="0">
                <a:latin typeface="Times New Roman" pitchFamily="18" charset="0"/>
                <a:cs typeface="Times New Roman" pitchFamily="18" charset="0"/>
              </a:rPr>
              <a:t>Suppose the clothing company you work in is in recession, you decide to write a letter to persuade your boss into believing the necessity of hiring edge kids and influencers.</a:t>
            </a:r>
            <a:endParaRPr lang="zh-CN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000232" y="1428735"/>
            <a:ext cx="3929090" cy="6429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8596" y="2976559"/>
            <a:ext cx="1714512" cy="5238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214414" y="1000108"/>
            <a:ext cx="6429420" cy="5000660"/>
            <a:chOff x="1928794" y="714362"/>
            <a:chExt cx="5643602" cy="4319246"/>
          </a:xfrm>
        </p:grpSpPr>
        <p:pic>
          <p:nvPicPr>
            <p:cNvPr id="17" name="图片 16" descr="Redocn_201202180527484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="" xmlns:a14="http://schemas.microsoft.com/office/drawing/2010/main">
                    <a14:imgLayer r:embed="rId5"/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928794" y="714362"/>
              <a:ext cx="5643602" cy="4319246"/>
            </a:xfrm>
            <a:prstGeom prst="rect">
              <a:avLst/>
            </a:prstGeom>
          </p:spPr>
        </p:pic>
        <p:pic>
          <p:nvPicPr>
            <p:cNvPr id="33" name="图片 32" descr="QQ图片20171122100740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71670" y="857238"/>
              <a:ext cx="5286412" cy="4000528"/>
            </a:xfrm>
            <a:prstGeom prst="rect">
              <a:avLst/>
            </a:prstGeom>
          </p:spPr>
        </p:pic>
        <p:sp>
          <p:nvSpPr>
            <p:cNvPr id="37" name="矩形 36"/>
            <p:cNvSpPr/>
            <p:nvPr/>
          </p:nvSpPr>
          <p:spPr>
            <a:xfrm>
              <a:off x="2500298" y="1142990"/>
              <a:ext cx="21431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143108" y="1785932"/>
              <a:ext cx="571504" cy="71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1540079" y="159605"/>
            <a:ext cx="5246501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5 Writing letters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8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12" name="椭圆形标注 1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1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Necessity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sp>
        <p:nvSpPr>
          <p:cNvPr id="41" name="矩形 40"/>
          <p:cNvSpPr/>
          <p:nvPr/>
        </p:nvSpPr>
        <p:spPr>
          <a:xfrm>
            <a:off x="285720" y="2000240"/>
            <a:ext cx="8215370" cy="35242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0"/>
              </a:spcAft>
              <a:tabLst>
                <a:tab pos="801688" algn="l"/>
                <a:tab pos="3854450" algn="l"/>
              </a:tabLst>
              <a:defRPr/>
            </a:pPr>
            <a:endParaRPr lang="en-US" altLang="zh-CN" sz="2800" dirty="0">
              <a:solidFill>
                <a:srgbClr val="FF0000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4282" y="3238499"/>
            <a:ext cx="8286808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14282" y="4381507"/>
            <a:ext cx="821537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42844" y="1238235"/>
            <a:ext cx="892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Explain</a:t>
            </a:r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Necessity of Hiring Edge kids and Influencers 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285984" y="2190741"/>
            <a:ext cx="7215206" cy="2809236"/>
            <a:chOff x="1857356" y="1571618"/>
            <a:chExt cx="7215206" cy="2106927"/>
          </a:xfrm>
        </p:grpSpPr>
        <p:sp>
          <p:nvSpPr>
            <p:cNvPr id="38" name="TextBox 37"/>
            <p:cNvSpPr txBox="1"/>
            <p:nvPr/>
          </p:nvSpPr>
          <p:spPr>
            <a:xfrm>
              <a:off x="1857356" y="2428874"/>
              <a:ext cx="657229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salesmen’s perspective</a:t>
              </a:r>
              <a:endPara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57356" y="1571618"/>
              <a:ext cx="721520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designers’ perspective </a:t>
              </a:r>
              <a:endPara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57356" y="3286130"/>
              <a:ext cx="664373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manufacturers’ perspective</a:t>
              </a:r>
              <a:endParaRPr lang="zh-CN" alt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6" name="图片 35" descr="A000220151119B31PPI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68916" y="2621136"/>
            <a:ext cx="1646554" cy="3093881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28596" y="2255119"/>
            <a:ext cx="7929618" cy="2809236"/>
            <a:chOff x="1643074" y="4309133"/>
            <a:chExt cx="7929618" cy="2106927"/>
          </a:xfrm>
        </p:grpSpPr>
        <p:sp>
          <p:nvSpPr>
            <p:cNvPr id="21" name="TextBox 20"/>
            <p:cNvSpPr txBox="1"/>
            <p:nvPr/>
          </p:nvSpPr>
          <p:spPr>
            <a:xfrm>
              <a:off x="1643074" y="4309133"/>
              <a:ext cx="721520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1. be helpful in,  get first-hand information </a:t>
              </a:r>
              <a:endPara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14512" y="5166389"/>
              <a:ext cx="7858180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2. attract more potential customers, promote sales </a:t>
              </a:r>
              <a:endPara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3074" y="6023645"/>
              <a:ext cx="6572296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3. triple the sale, as a direct result </a:t>
              </a:r>
              <a:endParaRPr lang="zh-CN" altLang="en-US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1876851" y="159605"/>
            <a:ext cx="4621586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6 Conclusion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8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12" name="椭圆形标注 1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1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Value 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714348" y="1904990"/>
            <a:ext cx="7786742" cy="107721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good qualities should edge kids and influencers possess? </a:t>
            </a:r>
            <a:endParaRPr lang="zh-CN" alt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图片 14" descr="timg9TL0ESH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1" y="2825626"/>
            <a:ext cx="2786082" cy="35561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矩形 15"/>
          <p:cNvSpPr/>
          <p:nvPr/>
        </p:nvSpPr>
        <p:spPr>
          <a:xfrm>
            <a:off x="928662" y="1866963"/>
            <a:ext cx="957269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en-US" altLang="zh-CN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Innovation distinguishes between</a:t>
            </a:r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leader and a follower.</a:t>
            </a:r>
          </a:p>
          <a:p>
            <a:pPr algn="just"/>
            <a:endParaRPr lang="en-US" altLang="zh-CN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zh-CN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----Steve Jobs</a:t>
            </a:r>
            <a:endParaRPr lang="zh-CN" alt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2011712" y="214290"/>
            <a:ext cx="4658455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Step7 Assignment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0034" y="1285860"/>
            <a:ext cx="8143932" cy="123825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0"/>
              </a:spcAft>
              <a:tabLst>
                <a:tab pos="801688" algn="l"/>
                <a:tab pos="3854450" algn="l"/>
              </a:tabLst>
              <a:defRPr/>
            </a:pPr>
            <a:endParaRPr lang="en-US" altLang="zh-CN" sz="2800" dirty="0">
              <a:solidFill>
                <a:srgbClr val="FF0000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034" y="2762245"/>
            <a:ext cx="8215370" cy="209551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0"/>
              </a:spcAft>
              <a:tabLst>
                <a:tab pos="801688" algn="l"/>
                <a:tab pos="3854450" algn="l"/>
              </a:tabLst>
              <a:defRPr/>
            </a:pPr>
            <a:endParaRPr lang="en-US" altLang="zh-CN" sz="2800" dirty="0">
              <a:solidFill>
                <a:srgbClr val="FF0000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4" name="图片 3" descr="A000220150318Q28PPI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98194" y="2935813"/>
            <a:ext cx="2345806" cy="3922187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34" y="1357298"/>
            <a:ext cx="857256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1. Surf the internet and find more examples and evidence to perfect the letter.</a:t>
            </a:r>
          </a:p>
          <a:p>
            <a:endParaRPr lang="zh-CN" alt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00034" y="2857496"/>
            <a:ext cx="857256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2. Key sentence preview.</a:t>
            </a:r>
          </a:p>
          <a:p>
            <a:r>
              <a:rPr lang="en-US" altLang="zh-CN" sz="2400" i="1" dirty="0" smtClean="0">
                <a:latin typeface="Times New Roman" pitchFamily="18" charset="0"/>
                <a:cs typeface="Times New Roman" pitchFamily="18" charset="0"/>
              </a:rPr>
              <a:t>e.g. Clothing manufacturers in America know that these creative cutting-edge kids like Katy are wearing today what millions of others will want to wear tomorrow. (Para. 2)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457200" y="1238236"/>
            <a:ext cx="8229600" cy="6034617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buFontTx/>
              <a:buNone/>
              <a:defRPr/>
            </a:pPr>
            <a:endParaRPr lang="en-US" altLang="zh-CN" sz="6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ucida Handwriting"/>
              <a:cs typeface="Lucida Handwriting"/>
            </a:endParaRPr>
          </a:p>
          <a:p>
            <a:pPr marL="0" indent="0">
              <a:buFontTx/>
              <a:buNone/>
              <a:defRPr/>
            </a:pPr>
            <a:r>
              <a:rPr lang="en-US" altLang="zh-CN" sz="6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cs typeface="Lucida Handwriting"/>
              </a:rPr>
              <a:t> </a:t>
            </a:r>
            <a:r>
              <a:rPr lang="en-US" altLang="zh-CN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cs typeface="Lucida Handwriting"/>
              </a:rPr>
              <a:t>     Thank you!</a:t>
            </a:r>
            <a:endParaRPr lang="zh-CN" altLang="en-US" sz="6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ucida Handwriting"/>
              <a:cs typeface="Lucida Handwriting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图片 5" descr="图片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904857"/>
            <a:ext cx="4143404" cy="5667415"/>
          </a:xfrm>
          <a:prstGeom prst="rect">
            <a:avLst/>
          </a:prstGeom>
        </p:spPr>
      </p:pic>
      <p:pic>
        <p:nvPicPr>
          <p:cNvPr id="7" name="图片 6" descr="图片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833419"/>
            <a:ext cx="4071966" cy="5667415"/>
          </a:xfrm>
          <a:prstGeom prst="rect">
            <a:avLst/>
          </a:prstGeom>
        </p:spPr>
      </p:pic>
      <p:sp>
        <p:nvSpPr>
          <p:cNvPr id="14" name="KSO_Shape"/>
          <p:cNvSpPr/>
          <p:nvPr/>
        </p:nvSpPr>
        <p:spPr>
          <a:xfrm rot="5400000">
            <a:off x="4262435" y="3146370"/>
            <a:ext cx="762005" cy="428628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框 44033"/>
          <p:cNvSpPr txBox="1"/>
          <p:nvPr/>
        </p:nvSpPr>
        <p:spPr>
          <a:xfrm>
            <a:off x="2387463" y="129581"/>
            <a:ext cx="3613297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1 Lead-in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" name="图片 15" descr="timgSQVKIR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grpSp>
        <p:nvGrpSpPr>
          <p:cNvPr id="17" name="组合 32"/>
          <p:cNvGrpSpPr>
            <a:grpSpLocks/>
          </p:cNvGrpSpPr>
          <p:nvPr/>
        </p:nvGrpSpPr>
        <p:grpSpPr bwMode="auto">
          <a:xfrm>
            <a:off x="10750" y="3061291"/>
            <a:ext cx="9347597" cy="1078906"/>
            <a:chOff x="787210" y="3998260"/>
            <a:chExt cx="12463334" cy="1078286"/>
          </a:xfrm>
        </p:grpSpPr>
        <p:grpSp>
          <p:nvGrpSpPr>
            <p:cNvPr id="18" name="组合 30"/>
            <p:cNvGrpSpPr>
              <a:grpSpLocks/>
            </p:cNvGrpSpPr>
            <p:nvPr/>
          </p:nvGrpSpPr>
          <p:grpSpPr bwMode="auto">
            <a:xfrm>
              <a:off x="1300623" y="4019909"/>
              <a:ext cx="11949921" cy="1000665"/>
              <a:chOff x="1300623" y="4019909"/>
              <a:chExt cx="11949922" cy="1000665"/>
            </a:xfrm>
          </p:grpSpPr>
          <p:sp>
            <p:nvSpPr>
              <p:cNvPr id="20" name="圆角矩形 29"/>
              <p:cNvSpPr>
                <a:spLocks noChangeArrowheads="1"/>
              </p:cNvSpPr>
              <p:nvPr/>
            </p:nvSpPr>
            <p:spPr bwMode="auto">
              <a:xfrm>
                <a:off x="1300623" y="4019909"/>
                <a:ext cx="10711676" cy="1000665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alpha val="72156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ea typeface="黑体" pitchFamily="49" charset="-122"/>
                </a:endParaRPr>
              </a:p>
            </p:txBody>
          </p:sp>
          <p:sp>
            <p:nvSpPr>
              <p:cNvPr id="21" name="文本框 27"/>
              <p:cNvSpPr txBox="1"/>
              <p:nvPr/>
            </p:nvSpPr>
            <p:spPr>
              <a:xfrm>
                <a:off x="1628577" y="4086676"/>
                <a:ext cx="11621968" cy="707463"/>
              </a:xfrm>
              <a:prstGeom prst="rect">
                <a:avLst/>
              </a:prstGeom>
              <a:noFill/>
              <a:effectLst>
                <a:outerShdw blurRad="50800" dist="50800" dir="5400000" algn="ctr" rotWithShape="0">
                  <a:srgbClr val="000000">
                    <a:alpha val="99000"/>
                  </a:srgbClr>
                </a:outerShdw>
              </a:effectLst>
            </p:spPr>
            <p:txBody>
              <a:bodyPr lIns="91423" tIns="45712" rIns="91423" bIns="45712">
                <a:spAutoFit/>
              </a:bodyPr>
              <a:lstStyle/>
              <a:p>
                <a:pPr>
                  <a:defRPr/>
                </a:pPr>
                <a:r>
                  <a:rPr lang="en-US" altLang="zh-CN" sz="4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ockwell Extra Bold" pitchFamily="18" charset="0"/>
                    <a:ea typeface="华文琥珀" pitchFamily="2" charset="-122"/>
                  </a:rPr>
                  <a:t>Edge kids and influencers</a:t>
                </a:r>
                <a:endParaRPr lang="zh-CN" altLang="en-US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ckwell Extra Bold" pitchFamily="18" charset="0"/>
                  <a:ea typeface="华文琥珀" pitchFamily="2" charset="-122"/>
                </a:endParaRPr>
              </a:p>
            </p:txBody>
          </p:sp>
        </p:grp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7210" y="3998260"/>
              <a:ext cx="971550" cy="1078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矩形 21"/>
          <p:cNvSpPr/>
          <p:nvPr/>
        </p:nvSpPr>
        <p:spPr>
          <a:xfrm flipV="1">
            <a:off x="0" y="6606568"/>
            <a:ext cx="2071670" cy="251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flipV="1">
            <a:off x="6357950" y="6606566"/>
            <a:ext cx="2786050" cy="251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937808" y="2000241"/>
            <a:ext cx="2777728" cy="3519487"/>
            <a:chOff x="6332935" y="2075260"/>
            <a:chExt cx="2777728" cy="2639615"/>
          </a:xfrm>
        </p:grpSpPr>
        <p:grpSp>
          <p:nvGrpSpPr>
            <p:cNvPr id="31" name="组合 30"/>
            <p:cNvGrpSpPr>
              <a:grpSpLocks/>
            </p:cNvGrpSpPr>
            <p:nvPr/>
          </p:nvGrpSpPr>
          <p:grpSpPr bwMode="auto">
            <a:xfrm>
              <a:off x="6332938" y="2075260"/>
              <a:ext cx="2025254" cy="2639615"/>
              <a:chOff x="4498700" y="1630673"/>
              <a:chExt cx="2025040" cy="3519811"/>
            </a:xfrm>
          </p:grpSpPr>
          <p:grpSp>
            <p:nvGrpSpPr>
              <p:cNvPr id="38" name="组合 29"/>
              <p:cNvGrpSpPr>
                <a:grpSpLocks/>
              </p:cNvGrpSpPr>
              <p:nvPr/>
            </p:nvGrpSpPr>
            <p:grpSpPr bwMode="auto">
              <a:xfrm>
                <a:off x="4598702" y="1630673"/>
                <a:ext cx="1925038" cy="3505523"/>
                <a:chOff x="4598702" y="1630673"/>
                <a:chExt cx="1925038" cy="3505523"/>
              </a:xfrm>
            </p:grpSpPr>
            <p:cxnSp>
              <p:nvCxnSpPr>
                <p:cNvPr id="40" name="直接连接符 39"/>
                <p:cNvCxnSpPr/>
                <p:nvPr/>
              </p:nvCxnSpPr>
              <p:spPr>
                <a:xfrm>
                  <a:off x="5184428" y="1630673"/>
                  <a:ext cx="1330979" cy="1654327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接连接符 40"/>
                <p:cNvCxnSpPr/>
                <p:nvPr/>
              </p:nvCxnSpPr>
              <p:spPr>
                <a:xfrm flipV="1">
                  <a:off x="5277287" y="3270711"/>
                  <a:ext cx="1246453" cy="1865485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接连接符 41"/>
                <p:cNvCxnSpPr/>
                <p:nvPr/>
              </p:nvCxnSpPr>
              <p:spPr>
                <a:xfrm flipH="1">
                  <a:off x="4598702" y="1644961"/>
                  <a:ext cx="598821" cy="814463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直接连接符 38"/>
              <p:cNvCxnSpPr/>
              <p:nvPr/>
            </p:nvCxnSpPr>
            <p:spPr>
              <a:xfrm flipH="1" flipV="1">
                <a:off x="4498700" y="4277279"/>
                <a:ext cx="783349" cy="87320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矩形 31"/>
            <p:cNvSpPr/>
            <p:nvPr/>
          </p:nvSpPr>
          <p:spPr>
            <a:xfrm rot="2355170">
              <a:off x="8041481" y="2795588"/>
              <a:ext cx="305991" cy="305991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 rot="2355170">
              <a:off x="8347472" y="2519363"/>
              <a:ext cx="170259" cy="180975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4" name="矩形 33"/>
            <p:cNvSpPr/>
            <p:nvPr/>
          </p:nvSpPr>
          <p:spPr>
            <a:xfrm rot="18703262">
              <a:off x="7485460" y="2427685"/>
              <a:ext cx="431006" cy="447675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 rot="2355170">
              <a:off x="8015287" y="2230042"/>
              <a:ext cx="252413" cy="230981"/>
            </a:xfrm>
            <a:prstGeom prst="rec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 rot="18830156">
              <a:off x="8683824" y="2372321"/>
              <a:ext cx="111919" cy="127397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7" name="矩形 36"/>
            <p:cNvSpPr/>
            <p:nvPr/>
          </p:nvSpPr>
          <p:spPr>
            <a:xfrm rot="18830156">
              <a:off x="8991005" y="2503290"/>
              <a:ext cx="111919" cy="127397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anchor="ctr"/>
            <a:lstStyle/>
            <a:p>
              <a:pPr algn="ctr">
                <a:defRPr/>
              </a:pPr>
              <a:endParaRPr lang="zh-CN" altLang="en-US" dirty="0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10" name="文本框 44033"/>
          <p:cNvSpPr txBox="1"/>
          <p:nvPr/>
        </p:nvSpPr>
        <p:spPr>
          <a:xfrm>
            <a:off x="1883144" y="190477"/>
            <a:ext cx="5117748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Teaching objectives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71472" y="1239091"/>
            <a:ext cx="8643998" cy="4118735"/>
            <a:chOff x="928662" y="857238"/>
            <a:chExt cx="8643998" cy="3214068"/>
          </a:xfrm>
        </p:grpSpPr>
        <p:grpSp>
          <p:nvGrpSpPr>
            <p:cNvPr id="6" name="组合 5"/>
            <p:cNvGrpSpPr/>
            <p:nvPr/>
          </p:nvGrpSpPr>
          <p:grpSpPr>
            <a:xfrm>
              <a:off x="928662" y="857238"/>
              <a:ext cx="8215370" cy="827846"/>
              <a:chOff x="1285852" y="1214428"/>
              <a:chExt cx="7846089" cy="827846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1571604" y="1285866"/>
                <a:ext cx="7560337" cy="689768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pic>
            <p:nvPicPr>
              <p:cNvPr id="14" name="图片 13" descr="72h58PICzNi_1024"/>
              <p:cNvPicPr>
                <a:picLocks noChangeAspect="1"/>
              </p:cNvPicPr>
              <p:nvPr/>
            </p:nvPicPr>
            <p:blipFill>
              <a:blip r:embed="rId3"/>
              <a:srcRect l="51209" t="69045" r="28795" b="7144"/>
              <a:stretch>
                <a:fillRect/>
              </a:stretch>
            </p:blipFill>
            <p:spPr>
              <a:xfrm>
                <a:off x="1285852" y="1214428"/>
                <a:ext cx="907415" cy="827846"/>
              </a:xfrm>
              <a:prstGeom prst="ellipse">
                <a:avLst/>
              </a:prstGeom>
            </p:spPr>
          </p:pic>
        </p:grpSp>
        <p:grpSp>
          <p:nvGrpSpPr>
            <p:cNvPr id="7" name="组合 6"/>
            <p:cNvGrpSpPr/>
            <p:nvPr/>
          </p:nvGrpSpPr>
          <p:grpSpPr>
            <a:xfrm>
              <a:off x="928662" y="2000887"/>
              <a:ext cx="8143932" cy="792674"/>
              <a:chOff x="1285852" y="1214428"/>
              <a:chExt cx="7702349" cy="792674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571604" y="1285866"/>
                <a:ext cx="7416597" cy="661056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pic>
            <p:nvPicPr>
              <p:cNvPr id="9" name="图片 8" descr="72h58PICzNi_1024"/>
              <p:cNvPicPr>
                <a:picLocks noChangeAspect="1"/>
              </p:cNvPicPr>
              <p:nvPr/>
            </p:nvPicPr>
            <p:blipFill>
              <a:blip r:embed="rId3"/>
              <a:srcRect l="51209" t="69045" r="28795" b="7144"/>
              <a:stretch>
                <a:fillRect/>
              </a:stretch>
            </p:blipFill>
            <p:spPr>
              <a:xfrm>
                <a:off x="1285852" y="1214428"/>
                <a:ext cx="907415" cy="792674"/>
              </a:xfrm>
              <a:prstGeom prst="ellipse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1000099" y="3286131"/>
              <a:ext cx="8072495" cy="785175"/>
              <a:chOff x="1285851" y="1285867"/>
              <a:chExt cx="7709636" cy="78517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571604" y="1285867"/>
                <a:ext cx="7423883" cy="729428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pic>
            <p:nvPicPr>
              <p:cNvPr id="15" name="图片 14" descr="72h58PICzNi_1024"/>
              <p:cNvPicPr>
                <a:picLocks noChangeAspect="1"/>
              </p:cNvPicPr>
              <p:nvPr/>
            </p:nvPicPr>
            <p:blipFill>
              <a:blip r:embed="rId3"/>
              <a:srcRect l="51209" t="69045" r="28795" b="7144"/>
              <a:stretch>
                <a:fillRect/>
              </a:stretch>
            </p:blipFill>
            <p:spPr>
              <a:xfrm>
                <a:off x="1285851" y="1290586"/>
                <a:ext cx="907415" cy="780456"/>
              </a:xfrm>
              <a:prstGeom prst="ellipse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1785918" y="1005228"/>
              <a:ext cx="7786742" cy="40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Knowledge</a:t>
              </a:r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altLang="zh-CN" sz="2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understand</a:t>
              </a:r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 the passage thoroughly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57356" y="2175912"/>
              <a:ext cx="7000924" cy="40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Skill</a:t>
              </a:r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en-US" altLang="zh-CN" sz="2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analyze </a:t>
              </a:r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the method of stating opinions 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928794" y="3290850"/>
              <a:ext cx="6572296" cy="744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Reflection: </a:t>
              </a:r>
              <a:r>
                <a:rPr lang="en-US" altLang="zh-CN" sz="2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dig out </a:t>
              </a:r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good qualities of edge kids and influencers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953"/>
            <a:ext cx="9144000" cy="6880953"/>
          </a:xfrm>
          <a:prstGeom prst="rect">
            <a:avLst/>
          </a:prstGeom>
        </p:spPr>
      </p:pic>
      <p:sp>
        <p:nvSpPr>
          <p:cNvPr id="3" name="文本框 44033"/>
          <p:cNvSpPr txBox="1"/>
          <p:nvPr/>
        </p:nvSpPr>
        <p:spPr>
          <a:xfrm>
            <a:off x="1772850" y="190477"/>
            <a:ext cx="5156604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Teaching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 procedures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331231" y="1238235"/>
            <a:ext cx="2706346" cy="666755"/>
            <a:chOff x="1227863" y="928676"/>
            <a:chExt cx="2486881" cy="500066"/>
          </a:xfrm>
          <a:effectLst>
            <a:outerShdw blurRad="50800" dist="50800" dir="5400000" sx="86000" sy="86000" algn="ctr" rotWithShape="0">
              <a:srgbClr val="000000">
                <a:alpha val="29000"/>
              </a:srgbClr>
            </a:outerShdw>
          </a:effectLst>
        </p:grpSpPr>
        <p:sp>
          <p:nvSpPr>
            <p:cNvPr id="25" name="圆角矩形 24"/>
            <p:cNvSpPr/>
            <p:nvPr/>
          </p:nvSpPr>
          <p:spPr>
            <a:xfrm>
              <a:off x="1227863" y="928676"/>
              <a:ext cx="2486881" cy="500066"/>
            </a:xfrm>
            <a:prstGeom prst="roundRect">
              <a:avLst>
                <a:gd name="adj" fmla="val 7863"/>
              </a:avLst>
            </a:prstGeom>
            <a:solidFill>
              <a:srgbClr val="FFCCFF"/>
            </a:solidFill>
            <a:ln w="25400" cap="flat" cmpd="sng" algn="ctr">
              <a:solidFill>
                <a:srgbClr val="FF99CC"/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17454" y="993195"/>
              <a:ext cx="2370903" cy="392415"/>
            </a:xfrm>
            <a:prstGeom prst="rect">
              <a:avLst/>
            </a:prstGeom>
            <a:noFill/>
            <a:ln>
              <a:solidFill>
                <a:srgbClr val="FFCC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Word Learning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331232" y="2166928"/>
            <a:ext cx="3240769" cy="666755"/>
            <a:chOff x="1227863" y="928676"/>
            <a:chExt cx="2977967" cy="500066"/>
          </a:xfrm>
          <a:effectLst>
            <a:outerShdw blurRad="50800" dist="50800" dir="5400000" sx="86000" sy="86000" algn="ctr" rotWithShape="0">
              <a:srgbClr val="000000">
                <a:alpha val="29000"/>
              </a:srgbClr>
            </a:outerShdw>
          </a:effectLst>
        </p:grpSpPr>
        <p:sp>
          <p:nvSpPr>
            <p:cNvPr id="28" name="圆角矩形 27"/>
            <p:cNvSpPr/>
            <p:nvPr/>
          </p:nvSpPr>
          <p:spPr>
            <a:xfrm>
              <a:off x="1227863" y="928676"/>
              <a:ext cx="2486881" cy="500066"/>
            </a:xfrm>
            <a:prstGeom prst="roundRect">
              <a:avLst>
                <a:gd name="adj" fmla="val 7863"/>
              </a:avLst>
            </a:prstGeom>
            <a:solidFill>
              <a:srgbClr val="FFCCFF"/>
            </a:solidFill>
            <a:ln w="25400" cap="flat" cmpd="sng" algn="ctr">
              <a:solidFill>
                <a:srgbClr val="FF99CC"/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19779" y="993195"/>
              <a:ext cx="2786051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Text  analysis 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06792" y="3095623"/>
            <a:ext cx="2928992" cy="666755"/>
            <a:chOff x="1227863" y="928676"/>
            <a:chExt cx="2691472" cy="500066"/>
          </a:xfrm>
          <a:effectLst>
            <a:outerShdw blurRad="50800" dist="50800" dir="5400000" sx="86000" sy="86000" algn="ctr" rotWithShape="0">
              <a:srgbClr val="000000">
                <a:alpha val="29000"/>
              </a:srgb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1227863" y="928676"/>
              <a:ext cx="2486881" cy="500066"/>
            </a:xfrm>
            <a:prstGeom prst="roundRect">
              <a:avLst>
                <a:gd name="adj" fmla="val 7863"/>
              </a:avLst>
            </a:prstGeom>
            <a:solidFill>
              <a:srgbClr val="FFCCFF"/>
            </a:solidFill>
            <a:ln w="25400" cap="flat" cmpd="sng" algn="ctr">
              <a:solidFill>
                <a:srgbClr val="FF99CC"/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05556" y="993195"/>
              <a:ext cx="2513779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Skill Learning 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331232" y="4024317"/>
            <a:ext cx="2749068" cy="666755"/>
            <a:chOff x="1227863" y="928676"/>
            <a:chExt cx="2526139" cy="500066"/>
          </a:xfrm>
          <a:effectLst>
            <a:outerShdw blurRad="50800" dist="50800" dir="5400000" sx="86000" sy="86000" algn="ctr" rotWithShape="0">
              <a:srgbClr val="000000">
                <a:alpha val="29000"/>
              </a:srgbClr>
            </a:outerShdw>
          </a:effectLst>
        </p:grpSpPr>
        <p:sp>
          <p:nvSpPr>
            <p:cNvPr id="34" name="圆角矩形 33"/>
            <p:cNvSpPr/>
            <p:nvPr/>
          </p:nvSpPr>
          <p:spPr>
            <a:xfrm>
              <a:off x="1227863" y="928676"/>
              <a:ext cx="2486881" cy="500066"/>
            </a:xfrm>
            <a:prstGeom prst="roundRect">
              <a:avLst>
                <a:gd name="adj" fmla="val 7863"/>
              </a:avLst>
            </a:prstGeom>
            <a:solidFill>
              <a:srgbClr val="FFCCFF"/>
            </a:solidFill>
            <a:ln w="25400" cap="flat" cmpd="sng" algn="ctr">
              <a:solidFill>
                <a:srgbClr val="FF99CC"/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83098" y="993195"/>
              <a:ext cx="237090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Writing letters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31231" y="4953011"/>
            <a:ext cx="3015070" cy="666755"/>
            <a:chOff x="1227863" y="928676"/>
            <a:chExt cx="2791940" cy="500066"/>
          </a:xfrm>
          <a:effectLst>
            <a:outerShdw blurRad="50800" dist="50800" dir="5400000" sx="86000" sy="86000" algn="ctr" rotWithShape="0">
              <a:srgbClr val="000000">
                <a:alpha val="29000"/>
              </a:srgb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1227863" y="928676"/>
              <a:ext cx="2486881" cy="500066"/>
            </a:xfrm>
            <a:prstGeom prst="roundRect">
              <a:avLst>
                <a:gd name="adj" fmla="val 7863"/>
              </a:avLst>
            </a:prstGeom>
            <a:solidFill>
              <a:srgbClr val="FFCCFF"/>
            </a:solidFill>
            <a:ln w="25400" cap="flat" cmpd="sng" algn="ctr">
              <a:solidFill>
                <a:srgbClr val="FF99CC"/>
              </a:solidFill>
              <a:prstDash val="solid"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25400" h="444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648901" y="964395"/>
              <a:ext cx="2370902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cs typeface="Times New Roman" pitchFamily="18" charset="0"/>
                </a:rPr>
                <a:t>Conclusion </a:t>
              </a:r>
              <a:endParaRPr lang="zh-CN" altLang="en-US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214843" y="1238235"/>
            <a:ext cx="3844203" cy="666755"/>
            <a:chOff x="3643306" y="928676"/>
            <a:chExt cx="3844203" cy="500066"/>
          </a:xfrm>
        </p:grpSpPr>
        <p:grpSp>
          <p:nvGrpSpPr>
            <p:cNvPr id="14" name="组合 13"/>
            <p:cNvGrpSpPr/>
            <p:nvPr/>
          </p:nvGrpSpPr>
          <p:grpSpPr>
            <a:xfrm>
              <a:off x="5000628" y="928676"/>
              <a:ext cx="2486881" cy="500066"/>
              <a:chOff x="1227863" y="928676"/>
              <a:chExt cx="2486881" cy="500066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1227863" y="928676"/>
                <a:ext cx="2486881" cy="500066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571604" y="993195"/>
                <a:ext cx="1857388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 smtClean="0">
                    <a:latin typeface="Times New Roman" pitchFamily="18" charset="0"/>
                    <a:cs typeface="Times New Roman" pitchFamily="18" charset="0"/>
                  </a:rPr>
                  <a:t>Definition</a:t>
                </a:r>
                <a:r>
                  <a:rPr lang="en-US" altLang="zh-CN" sz="2400" b="1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zh-CN" alt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0" name="直接箭头连接符 39"/>
            <p:cNvCxnSpPr/>
            <p:nvPr/>
          </p:nvCxnSpPr>
          <p:spPr>
            <a:xfrm>
              <a:off x="3643306" y="1142990"/>
              <a:ext cx="135732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>
            <a:off x="4214843" y="3905253"/>
            <a:ext cx="3915641" cy="666755"/>
            <a:chOff x="3643306" y="2928940"/>
            <a:chExt cx="3915641" cy="500066"/>
          </a:xfrm>
        </p:grpSpPr>
        <p:grpSp>
          <p:nvGrpSpPr>
            <p:cNvPr id="18" name="组合 17"/>
            <p:cNvGrpSpPr/>
            <p:nvPr/>
          </p:nvGrpSpPr>
          <p:grpSpPr>
            <a:xfrm>
              <a:off x="5072066" y="2928940"/>
              <a:ext cx="2486881" cy="500066"/>
              <a:chOff x="1227863" y="928676"/>
              <a:chExt cx="2486881" cy="500066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1227863" y="928676"/>
                <a:ext cx="2486881" cy="500066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442145" y="975336"/>
                <a:ext cx="1857388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altLang="zh-CN" sz="2800" b="1" dirty="0" smtClean="0">
                    <a:latin typeface="Times New Roman" pitchFamily="18" charset="0"/>
                    <a:cs typeface="Times New Roman" pitchFamily="18" charset="0"/>
                  </a:rPr>
                  <a:t>Necessity</a:t>
                </a:r>
                <a:endParaRPr lang="zh-CN" altLang="en-US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5" name="直接箭头连接符 44"/>
            <p:cNvCxnSpPr/>
            <p:nvPr/>
          </p:nvCxnSpPr>
          <p:spPr>
            <a:xfrm>
              <a:off x="3643306" y="3143254"/>
              <a:ext cx="135732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4214843" y="5048261"/>
            <a:ext cx="3915641" cy="666755"/>
            <a:chOff x="3643306" y="3786196"/>
            <a:chExt cx="3915641" cy="500066"/>
          </a:xfrm>
        </p:grpSpPr>
        <p:grpSp>
          <p:nvGrpSpPr>
            <p:cNvPr id="21" name="组合 20"/>
            <p:cNvGrpSpPr/>
            <p:nvPr/>
          </p:nvGrpSpPr>
          <p:grpSpPr>
            <a:xfrm>
              <a:off x="5072066" y="3786196"/>
              <a:ext cx="2486881" cy="500066"/>
              <a:chOff x="1227863" y="928676"/>
              <a:chExt cx="2486881" cy="500066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1227863" y="928676"/>
                <a:ext cx="2486881" cy="500066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571604" y="975336"/>
                <a:ext cx="1857388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latin typeface="Times New Roman" pitchFamily="18" charset="0"/>
                    <a:cs typeface="Times New Roman" pitchFamily="18" charset="0"/>
                  </a:rPr>
                  <a:t>     </a:t>
                </a:r>
                <a:r>
                  <a:rPr lang="en-US" altLang="zh-CN" sz="2800" b="1" dirty="0" smtClean="0">
                    <a:latin typeface="Times New Roman" pitchFamily="18" charset="0"/>
                    <a:cs typeface="Times New Roman" pitchFamily="18" charset="0"/>
                  </a:rPr>
                  <a:t>Value</a:t>
                </a:r>
                <a:endParaRPr lang="zh-CN" altLang="en-US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6" name="直接箭头连接符 45"/>
            <p:cNvCxnSpPr/>
            <p:nvPr/>
          </p:nvCxnSpPr>
          <p:spPr>
            <a:xfrm>
              <a:off x="3643306" y="4000510"/>
              <a:ext cx="1357322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组合 89"/>
          <p:cNvGrpSpPr/>
          <p:nvPr/>
        </p:nvGrpSpPr>
        <p:grpSpPr>
          <a:xfrm>
            <a:off x="4214843" y="2476493"/>
            <a:ext cx="3844203" cy="857256"/>
            <a:chOff x="3643306" y="1857370"/>
            <a:chExt cx="3844203" cy="642942"/>
          </a:xfrm>
        </p:grpSpPr>
        <p:grpSp>
          <p:nvGrpSpPr>
            <p:cNvPr id="15" name="组合 14"/>
            <p:cNvGrpSpPr/>
            <p:nvPr/>
          </p:nvGrpSpPr>
          <p:grpSpPr>
            <a:xfrm>
              <a:off x="5000628" y="1928808"/>
              <a:ext cx="2486881" cy="500066"/>
              <a:chOff x="1227863" y="928676"/>
              <a:chExt cx="2486881" cy="500066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1227863" y="928676"/>
                <a:ext cx="2486881" cy="500066"/>
              </a:xfrm>
              <a:prstGeom prst="roundRect">
                <a:avLst>
                  <a:gd name="adj" fmla="val 7863"/>
                </a:avLst>
              </a:prstGeom>
              <a:gradFill flip="none" rotWithShape="1">
                <a:gsLst>
                  <a:gs pos="0">
                    <a:sysClr val="window" lastClr="FFFFFF">
                      <a:lumMod val="95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9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25400" h="444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571604" y="982254"/>
                <a:ext cx="2013680" cy="392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 smtClean="0">
                    <a:latin typeface="Times New Roman" pitchFamily="18" charset="0"/>
                    <a:cs typeface="Times New Roman" pitchFamily="18" charset="0"/>
                  </a:rPr>
                  <a:t>Importance</a:t>
                </a:r>
                <a:r>
                  <a:rPr lang="en-US" altLang="zh-CN" sz="24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zh-CN" alt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82" name="肘形连接符 81"/>
            <p:cNvCxnSpPr/>
            <p:nvPr/>
          </p:nvCxnSpPr>
          <p:spPr>
            <a:xfrm>
              <a:off x="3643306" y="1857370"/>
              <a:ext cx="1357322" cy="269233"/>
            </a:xfrm>
            <a:prstGeom prst="bentConnector3">
              <a:avLst>
                <a:gd name="adj1" fmla="val 50991"/>
              </a:avLst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肘形连接符 82"/>
            <p:cNvCxnSpPr/>
            <p:nvPr/>
          </p:nvCxnSpPr>
          <p:spPr>
            <a:xfrm flipV="1">
              <a:off x="3643306" y="2143122"/>
              <a:ext cx="1357322" cy="357190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文本框 44033"/>
          <p:cNvSpPr txBox="1"/>
          <p:nvPr/>
        </p:nvSpPr>
        <p:spPr>
          <a:xfrm>
            <a:off x="1506486" y="159605"/>
            <a:ext cx="5351530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2 Word Learning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0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21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24" name="椭圆形标注 23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25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Definition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642910" y="1404239"/>
            <a:ext cx="7858180" cy="1167505"/>
            <a:chOff x="285720" y="642924"/>
            <a:chExt cx="8643998" cy="785818"/>
          </a:xfrm>
        </p:grpSpPr>
        <p:sp>
          <p:nvSpPr>
            <p:cNvPr id="41" name="矩形 40"/>
            <p:cNvSpPr/>
            <p:nvPr/>
          </p:nvSpPr>
          <p:spPr>
            <a:xfrm>
              <a:off x="285720" y="642924"/>
              <a:ext cx="8643998" cy="7858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Aft>
                  <a:spcPts val="0"/>
                </a:spcAft>
                <a:tabLst>
                  <a:tab pos="801688" algn="l"/>
                  <a:tab pos="3854450" algn="l"/>
                </a:tabLst>
                <a:defRPr/>
              </a:pPr>
              <a:endParaRPr lang="en-US" altLang="zh-CN" sz="2800" dirty="0">
                <a:solidFill>
                  <a:srgbClr val="FF0000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  <p:sp>
          <p:nvSpPr>
            <p:cNvPr id="42" name="矩形 23"/>
            <p:cNvSpPr>
              <a:spLocks noChangeArrowheads="1"/>
            </p:cNvSpPr>
            <p:nvPr/>
          </p:nvSpPr>
          <p:spPr bwMode="auto">
            <a:xfrm>
              <a:off x="285720" y="680923"/>
              <a:ext cx="8501122" cy="642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2800" dirty="0" smtClean="0">
                  <a:latin typeface="Times New Roman" pitchFamily="18" charset="0"/>
                  <a:ea typeface="黑体" pitchFamily="49" charset="-122"/>
                </a:rPr>
                <a:t>They often discuss new products and fashions with </a:t>
              </a:r>
              <a:r>
                <a:rPr lang="en-US" altLang="zh-CN" sz="2800" dirty="0" smtClean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manufacturers</a:t>
              </a:r>
              <a:r>
                <a:rPr lang="en-US" altLang="zh-CN" sz="2800" dirty="0" smtClean="0">
                  <a:latin typeface="Times New Roman" pitchFamily="18" charset="0"/>
                  <a:ea typeface="黑体" pitchFamily="49" charset="-122"/>
                </a:rPr>
                <a:t>. They can even invent the trend.</a:t>
              </a:r>
              <a:endParaRPr lang="zh-CN" altLang="en-US" sz="2800" dirty="0"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42910" y="3214687"/>
            <a:ext cx="7858180" cy="1428760"/>
            <a:chOff x="285720" y="735257"/>
            <a:chExt cx="8804072" cy="785818"/>
          </a:xfrm>
        </p:grpSpPr>
        <p:sp>
          <p:nvSpPr>
            <p:cNvPr id="45" name="矩形 44"/>
            <p:cNvSpPr/>
            <p:nvPr/>
          </p:nvSpPr>
          <p:spPr>
            <a:xfrm>
              <a:off x="285720" y="735257"/>
              <a:ext cx="8804072" cy="7858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Aft>
                  <a:spcPts val="0"/>
                </a:spcAft>
                <a:tabLst>
                  <a:tab pos="801688" algn="l"/>
                  <a:tab pos="3854450" algn="l"/>
                </a:tabLst>
                <a:defRPr/>
              </a:pPr>
              <a:endParaRPr lang="en-US" altLang="zh-CN" sz="2800" dirty="0">
                <a:solidFill>
                  <a:srgbClr val="FF0000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  <p:sp>
          <p:nvSpPr>
            <p:cNvPr id="46" name="矩形 23"/>
            <p:cNvSpPr>
              <a:spLocks noChangeArrowheads="1"/>
            </p:cNvSpPr>
            <p:nvPr/>
          </p:nvSpPr>
          <p:spPr bwMode="auto">
            <a:xfrm>
              <a:off x="285720" y="736245"/>
              <a:ext cx="8563961" cy="73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2800" dirty="0" smtClean="0">
                  <a:latin typeface="Times New Roman" pitchFamily="18" charset="0"/>
                  <a:ea typeface="黑体" pitchFamily="49" charset="-122"/>
                </a:rPr>
                <a:t>They do not invent new trends, but they are quick to adopt the ones they see and like in the shops and can influence others.</a:t>
              </a:r>
              <a:endParaRPr lang="zh-CN" altLang="en-US" sz="2800" dirty="0"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42910" y="5214950"/>
            <a:ext cx="8072494" cy="1143007"/>
            <a:chOff x="285720" y="642925"/>
            <a:chExt cx="8969438" cy="680058"/>
          </a:xfrm>
        </p:grpSpPr>
        <p:sp>
          <p:nvSpPr>
            <p:cNvPr id="48" name="矩形 47"/>
            <p:cNvSpPr/>
            <p:nvPr/>
          </p:nvSpPr>
          <p:spPr>
            <a:xfrm>
              <a:off x="285720" y="642925"/>
              <a:ext cx="8810687" cy="68005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Aft>
                  <a:spcPts val="0"/>
                </a:spcAft>
                <a:tabLst>
                  <a:tab pos="801688" algn="l"/>
                  <a:tab pos="3854450" algn="l"/>
                </a:tabLst>
                <a:defRPr/>
              </a:pPr>
              <a:endParaRPr lang="en-US" altLang="zh-CN" sz="2800" dirty="0">
                <a:solidFill>
                  <a:srgbClr val="FF0000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endParaRPr>
            </a:p>
          </p:txBody>
        </p:sp>
        <p:sp>
          <p:nvSpPr>
            <p:cNvPr id="49" name="矩形 23"/>
            <p:cNvSpPr>
              <a:spLocks noChangeArrowheads="1"/>
            </p:cNvSpPr>
            <p:nvPr/>
          </p:nvSpPr>
          <p:spPr bwMode="auto">
            <a:xfrm>
              <a:off x="285720" y="670309"/>
              <a:ext cx="8969438" cy="567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latin typeface="Times New Roman" pitchFamily="18" charset="0"/>
                  <a:ea typeface="黑体" pitchFamily="49" charset="-122"/>
                </a:rPr>
                <a:t>They are </a:t>
              </a:r>
              <a:r>
                <a:rPr lang="en-US" altLang="zh-CN" sz="2800" dirty="0" smtClean="0">
                  <a:solidFill>
                    <a:srgbClr val="FF0000"/>
                  </a:solidFill>
                  <a:latin typeface="Times New Roman" pitchFamily="18" charset="0"/>
                  <a:ea typeface="黑体" pitchFamily="49" charset="-122"/>
                </a:rPr>
                <a:t>also</a:t>
              </a:r>
              <a:r>
                <a:rPr lang="en-US" altLang="zh-CN" sz="2800" dirty="0" smtClean="0">
                  <a:latin typeface="Times New Roman" pitchFamily="18" charset="0"/>
                  <a:ea typeface="黑体" pitchFamily="49" charset="-122"/>
                </a:rPr>
                <a:t> influencers. They make videos and post them on the Internet to show off their latest purchases. </a:t>
              </a:r>
              <a:endParaRPr lang="zh-CN" altLang="en-US" sz="2800" dirty="0">
                <a:latin typeface="Times New Roman" pitchFamily="18" charset="0"/>
                <a:ea typeface="黑体" pitchFamily="49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357554" y="826360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Edge kids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57554" y="2643182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Influencers 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86116" y="471488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Video makers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文本框 44033"/>
          <p:cNvSpPr txBox="1"/>
          <p:nvPr/>
        </p:nvSpPr>
        <p:spPr>
          <a:xfrm>
            <a:off x="1363612" y="159605"/>
            <a:ext cx="5351530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2 Word Learning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21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24" name="椭圆形标注 23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25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Definition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grpSp>
        <p:nvGrpSpPr>
          <p:cNvPr id="7" name="组合 35"/>
          <p:cNvGrpSpPr/>
          <p:nvPr/>
        </p:nvGrpSpPr>
        <p:grpSpPr>
          <a:xfrm>
            <a:off x="2500298" y="857232"/>
            <a:ext cx="5357850" cy="6000768"/>
            <a:chOff x="6215074" y="1285866"/>
            <a:chExt cx="2786082" cy="3143272"/>
          </a:xfrm>
        </p:grpSpPr>
        <p:pic>
          <p:nvPicPr>
            <p:cNvPr id="32" name="图片 31" descr="A000220150318Q68PPIC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15074" y="1285866"/>
              <a:ext cx="2786082" cy="3143272"/>
            </a:xfrm>
            <a:prstGeom prst="rect">
              <a:avLst/>
            </a:prstGeom>
          </p:spPr>
        </p:pic>
        <p:sp>
          <p:nvSpPr>
            <p:cNvPr id="26" name="椭圆 25"/>
            <p:cNvSpPr/>
            <p:nvPr/>
          </p:nvSpPr>
          <p:spPr>
            <a:xfrm>
              <a:off x="7643834" y="2071684"/>
              <a:ext cx="428628" cy="41162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72277" y="2396339"/>
              <a:ext cx="285752" cy="306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/>
                <a:t>1</a:t>
              </a:r>
              <a:endParaRPr lang="zh-CN" altLang="en-US" sz="32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09544" y="2738297"/>
              <a:ext cx="314327" cy="306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/>
                <a:t>2</a:t>
              </a:r>
              <a:endParaRPr lang="zh-CN" altLang="en-US" sz="32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31030" y="2109768"/>
              <a:ext cx="285752" cy="306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 smtClean="0"/>
                <a:t>3</a:t>
              </a:r>
              <a:endParaRPr lang="zh-CN" altLang="en-US" sz="3200" b="1" dirty="0"/>
            </a:p>
          </p:txBody>
        </p:sp>
      </p:grpSp>
      <p:sp>
        <p:nvSpPr>
          <p:cNvPr id="37" name="文本框 44033"/>
          <p:cNvSpPr txBox="1"/>
          <p:nvPr/>
        </p:nvSpPr>
        <p:spPr>
          <a:xfrm>
            <a:off x="6500828" y="5143512"/>
            <a:ext cx="1768433" cy="523220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charset="-122"/>
                <a:cs typeface="Times New Roman" pitchFamily="18" charset="0"/>
              </a:rPr>
              <a:t>Followers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宋体" charset="-122"/>
              </a:rPr>
              <a:t> 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5720" y="1874117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Edge kids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20" y="2571744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Influencers 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720" y="3238499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Video makers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65896E-6 L 0.23768 0.2619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23699E-6 L 0.3007 0.3278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4104E-6 L 0.40694 -0.1676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5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文本框 44033"/>
          <p:cNvSpPr txBox="1"/>
          <p:nvPr/>
        </p:nvSpPr>
        <p:spPr>
          <a:xfrm>
            <a:off x="1915332" y="159605"/>
            <a:ext cx="4873898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3 Text Analysis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8596" y="1357298"/>
            <a:ext cx="8001056" cy="171451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0"/>
              </a:spcAft>
              <a:tabLst>
                <a:tab pos="801688" algn="l"/>
                <a:tab pos="3854450" algn="l"/>
              </a:tabLst>
              <a:defRPr/>
            </a:pPr>
            <a:r>
              <a:rPr lang="en-US" altLang="zh-CN" sz="2800" i="1" dirty="0" smtClean="0">
                <a:solidFill>
                  <a:srgbClr val="002060"/>
                </a:solidFill>
                <a:latin typeface="Adobe Garamond Pro Bold" pitchFamily="18" charset="0"/>
              </a:rPr>
              <a:t>Edge kids and influencers </a:t>
            </a:r>
            <a:r>
              <a:rPr lang="en-US" altLang="zh-CN" sz="2800" i="1" dirty="0" smtClean="0">
                <a:solidFill>
                  <a:srgbClr val="FF0000"/>
                </a:solidFill>
                <a:latin typeface="Adobe Garamond Pro Bold" pitchFamily="18" charset="0"/>
              </a:rPr>
              <a:t>make up </a:t>
            </a:r>
            <a:r>
              <a:rPr lang="en-US" altLang="zh-CN" sz="2800" i="1" dirty="0" smtClean="0">
                <a:solidFill>
                  <a:srgbClr val="002060"/>
                </a:solidFill>
                <a:latin typeface="Adobe Garamond Pro Bold" pitchFamily="18" charset="0"/>
              </a:rPr>
              <a:t>fewer than </a:t>
            </a:r>
            <a:r>
              <a:rPr lang="en-US" altLang="zh-CN" sz="2800" i="1" dirty="0" smtClean="0">
                <a:solidFill>
                  <a:srgbClr val="FF0000"/>
                </a:solidFill>
                <a:latin typeface="Adobe Garamond Pro Bold" pitchFamily="18" charset="0"/>
              </a:rPr>
              <a:t>one in five </a:t>
            </a:r>
            <a:r>
              <a:rPr lang="en-US" altLang="zh-CN" sz="2800" i="1" dirty="0" smtClean="0">
                <a:solidFill>
                  <a:srgbClr val="002060"/>
                </a:solidFill>
                <a:latin typeface="Adobe Garamond Pro Bold" pitchFamily="18" charset="0"/>
              </a:rPr>
              <a:t>of their generation, but their importance is far greater than their numbers. </a:t>
            </a:r>
            <a:endParaRPr lang="en-US" altLang="zh-CN" sz="2800" dirty="0">
              <a:solidFill>
                <a:schemeClr val="tx1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5" name="Picture 10" descr="upward-arrow-m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712239">
            <a:off x="-393517" y="2368343"/>
            <a:ext cx="2152650" cy="355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785786" y="4286257"/>
            <a:ext cx="8143932" cy="185738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0"/>
              </a:spcAft>
              <a:tabLst>
                <a:tab pos="801688" algn="l"/>
                <a:tab pos="3854450" algn="l"/>
              </a:tabLst>
              <a:defRPr/>
            </a:pPr>
            <a:r>
              <a:rPr lang="en-US" altLang="zh-CN" sz="2800" i="1" dirty="0" smtClean="0">
                <a:solidFill>
                  <a:srgbClr val="002060"/>
                </a:solidFill>
                <a:latin typeface="Adobe Garamond Pro Bold" pitchFamily="18" charset="0"/>
              </a:rPr>
              <a:t>Although edge kids and influencer c__________  less than_____% of the total population,  their </a:t>
            </a:r>
            <a:r>
              <a:rPr lang="en-US" altLang="zh-CN" sz="2800" i="1" dirty="0" err="1" smtClean="0">
                <a:solidFill>
                  <a:srgbClr val="002060"/>
                </a:solidFill>
                <a:latin typeface="Adobe Garamond Pro Bold" pitchFamily="18" charset="0"/>
              </a:rPr>
              <a:t>i</a:t>
            </a:r>
            <a:r>
              <a:rPr lang="en-US" altLang="zh-CN" sz="2800" i="1" dirty="0" smtClean="0">
                <a:solidFill>
                  <a:srgbClr val="002060"/>
                </a:solidFill>
                <a:latin typeface="Adobe Garamond Pro Bold" pitchFamily="18" charset="0"/>
              </a:rPr>
              <a:t>__________ on what people ought to wear is far greater. </a:t>
            </a:r>
            <a:endParaRPr lang="en-US" altLang="zh-CN" sz="2800" dirty="0">
              <a:solidFill>
                <a:schemeClr val="tx1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58016" y="4357694"/>
            <a:ext cx="1500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i="1" dirty="0" err="1" smtClean="0">
                <a:solidFill>
                  <a:srgbClr val="FF0000"/>
                </a:solidFill>
                <a:latin typeface="Adobe Garamond Pro Bold"/>
              </a:rPr>
              <a:t>ompose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00299" y="4763168"/>
            <a:ext cx="1500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Adobe Garamond Pro Bold"/>
              </a:rPr>
              <a:t>20</a:t>
            </a:r>
            <a:endParaRPr lang="zh-CN" altLang="en-US" sz="2800" dirty="0">
              <a:solidFill>
                <a:srgbClr val="FF0000"/>
              </a:solidFill>
              <a:latin typeface="Adobe Garamond Pro Bold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28662" y="5191796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i="1" dirty="0" err="1" smtClean="0">
                <a:solidFill>
                  <a:srgbClr val="FF0000"/>
                </a:solidFill>
                <a:latin typeface="Adobe Garamond Pro Bold"/>
              </a:rPr>
              <a:t>nfluence</a:t>
            </a:r>
            <a:endParaRPr lang="zh-CN" altLang="en-US" sz="2800" i="1" dirty="0">
              <a:solidFill>
                <a:srgbClr val="FF0000"/>
              </a:solidFill>
              <a:latin typeface="Adobe Garamond Pro Bold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715140" y="2000240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爆炸形 2 16"/>
          <p:cNvSpPr>
            <a:spLocks noChangeArrowheads="1"/>
          </p:cNvSpPr>
          <p:nvPr/>
        </p:nvSpPr>
        <p:spPr bwMode="auto">
          <a:xfrm>
            <a:off x="2357422" y="928670"/>
            <a:ext cx="4857784" cy="2667027"/>
          </a:xfrm>
          <a:prstGeom prst="irregularSeal2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altLang="zh-CN" sz="4400" i="1" dirty="0" smtClean="0">
                <a:latin typeface="Mongolian Baiti" pitchFamily="66" charset="0"/>
                <a:ea typeface="华文细黑" pitchFamily="2" charset="-122"/>
                <a:cs typeface="Mongolian Baiti" pitchFamily="66" charset="0"/>
              </a:rPr>
              <a:t>contrast</a:t>
            </a:r>
          </a:p>
        </p:txBody>
      </p:sp>
      <p:grpSp>
        <p:nvGrpSpPr>
          <p:cNvPr id="18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20" name="图片 14" descr="2531170_210105982000_2_副本"/>
            <p:cNvPicPr>
              <a:picLocks noChangeAspect="1"/>
            </p:cNvPicPr>
            <p:nvPr/>
          </p:nvPicPr>
          <p:blipFill>
            <a:blip r:embed="rId4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22" name="椭圆形标注 2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2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Importance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285720" y="824195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Statement(para.8)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4348" y="381000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Paraphrase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063E-6 L -0.46892 0.4005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  <p:bldP spid="13" grpId="0"/>
      <p:bldP spid="16" grpId="0" animBg="1"/>
      <p:bldP spid="17" grpId="0" animBg="1"/>
      <p:bldP spid="17" grpId="1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SOI_FHY3WQ}AG0%[`LASH@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4" y="0"/>
            <a:ext cx="9144000" cy="6858000"/>
          </a:xfrm>
          <a:prstGeom prst="rect">
            <a:avLst/>
          </a:prstGeom>
        </p:spPr>
      </p:pic>
      <p:grpSp>
        <p:nvGrpSpPr>
          <p:cNvPr id="7" name="组合 12"/>
          <p:cNvGrpSpPr>
            <a:grpSpLocks/>
          </p:cNvGrpSpPr>
          <p:nvPr/>
        </p:nvGrpSpPr>
        <p:grpSpPr bwMode="auto">
          <a:xfrm>
            <a:off x="7858148" y="0"/>
            <a:ext cx="1428760" cy="2328701"/>
            <a:chOff x="9751353" y="0"/>
            <a:chExt cx="2711900" cy="3207147"/>
          </a:xfrm>
        </p:grpSpPr>
        <p:pic>
          <p:nvPicPr>
            <p:cNvPr id="8" name="图片 14" descr="2531170_210105982000_2_副本"/>
            <p:cNvPicPr>
              <a:picLocks noChangeAspect="1"/>
            </p:cNvPicPr>
            <p:nvPr/>
          </p:nvPicPr>
          <p:blipFill>
            <a:blip r:embed="rId3" cstate="print"/>
            <a:srcRect t="29939" r="36818"/>
            <a:stretch>
              <a:fillRect/>
            </a:stretch>
          </p:blipFill>
          <p:spPr bwMode="auto">
            <a:xfrm>
              <a:off x="10836113" y="1384027"/>
              <a:ext cx="1355889" cy="182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组合 4"/>
            <p:cNvGrpSpPr>
              <a:grpSpLocks/>
            </p:cNvGrpSpPr>
            <p:nvPr/>
          </p:nvGrpSpPr>
          <p:grpSpPr bwMode="auto">
            <a:xfrm>
              <a:off x="9751353" y="0"/>
              <a:ext cx="2711900" cy="1165277"/>
              <a:chOff x="-395593" y="1911163"/>
              <a:chExt cx="3597377" cy="1114296"/>
            </a:xfrm>
          </p:grpSpPr>
          <p:sp>
            <p:nvSpPr>
              <p:cNvPr id="12" name="椭圆形标注 11"/>
              <p:cNvSpPr/>
              <p:nvPr/>
            </p:nvSpPr>
            <p:spPr>
              <a:xfrm>
                <a:off x="-35858" y="1911163"/>
                <a:ext cx="2877821" cy="1114296"/>
              </a:xfrm>
              <a:prstGeom prst="wedgeEllipseCallout">
                <a:avLst>
                  <a:gd name="adj1" fmla="val 7789"/>
                  <a:gd name="adj2" fmla="val 82478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>
                  <a:buFont typeface="Arial" pitchFamily="34" charset="0"/>
                  <a:buNone/>
                  <a:defRPr/>
                </a:pPr>
                <a:endParaRPr lang="en-US" altLang="zh-CN" sz="4000" b="1" dirty="0">
                  <a:solidFill>
                    <a:schemeClr val="accent4"/>
                  </a:solidFill>
                  <a:ea typeface="黑体" pitchFamily="49" charset="-122"/>
                </a:endParaRPr>
              </a:p>
            </p:txBody>
          </p:sp>
          <p:sp>
            <p:nvSpPr>
              <p:cNvPr id="13" name="文本框 6"/>
              <p:cNvSpPr txBox="1"/>
              <p:nvPr/>
            </p:nvSpPr>
            <p:spPr>
              <a:xfrm>
                <a:off x="-395593" y="2027957"/>
                <a:ext cx="3597377" cy="567466"/>
              </a:xfrm>
              <a:prstGeom prst="rect">
                <a:avLst/>
              </a:prstGeom>
              <a:noFill/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2000" endA="300" endPos="35000" dir="5400000" sy="-100000" algn="bl" rotWithShape="0"/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txBody>
              <a:bodyPr wrap="square">
                <a:spAutoFit/>
              </a:bodyPr>
              <a:lstStyle/>
              <a:p>
                <a:pPr algn="ctr" fontAlgn="auto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000" b="1" dirty="0" smtClean="0">
                    <a:latin typeface="华文隶书" pitchFamily="2" charset="-122"/>
                    <a:ea typeface="华文隶书" pitchFamily="2" charset="-122"/>
                    <a:sym typeface="+mn-ea"/>
                  </a:rPr>
                  <a:t>Importance   </a:t>
                </a:r>
                <a:endParaRPr lang="en-US" altLang="zh-CN" sz="2000" b="1" dirty="0">
                  <a:latin typeface="华文隶书" pitchFamily="2" charset="-122"/>
                  <a:ea typeface="华文隶书" pitchFamily="2" charset="-122"/>
                  <a:sym typeface="+mn-ea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2071670" y="1397861"/>
            <a:ext cx="8643998" cy="673817"/>
            <a:chOff x="1857356" y="900156"/>
            <a:chExt cx="8643998" cy="623168"/>
          </a:xfrm>
        </p:grpSpPr>
        <p:grpSp>
          <p:nvGrpSpPr>
            <p:cNvPr id="15" name="组合 19"/>
            <p:cNvGrpSpPr>
              <a:grpSpLocks/>
            </p:cNvGrpSpPr>
            <p:nvPr/>
          </p:nvGrpSpPr>
          <p:grpSpPr bwMode="auto">
            <a:xfrm>
              <a:off x="4071934" y="900156"/>
              <a:ext cx="2714644" cy="623166"/>
              <a:chOff x="2232213" y="4654798"/>
              <a:chExt cx="4930590" cy="623247"/>
            </a:xfrm>
          </p:grpSpPr>
          <p:sp>
            <p:nvSpPr>
              <p:cNvPr id="16" name="矩形 15"/>
              <p:cNvSpPr/>
              <p:nvPr/>
            </p:nvSpPr>
            <p:spPr bwMode="auto">
              <a:xfrm>
                <a:off x="2232213" y="4706468"/>
                <a:ext cx="2595047" cy="571577"/>
              </a:xfrm>
              <a:prstGeom prst="rect">
                <a:avLst/>
              </a:prstGeom>
              <a:solidFill>
                <a:srgbClr val="99FF66"/>
              </a:solidFill>
              <a:ln w="9525" cap="flat" cmpd="sng" algn="ctr">
                <a:solidFill>
                  <a:srgbClr val="99FF66"/>
                </a:solidFill>
                <a:prstDash val="solid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pPr>
                  <a:buFont typeface="Arial" pitchFamily="34" charset="0"/>
                  <a:buNone/>
                  <a:defRPr/>
                </a:pPr>
                <a:endParaRPr lang="zh-CN" altLang="en-US">
                  <a:ea typeface="黑体" pitchFamily="49" charset="-122"/>
                </a:endParaRPr>
              </a:p>
            </p:txBody>
          </p:sp>
          <p:sp>
            <p:nvSpPr>
              <p:cNvPr id="17" name="TextBox 7"/>
              <p:cNvSpPr txBox="1">
                <a:spLocks noChangeArrowheads="1"/>
              </p:cNvSpPr>
              <p:nvPr/>
            </p:nvSpPr>
            <p:spPr bwMode="auto">
              <a:xfrm>
                <a:off x="2232213" y="4654798"/>
                <a:ext cx="4930590" cy="392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b="1" dirty="0" smtClean="0">
                    <a:latin typeface="Times New Roman" pitchFamily="18" charset="0"/>
                    <a:ea typeface="黑体" pitchFamily="49" charset="-122"/>
                  </a:rPr>
                  <a:t>produce</a:t>
                </a:r>
                <a:endParaRPr lang="zh-CN" altLang="en-US" sz="2800" b="1" dirty="0"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grpSp>
          <p:nvGrpSpPr>
            <p:cNvPr id="20" name="组合 19"/>
            <p:cNvGrpSpPr>
              <a:grpSpLocks/>
            </p:cNvGrpSpPr>
            <p:nvPr/>
          </p:nvGrpSpPr>
          <p:grpSpPr bwMode="auto">
            <a:xfrm>
              <a:off x="1857356" y="923309"/>
              <a:ext cx="2714644" cy="600015"/>
              <a:chOff x="2357718" y="4677952"/>
              <a:chExt cx="4930589" cy="600093"/>
            </a:xfrm>
          </p:grpSpPr>
          <p:sp>
            <p:nvSpPr>
              <p:cNvPr id="21" name="矩形 20"/>
              <p:cNvSpPr/>
              <p:nvPr/>
            </p:nvSpPr>
            <p:spPr bwMode="auto">
              <a:xfrm>
                <a:off x="2357718" y="4706468"/>
                <a:ext cx="2335900" cy="571577"/>
              </a:xfrm>
              <a:prstGeom prst="rect">
                <a:avLst/>
              </a:prstGeom>
              <a:solidFill>
                <a:srgbClr val="99FF66"/>
              </a:solidFill>
              <a:ln w="9525" cap="flat" cmpd="sng" algn="ctr">
                <a:solidFill>
                  <a:srgbClr val="99FF66"/>
                </a:solidFill>
                <a:prstDash val="solid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pPr>
                  <a:buFont typeface="Arial" pitchFamily="34" charset="0"/>
                  <a:buNone/>
                  <a:defRPr/>
                </a:pPr>
                <a:endParaRPr lang="zh-CN" altLang="en-US">
                  <a:ea typeface="黑体" pitchFamily="49" charset="-122"/>
                </a:endParaRPr>
              </a:p>
            </p:txBody>
          </p:sp>
          <p:sp>
            <p:nvSpPr>
              <p:cNvPr id="22" name="TextBox 7"/>
              <p:cNvSpPr txBox="1">
                <a:spLocks noChangeArrowheads="1"/>
              </p:cNvSpPr>
              <p:nvPr/>
            </p:nvSpPr>
            <p:spPr bwMode="auto">
              <a:xfrm>
                <a:off x="2357718" y="4677952"/>
                <a:ext cx="4930589" cy="392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b="1" dirty="0" smtClean="0">
                    <a:latin typeface="Times New Roman" pitchFamily="18" charset="0"/>
                    <a:ea typeface="黑体" pitchFamily="49" charset="-122"/>
                  </a:rPr>
                  <a:t>design</a:t>
                </a:r>
                <a:endParaRPr lang="zh-CN" altLang="en-US" sz="2800" b="1" dirty="0"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grpSp>
          <p:nvGrpSpPr>
            <p:cNvPr id="23" name="组合 19"/>
            <p:cNvGrpSpPr>
              <a:grpSpLocks/>
            </p:cNvGrpSpPr>
            <p:nvPr/>
          </p:nvGrpSpPr>
          <p:grpSpPr bwMode="auto">
            <a:xfrm>
              <a:off x="6286512" y="923309"/>
              <a:ext cx="4214842" cy="600015"/>
              <a:chOff x="2315782" y="4677952"/>
              <a:chExt cx="4930590" cy="600093"/>
            </a:xfrm>
          </p:grpSpPr>
          <p:sp>
            <p:nvSpPr>
              <p:cNvPr id="24" name="矩形 23"/>
              <p:cNvSpPr/>
              <p:nvPr/>
            </p:nvSpPr>
            <p:spPr bwMode="auto">
              <a:xfrm>
                <a:off x="2357718" y="4706468"/>
                <a:ext cx="2335900" cy="571577"/>
              </a:xfrm>
              <a:prstGeom prst="rect">
                <a:avLst/>
              </a:prstGeom>
              <a:solidFill>
                <a:srgbClr val="99FF66"/>
              </a:solidFill>
              <a:ln w="9525" cap="flat" cmpd="sng" algn="ctr">
                <a:solidFill>
                  <a:srgbClr val="99FF66"/>
                </a:solidFill>
                <a:prstDash val="solid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pPr>
                  <a:buFont typeface="Arial" pitchFamily="34" charset="0"/>
                  <a:buNone/>
                  <a:defRPr/>
                </a:pPr>
                <a:endParaRPr lang="zh-CN" altLang="en-US">
                  <a:ea typeface="黑体" pitchFamily="49" charset="-122"/>
                </a:endParaRPr>
              </a:p>
            </p:txBody>
          </p:sp>
          <p:sp>
            <p:nvSpPr>
              <p:cNvPr id="25" name="TextBox 7"/>
              <p:cNvSpPr txBox="1">
                <a:spLocks noChangeArrowheads="1"/>
              </p:cNvSpPr>
              <p:nvPr/>
            </p:nvSpPr>
            <p:spPr bwMode="auto">
              <a:xfrm>
                <a:off x="2315782" y="4677952"/>
                <a:ext cx="4930590" cy="392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800" b="1" dirty="0" smtClean="0">
                    <a:latin typeface="Times New Roman" pitchFamily="18" charset="0"/>
                    <a:ea typeface="黑体" pitchFamily="49" charset="-122"/>
                  </a:rPr>
                  <a:t>ship to store</a:t>
                </a:r>
                <a:endParaRPr lang="zh-CN" altLang="en-US" sz="2800" b="1" dirty="0">
                  <a:latin typeface="Times New Roman" pitchFamily="18" charset="0"/>
                  <a:ea typeface="黑体" pitchFamily="49" charset="-122"/>
                </a:endParaRPr>
              </a:p>
            </p:txBody>
          </p:sp>
        </p:grpSp>
        <p:sp>
          <p:nvSpPr>
            <p:cNvPr id="26" name="KSO_Shape"/>
            <p:cNvSpPr/>
            <p:nvPr/>
          </p:nvSpPr>
          <p:spPr>
            <a:xfrm rot="5400000">
              <a:off x="3286116" y="1000114"/>
              <a:ext cx="571504" cy="428628"/>
            </a:xfrm>
            <a:custGeom>
              <a:avLst/>
              <a:gdLst/>
              <a:ahLst/>
              <a:cxnLst/>
              <a:rect l="l" t="t" r="r" b="b"/>
              <a:pathLst>
                <a:path w="751403" h="647761">
                  <a:moveTo>
                    <a:pt x="375702" y="0"/>
                  </a:moveTo>
                  <a:lnTo>
                    <a:pt x="751403" y="647761"/>
                  </a:lnTo>
                  <a:lnTo>
                    <a:pt x="745416" y="647761"/>
                  </a:lnTo>
                  <a:lnTo>
                    <a:pt x="375702" y="432047"/>
                  </a:lnTo>
                  <a:lnTo>
                    <a:pt x="5987" y="647761"/>
                  </a:lnTo>
                  <a:lnTo>
                    <a:pt x="0" y="6477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KSO_Shape"/>
            <p:cNvSpPr/>
            <p:nvPr/>
          </p:nvSpPr>
          <p:spPr>
            <a:xfrm rot="5400000">
              <a:off x="5572132" y="1000114"/>
              <a:ext cx="571504" cy="428628"/>
            </a:xfrm>
            <a:custGeom>
              <a:avLst/>
              <a:gdLst/>
              <a:ahLst/>
              <a:cxnLst/>
              <a:rect l="l" t="t" r="r" b="b"/>
              <a:pathLst>
                <a:path w="751403" h="647761">
                  <a:moveTo>
                    <a:pt x="375702" y="0"/>
                  </a:moveTo>
                  <a:lnTo>
                    <a:pt x="751403" y="647761"/>
                  </a:lnTo>
                  <a:lnTo>
                    <a:pt x="745416" y="647761"/>
                  </a:lnTo>
                  <a:lnTo>
                    <a:pt x="375702" y="432047"/>
                  </a:lnTo>
                  <a:lnTo>
                    <a:pt x="5987" y="647761"/>
                  </a:lnTo>
                  <a:lnTo>
                    <a:pt x="0" y="6477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19"/>
          <p:cNvGrpSpPr>
            <a:grpSpLocks/>
          </p:cNvGrpSpPr>
          <p:nvPr/>
        </p:nvGrpSpPr>
        <p:grpSpPr bwMode="auto">
          <a:xfrm>
            <a:off x="6500826" y="3086011"/>
            <a:ext cx="4214842" cy="700176"/>
            <a:chOff x="2315781" y="4706466"/>
            <a:chExt cx="4930588" cy="525200"/>
          </a:xfrm>
        </p:grpSpPr>
        <p:sp>
          <p:nvSpPr>
            <p:cNvPr id="30" name="矩形 29"/>
            <p:cNvSpPr/>
            <p:nvPr/>
          </p:nvSpPr>
          <p:spPr bwMode="auto">
            <a:xfrm>
              <a:off x="2357717" y="4706466"/>
              <a:ext cx="2465142" cy="525200"/>
            </a:xfrm>
            <a:prstGeom prst="rect">
              <a:avLst/>
            </a:prstGeom>
            <a:solidFill>
              <a:srgbClr val="FF9999"/>
            </a:solidFill>
            <a:ln w="9525" cap="flat" cmpd="sng" algn="ctr">
              <a:solidFill>
                <a:srgbClr val="FF9999"/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1" name="TextBox 7"/>
            <p:cNvSpPr txBox="1">
              <a:spLocks noChangeArrowheads="1"/>
            </p:cNvSpPr>
            <p:nvPr/>
          </p:nvSpPr>
          <p:spPr bwMode="auto">
            <a:xfrm>
              <a:off x="2315781" y="4726245"/>
              <a:ext cx="4930588" cy="392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ea typeface="黑体" pitchFamily="49" charset="-122"/>
                </a:rPr>
                <a:t>Be in fashion </a:t>
              </a:r>
              <a:endParaRPr lang="zh-CN" altLang="en-US" sz="2800" b="1" dirty="0">
                <a:latin typeface="Times New Roman" pitchFamily="18" charset="0"/>
                <a:ea typeface="黑体" pitchFamily="49" charset="-122"/>
              </a:endParaRPr>
            </a:p>
          </p:txBody>
        </p:sp>
      </p:grpSp>
      <p:sp>
        <p:nvSpPr>
          <p:cNvPr id="48" name="乘 3"/>
          <p:cNvSpPr/>
          <p:nvPr/>
        </p:nvSpPr>
        <p:spPr bwMode="auto">
          <a:xfrm>
            <a:off x="7143768" y="2293145"/>
            <a:ext cx="928694" cy="505063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zh-CN" altLang="en-US">
              <a:cs typeface="HY얕은샘물M" charset="0"/>
            </a:endParaRPr>
          </a:p>
        </p:txBody>
      </p: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500034" y="4572009"/>
            <a:ext cx="2572002" cy="642942"/>
            <a:chOff x="2218280" y="4706469"/>
            <a:chExt cx="5190093" cy="571577"/>
          </a:xfrm>
        </p:grpSpPr>
        <p:sp>
          <p:nvSpPr>
            <p:cNvPr id="50" name="矩形 49"/>
            <p:cNvSpPr/>
            <p:nvPr/>
          </p:nvSpPr>
          <p:spPr bwMode="auto">
            <a:xfrm>
              <a:off x="2357718" y="4706469"/>
              <a:ext cx="2988550" cy="57157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/>
            <a:p>
              <a:pPr>
                <a:buFont typeface="Arial" pitchFamily="34" charset="0"/>
                <a:buNone/>
                <a:defRPr/>
              </a:pPr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1" name="TextBox 7"/>
            <p:cNvSpPr txBox="1">
              <a:spLocks noChangeArrowheads="1"/>
            </p:cNvSpPr>
            <p:nvPr/>
          </p:nvSpPr>
          <p:spPr bwMode="auto">
            <a:xfrm>
              <a:off x="2218280" y="4706469"/>
              <a:ext cx="5190093" cy="392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800" b="1" dirty="0" smtClean="0">
                  <a:latin typeface="Times New Roman" pitchFamily="18" charset="0"/>
                  <a:ea typeface="黑体" pitchFamily="49" charset="-122"/>
                </a:rPr>
                <a:t>Set trend</a:t>
              </a:r>
              <a:endParaRPr lang="zh-CN" altLang="en-US" sz="2800" b="1" dirty="0">
                <a:latin typeface="Times New Roman" pitchFamily="18" charset="0"/>
                <a:ea typeface="黑体" pitchFamily="49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14546" y="3912408"/>
            <a:ext cx="8572560" cy="1373975"/>
            <a:chOff x="2000232" y="2786064"/>
            <a:chExt cx="8572560" cy="1071570"/>
          </a:xfrm>
        </p:grpSpPr>
        <p:sp>
          <p:nvSpPr>
            <p:cNvPr id="41" name="KSO_Shape"/>
            <p:cNvSpPr/>
            <p:nvPr/>
          </p:nvSpPr>
          <p:spPr>
            <a:xfrm>
              <a:off x="7143768" y="2786064"/>
              <a:ext cx="571504" cy="428628"/>
            </a:xfrm>
            <a:custGeom>
              <a:avLst/>
              <a:gdLst/>
              <a:ahLst/>
              <a:cxnLst/>
              <a:rect l="l" t="t" r="r" b="b"/>
              <a:pathLst>
                <a:path w="751403" h="647761">
                  <a:moveTo>
                    <a:pt x="375702" y="0"/>
                  </a:moveTo>
                  <a:lnTo>
                    <a:pt x="751403" y="647761"/>
                  </a:lnTo>
                  <a:lnTo>
                    <a:pt x="745416" y="647761"/>
                  </a:lnTo>
                  <a:lnTo>
                    <a:pt x="375702" y="432047"/>
                  </a:lnTo>
                  <a:lnTo>
                    <a:pt x="5987" y="647761"/>
                  </a:lnTo>
                  <a:lnTo>
                    <a:pt x="0" y="6477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000232" y="3280776"/>
              <a:ext cx="8572560" cy="576858"/>
              <a:chOff x="2000232" y="3280776"/>
              <a:chExt cx="8572560" cy="576858"/>
            </a:xfrm>
          </p:grpSpPr>
          <p:grpSp>
            <p:nvGrpSpPr>
              <p:cNvPr id="33" name="组合 32"/>
              <p:cNvGrpSpPr>
                <a:grpSpLocks/>
              </p:cNvGrpSpPr>
              <p:nvPr/>
            </p:nvGrpSpPr>
            <p:grpSpPr bwMode="auto">
              <a:xfrm>
                <a:off x="2569398" y="3298080"/>
                <a:ext cx="2788420" cy="503845"/>
                <a:chOff x="2357718" y="4718424"/>
                <a:chExt cx="5064588" cy="503911"/>
              </a:xfrm>
            </p:grpSpPr>
            <p:sp>
              <p:nvSpPr>
                <p:cNvPr id="34" name="矩形 33"/>
                <p:cNvSpPr/>
                <p:nvPr/>
              </p:nvSpPr>
              <p:spPr bwMode="auto">
                <a:xfrm>
                  <a:off x="2357718" y="4720834"/>
                  <a:ext cx="2335900" cy="501501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pPr>
                    <a:buFont typeface="Arial" pitchFamily="34" charset="0"/>
                    <a:buNone/>
                    <a:defRPr/>
                  </a:pPr>
                  <a:endParaRPr lang="zh-CN" altLang="en-US">
                    <a:ea typeface="黑体" pitchFamily="49" charset="-122"/>
                  </a:endParaRPr>
                </a:p>
              </p:txBody>
            </p:sp>
            <p:sp>
              <p:nvSpPr>
                <p:cNvPr id="35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2491717" y="4718424"/>
                  <a:ext cx="4930589" cy="3924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b="1" dirty="0" smtClean="0">
                      <a:latin typeface="Times New Roman" pitchFamily="18" charset="0"/>
                      <a:ea typeface="黑体" pitchFamily="49" charset="-122"/>
                    </a:rPr>
                    <a:t>design</a:t>
                  </a:r>
                  <a:endParaRPr lang="zh-CN" altLang="en-US" sz="2800" b="1" dirty="0">
                    <a:latin typeface="Times New Roman" pitchFamily="18" charset="0"/>
                    <a:ea typeface="黑体" pitchFamily="49" charset="-122"/>
                  </a:endParaRPr>
                </a:p>
              </p:txBody>
            </p:sp>
          </p:grpSp>
          <p:sp>
            <p:nvSpPr>
              <p:cNvPr id="36" name="KSO_Shape"/>
              <p:cNvSpPr/>
              <p:nvPr/>
            </p:nvSpPr>
            <p:spPr>
              <a:xfrm rot="5400000">
                <a:off x="3929058" y="3357568"/>
                <a:ext cx="571504" cy="428628"/>
              </a:xfrm>
              <a:custGeom>
                <a:avLst/>
                <a:gdLst/>
                <a:ahLst/>
                <a:cxnLst/>
                <a:rect l="l" t="t" r="r" b="b"/>
                <a:pathLst>
                  <a:path w="751403" h="647761">
                    <a:moveTo>
                      <a:pt x="375702" y="0"/>
                    </a:moveTo>
                    <a:lnTo>
                      <a:pt x="751403" y="647761"/>
                    </a:lnTo>
                    <a:lnTo>
                      <a:pt x="745416" y="647761"/>
                    </a:lnTo>
                    <a:lnTo>
                      <a:pt x="375702" y="432047"/>
                    </a:lnTo>
                    <a:lnTo>
                      <a:pt x="5987" y="647761"/>
                    </a:lnTo>
                    <a:lnTo>
                      <a:pt x="0" y="6477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7" name="组合 19"/>
              <p:cNvGrpSpPr>
                <a:grpSpLocks/>
              </p:cNvGrpSpPr>
              <p:nvPr/>
            </p:nvGrpSpPr>
            <p:grpSpPr bwMode="auto">
              <a:xfrm>
                <a:off x="4429124" y="3298080"/>
                <a:ext cx="2714644" cy="503843"/>
                <a:chOff x="1972709" y="4718416"/>
                <a:chExt cx="4930590" cy="503907"/>
              </a:xfrm>
            </p:grpSpPr>
            <p:sp>
              <p:nvSpPr>
                <p:cNvPr id="38" name="矩形 37"/>
                <p:cNvSpPr/>
                <p:nvPr/>
              </p:nvSpPr>
              <p:spPr bwMode="auto">
                <a:xfrm>
                  <a:off x="2102463" y="4720826"/>
                  <a:ext cx="2465295" cy="501497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pPr>
                    <a:buFont typeface="Arial" pitchFamily="34" charset="0"/>
                    <a:buNone/>
                    <a:defRPr/>
                  </a:pPr>
                  <a:endParaRPr lang="zh-CN" altLang="en-US">
                    <a:ea typeface="黑体" pitchFamily="49" charset="-122"/>
                  </a:endParaRPr>
                </a:p>
              </p:txBody>
            </p:sp>
            <p:sp>
              <p:nvSpPr>
                <p:cNvPr id="39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1972709" y="4718416"/>
                  <a:ext cx="4930590" cy="392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b="1" dirty="0" smtClean="0">
                      <a:latin typeface="Times New Roman" pitchFamily="18" charset="0"/>
                      <a:ea typeface="黑体" pitchFamily="49" charset="-122"/>
                    </a:rPr>
                    <a:t>produce</a:t>
                  </a:r>
                  <a:endParaRPr lang="zh-CN" altLang="en-US" sz="2800" b="1" dirty="0">
                    <a:latin typeface="Times New Roman" pitchFamily="18" charset="0"/>
                    <a:ea typeface="黑体" pitchFamily="49" charset="-122"/>
                  </a:endParaRPr>
                </a:p>
              </p:txBody>
            </p:sp>
          </p:grpSp>
          <p:sp>
            <p:nvSpPr>
              <p:cNvPr id="40" name="KSO_Shape"/>
              <p:cNvSpPr/>
              <p:nvPr/>
            </p:nvSpPr>
            <p:spPr>
              <a:xfrm rot="5400000">
                <a:off x="5885739" y="3329713"/>
                <a:ext cx="515795" cy="428628"/>
              </a:xfrm>
              <a:custGeom>
                <a:avLst/>
                <a:gdLst/>
                <a:ahLst/>
                <a:cxnLst/>
                <a:rect l="l" t="t" r="r" b="b"/>
                <a:pathLst>
                  <a:path w="751403" h="647761">
                    <a:moveTo>
                      <a:pt x="375702" y="0"/>
                    </a:moveTo>
                    <a:lnTo>
                      <a:pt x="751403" y="647761"/>
                    </a:lnTo>
                    <a:lnTo>
                      <a:pt x="745416" y="647761"/>
                    </a:lnTo>
                    <a:lnTo>
                      <a:pt x="375702" y="432047"/>
                    </a:lnTo>
                    <a:lnTo>
                      <a:pt x="5987" y="647761"/>
                    </a:lnTo>
                    <a:lnTo>
                      <a:pt x="0" y="6477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5" name="组合 19"/>
              <p:cNvGrpSpPr>
                <a:grpSpLocks/>
              </p:cNvGrpSpPr>
              <p:nvPr/>
            </p:nvGrpSpPr>
            <p:grpSpPr bwMode="auto">
              <a:xfrm>
                <a:off x="6357950" y="3280776"/>
                <a:ext cx="4214842" cy="521146"/>
                <a:chOff x="2315781" y="4701107"/>
                <a:chExt cx="4930592" cy="521213"/>
              </a:xfrm>
            </p:grpSpPr>
            <p:sp>
              <p:nvSpPr>
                <p:cNvPr id="46" name="矩形 45"/>
                <p:cNvSpPr/>
                <p:nvPr/>
              </p:nvSpPr>
              <p:spPr bwMode="auto">
                <a:xfrm>
                  <a:off x="2357718" y="4706460"/>
                  <a:ext cx="2465144" cy="51586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 cap="flat" cmpd="sng" algn="ctr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pPr>
                    <a:buFont typeface="Arial" pitchFamily="34" charset="0"/>
                    <a:buNone/>
                    <a:defRPr/>
                  </a:pPr>
                  <a:endParaRPr lang="zh-CN" altLang="en-US">
                    <a:ea typeface="黑体" pitchFamily="49" charset="-122"/>
                  </a:endParaRPr>
                </a:p>
              </p:txBody>
            </p:sp>
            <p:sp>
              <p:nvSpPr>
                <p:cNvPr id="47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2315781" y="4701107"/>
                  <a:ext cx="4930592" cy="3924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800" b="1" dirty="0" smtClean="0">
                      <a:latin typeface="Times New Roman" pitchFamily="18" charset="0"/>
                      <a:ea typeface="黑体" pitchFamily="49" charset="-122"/>
                    </a:rPr>
                    <a:t>ship to store</a:t>
                  </a:r>
                  <a:endParaRPr lang="zh-CN" altLang="en-US" sz="2800" b="1" dirty="0">
                    <a:latin typeface="Times New Roman" pitchFamily="18" charset="0"/>
                    <a:ea typeface="黑体" pitchFamily="49" charset="-122"/>
                  </a:endParaRPr>
                </a:p>
              </p:txBody>
            </p:sp>
          </p:grpSp>
          <p:sp>
            <p:nvSpPr>
              <p:cNvPr id="52" name="KSO_Shape"/>
              <p:cNvSpPr/>
              <p:nvPr/>
            </p:nvSpPr>
            <p:spPr>
              <a:xfrm rot="5400000">
                <a:off x="1928794" y="3357568"/>
                <a:ext cx="571504" cy="428628"/>
              </a:xfrm>
              <a:custGeom>
                <a:avLst/>
                <a:gdLst/>
                <a:ahLst/>
                <a:cxnLst/>
                <a:rect l="l" t="t" r="r" b="b"/>
                <a:pathLst>
                  <a:path w="751403" h="647761">
                    <a:moveTo>
                      <a:pt x="375702" y="0"/>
                    </a:moveTo>
                    <a:lnTo>
                      <a:pt x="751403" y="647761"/>
                    </a:lnTo>
                    <a:lnTo>
                      <a:pt x="745416" y="647761"/>
                    </a:lnTo>
                    <a:lnTo>
                      <a:pt x="375702" y="432047"/>
                    </a:lnTo>
                    <a:lnTo>
                      <a:pt x="5987" y="647761"/>
                    </a:lnTo>
                    <a:lnTo>
                      <a:pt x="0" y="64776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5" name="矩形 54"/>
          <p:cNvSpPr/>
          <p:nvPr/>
        </p:nvSpPr>
        <p:spPr>
          <a:xfrm>
            <a:off x="4274912" y="2205045"/>
            <a:ext cx="1797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r>
              <a:rPr lang="en-US" altLang="zh-CN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lind </a:t>
            </a:r>
            <a:endParaRPr lang="zh-CN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071803" y="5531667"/>
            <a:ext cx="3456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purposeful </a:t>
            </a:r>
            <a:endParaRPr lang="zh-CN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右大括号 56"/>
          <p:cNvSpPr/>
          <p:nvPr/>
        </p:nvSpPr>
        <p:spPr>
          <a:xfrm rot="5400000">
            <a:off x="4964909" y="-130994"/>
            <a:ext cx="285752" cy="4929222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右大括号 57"/>
          <p:cNvSpPr/>
          <p:nvPr/>
        </p:nvSpPr>
        <p:spPr>
          <a:xfrm rot="5400000">
            <a:off x="4179091" y="2821777"/>
            <a:ext cx="285752" cy="5500726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44033"/>
          <p:cNvSpPr txBox="1"/>
          <p:nvPr/>
        </p:nvSpPr>
        <p:spPr>
          <a:xfrm>
            <a:off x="1915332" y="254856"/>
            <a:ext cx="4873898" cy="584775"/>
          </a:xfrm>
          <a:prstGeom prst="rect">
            <a:avLst/>
          </a:prstGeom>
          <a:noFill/>
          <a:ln w="9525">
            <a:noFill/>
          </a:ln>
          <a:effectLst>
            <a:outerShdw blurRad="50800" dist="50800" dir="5400000" algn="ctr" rotWithShape="0">
              <a:srgbClr val="000000">
                <a:alpha val="92000"/>
              </a:srgbClr>
            </a:outerShdw>
          </a:effectLst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 Extra Bold" pitchFamily="18" charset="0"/>
                <a:ea typeface="华文隶书" pitchFamily="2" charset="-122"/>
              </a:rPr>
              <a:t>Step 3 Text Analysis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 Extra Bold" pitchFamily="18" charset="0"/>
              <a:ea typeface="宋体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 animBg="1"/>
      <p:bldP spid="5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60"/>
  <p:tag name="MH_SECTIONID" val="261,262,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1980</TotalTime>
  <Words>500</Words>
  <PresentationFormat>全屏显示(4:3)</PresentationFormat>
  <Paragraphs>97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sflep</cp:lastModifiedBy>
  <cp:revision>99</cp:revision>
  <dcterms:created xsi:type="dcterms:W3CDTF">2017-11-13T02:15:13Z</dcterms:created>
  <dcterms:modified xsi:type="dcterms:W3CDTF">2017-11-24T05:18:49Z</dcterms:modified>
</cp:coreProperties>
</file>