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3"/>
    <p:sldId id="339" r:id="rId4"/>
    <p:sldId id="263" r:id="rId5"/>
    <p:sldId id="297" r:id="rId6"/>
    <p:sldId id="330" r:id="rId7"/>
    <p:sldId id="345" r:id="rId8"/>
    <p:sldId id="326" r:id="rId9"/>
    <p:sldId id="325" r:id="rId10"/>
    <p:sldId id="331" r:id="rId11"/>
    <p:sldId id="336" r:id="rId12"/>
    <p:sldId id="337" r:id="rId13"/>
    <p:sldId id="338" r:id="rId14"/>
    <p:sldId id="324" r:id="rId15"/>
    <p:sldId id="347" r:id="rId16"/>
    <p:sldId id="348" r:id="rId17"/>
    <p:sldId id="333" r:id="rId18"/>
    <p:sldId id="340" r:id="rId19"/>
    <p:sldId id="341" r:id="rId20"/>
    <p:sldId id="342" r:id="rId21"/>
    <p:sldId id="343" r:id="rId22"/>
    <p:sldId id="344" r:id="rId23"/>
    <p:sldId id="335" r:id="rId24"/>
    <p:sldId id="315" r:id="rId25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marL="0" lvl="0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1pPr>
    <a:lvl2pPr marL="457200" lvl="1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2pPr>
    <a:lvl3pPr marL="914400" lvl="2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3pPr>
    <a:lvl4pPr marL="1371600" lvl="3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4pPr>
    <a:lvl5pPr marL="1828800" lvl="4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5pPr>
    <a:lvl6pPr marL="2286000" lvl="5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6pPr>
    <a:lvl7pPr marL="2743200" lvl="6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7pPr>
    <a:lvl8pPr marL="3200400" lvl="7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8pPr>
    <a:lvl9pPr marL="3657600" lvl="8" indent="0" algn="ctr" defTabSz="914400" rtl="0" eaLnBrk="1" fontAlgn="base" latinLnBrk="0" hangingPunct="1">
      <a:lnSpc>
        <a:spcPct val="120000"/>
      </a:lnSpc>
      <a:spcBef>
        <a:spcPct val="50000"/>
      </a:spcBef>
      <a:spcAft>
        <a:spcPct val="0"/>
      </a:spcAft>
      <a:buClr>
        <a:schemeClr val="hlink"/>
      </a:buClr>
      <a:buNone/>
      <a:defRPr sz="2000" b="1" i="0" u="none" kern="1200" baseline="0">
        <a:solidFill>
          <a:schemeClr val="tx1"/>
        </a:solidFill>
        <a:latin typeface="Verdana" panose="020B0604030504040204" pitchFamily="34" charset="0"/>
        <a:ea typeface="Times New Roman" panose="02020603050405020304" pitchFamily="18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  <a:srgbClr val="FF2929"/>
    <a:srgbClr val="FF9B9B"/>
    <a:srgbClr val="FF7C80"/>
    <a:srgbClr val="003300"/>
    <a:srgbClr val="6F2523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8860"/>
    <p:restoredTop sz="94685"/>
  </p:normalViewPr>
  <p:slideViewPr>
    <p:cSldViewPr snapToObjects="1" showGuides="1">
      <p:cViewPr varScale="1">
        <p:scale>
          <a:sx n="72" d="100"/>
          <a:sy n="72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fld id="{098DC980-E5BB-4E55-88C2-8AAD63827233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Arial" panose="020B060402020202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412" name="Rectangle 1028"/>
          <p:cNvSpPr>
            <a:spLocks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32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Arial" panose="020B060402020202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2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hyperlink" Target="lesson5_warm-up.ppt" TargetMode="External"/><Relationship Id="rId17" Type="http://schemas.openxmlformats.org/officeDocument/2006/relationships/hyperlink" Target="..\lesson5_extension\lesson5_extension.ppt" TargetMode="External"/><Relationship Id="rId16" Type="http://schemas.openxmlformats.org/officeDocument/2006/relationships/hyperlink" Target="..\lesson5_language%20study\lesson%205_language%20study.ppt" TargetMode="External"/><Relationship Id="rId15" Type="http://schemas.openxmlformats.org/officeDocument/2006/relationships/hyperlink" Target="..\lesson5_text%20appreciation\lesson5_text%20appreciation.ppt" TargetMode="External"/><Relationship Id="rId14" Type="http://schemas.openxmlformats.org/officeDocument/2006/relationships/hyperlink" Target="..\lesson5_background%20information\lesson5_background%20information.ppt" TargetMode="Externa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lnSpc>
                <a:spcPct val="100000"/>
              </a:lnSpc>
              <a:spcBef>
                <a:spcPct val="0"/>
              </a:spcBef>
              <a:buClrTx/>
              <a:defRPr sz="1400" b="0">
                <a:latin typeface="+mn-lt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400" b="0">
                <a:latin typeface="+mn-lt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>
                <a:latin typeface="Arial" panose="020B0604020202020204" pitchFamily="34" charset="0"/>
              </a:defRPr>
            </a:lvl1pPr>
          </a:lstStyle>
          <a:p>
            <a:pPr lvl="0" eaLnBrk="1" hangingPunct="1">
              <a:lnSpc>
                <a:spcPct val="100000"/>
              </a:lnSpc>
              <a:spcBef>
                <a:spcPct val="0"/>
              </a:spcBef>
              <a:buClrTx/>
            </a:pPr>
            <a:fld id="{9A0DB2DC-4C9A-4742-B13C-FB6460FD3503}" type="slidenum">
              <a:rPr lang="en-US" altLang="zh-CN">
                <a:ea typeface="宋体" panose="02010600030101010101" pitchFamily="2" charset="-122"/>
              </a:rPr>
            </a:fld>
            <a:endParaRPr lang="en-US" altLang="zh-CN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543800" y="139700"/>
            <a:ext cx="1489075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Lesson 5—Say Yes</a:t>
            </a:r>
            <a:endParaRPr kumimoji="0" lang="en-US" altLang="zh-CN" sz="1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 useBgFill="1">
        <p:nvSpPr>
          <p:cNvPr id="1032" name="Text Box 8">
            <a:hlinkClick r:id="rId14" tooltip="Background Information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1143000" y="5945188"/>
            <a:ext cx="457200" cy="366713"/>
          </a:xfrm>
          <a:prstGeom prst="rect">
            <a:avLst/>
          </a:prstGeom>
          <a:ln w="31750">
            <a:solidFill>
              <a:srgbClr val="EAEAEA"/>
            </a:solidFill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00000"/>
              </a:lnSpc>
              <a:buClrTx/>
            </a:pPr>
            <a:r>
              <a:rPr lang="en-US" altLang="zh-CN" sz="160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B</a:t>
            </a:r>
            <a:endParaRPr lang="en-US" altLang="zh-CN" sz="160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 useBgFill="1">
        <p:nvSpPr>
          <p:cNvPr id="1033" name="Text Box 9">
            <a:hlinkClick r:id="rId15" tooltip="Text Appreciation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1600200" y="5945188"/>
            <a:ext cx="457200" cy="366713"/>
          </a:xfrm>
          <a:prstGeom prst="rect">
            <a:avLst/>
          </a:prstGeom>
          <a:ln w="31750">
            <a:solidFill>
              <a:srgbClr val="EAEAEA"/>
            </a:solidFill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00000"/>
              </a:lnSpc>
              <a:buClrTx/>
            </a:pPr>
            <a:r>
              <a:rPr lang="en-US" altLang="zh-CN" sz="160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T</a:t>
            </a:r>
            <a:endParaRPr lang="en-US" altLang="zh-CN" sz="160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 useBgFill="1">
        <p:nvSpPr>
          <p:cNvPr id="1034" name="Text Box 10">
            <a:hlinkClick r:id="rId16" tooltip="Language Study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2057400" y="5945188"/>
            <a:ext cx="457200" cy="366713"/>
          </a:xfrm>
          <a:prstGeom prst="rect">
            <a:avLst/>
          </a:prstGeom>
          <a:ln w="31750">
            <a:solidFill>
              <a:srgbClr val="EAEAEA"/>
            </a:solidFill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00000"/>
              </a:lnSpc>
              <a:buClrTx/>
            </a:pPr>
            <a:r>
              <a:rPr lang="en-US" altLang="zh-CN" sz="160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L</a:t>
            </a:r>
            <a:endParaRPr lang="en-US" altLang="zh-CN" sz="160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 useBgFill="1">
        <p:nvSpPr>
          <p:cNvPr id="1035" name="Text Box 11">
            <a:hlinkClick r:id="rId17" tooltip="Extension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2514600" y="5945188"/>
            <a:ext cx="457200" cy="366713"/>
          </a:xfrm>
          <a:prstGeom prst="rect">
            <a:avLst/>
          </a:prstGeom>
          <a:ln w="31750">
            <a:solidFill>
              <a:srgbClr val="EAEAEA"/>
            </a:solidFill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00000"/>
              </a:lnSpc>
              <a:buClrTx/>
            </a:pPr>
            <a:r>
              <a:rPr lang="en-US" altLang="zh-CN" sz="160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E</a:t>
            </a:r>
            <a:endParaRPr lang="en-US" altLang="zh-CN" sz="160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 useBgFill="1">
        <p:nvSpPr>
          <p:cNvPr id="1036" name="Text Box 12">
            <a:hlinkClick r:id="rId18" tooltip="Warm-up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85800" y="5945188"/>
            <a:ext cx="457200" cy="366713"/>
          </a:xfrm>
          <a:prstGeom prst="rect">
            <a:avLst/>
          </a:prstGeom>
          <a:ln w="31750">
            <a:solidFill>
              <a:srgbClr val="EAEAEA"/>
            </a:solidFill>
            <a:miter lim="800000"/>
          </a:ln>
          <a:effectLst/>
        </p:spPr>
        <p:txBody>
          <a:bodyPr>
            <a:spAutoFit/>
          </a:bodyPr>
          <a:p>
            <a:pPr lvl="0" eaLnBrk="1" hangingPunct="1">
              <a:lnSpc>
                <a:spcPct val="100000"/>
              </a:lnSpc>
              <a:buClrTx/>
            </a:pPr>
            <a:r>
              <a:rPr lang="en-US" altLang="zh-CN" sz="1600" i="1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W</a:t>
            </a:r>
            <a:endParaRPr lang="en-US" altLang="zh-CN" sz="1600" i="1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audio" Target="../media/audio1.wav"/><Relationship Id="rId6" Type="http://schemas.openxmlformats.org/officeDocument/2006/relationships/slide" Target="slide3.xml"/><Relationship Id="rId5" Type="http://schemas.openxmlformats.org/officeDocument/2006/relationships/image" Target="E:/&#19968;&#31561;&#22870;/&#21476;&#21147;&#33883;&#23068;/[&#21476;&#21147;&#33883;&#23068;]PPT/http:/www.hi.chinanews.com.cn/hnnew/2007-02-26/_1172480588_070226W66.jpg" TargetMode="External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audio" Target="../media/audio1.wav"/><Relationship Id="rId3" Type="http://schemas.openxmlformats.org/officeDocument/2006/relationships/slide" Target="slide3.xm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GIF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jpeg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6.wmf"/><Relationship Id="rId7" Type="http://schemas.openxmlformats.org/officeDocument/2006/relationships/image" Target="../media/image5.GIF"/><Relationship Id="rId6" Type="http://schemas.openxmlformats.org/officeDocument/2006/relationships/image" Target="../media/image4.GIF"/><Relationship Id="rId5" Type="http://schemas.openxmlformats.org/officeDocument/2006/relationships/slide" Target="slide22.xml"/><Relationship Id="rId4" Type="http://schemas.openxmlformats.org/officeDocument/2006/relationships/slide" Target="slide16.xml"/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hyperlink" Target="love's%20clolor%20blind-new.mp3" TargetMode="External"/><Relationship Id="rId4" Type="http://schemas.openxmlformats.org/officeDocument/2006/relationships/image" Target="../media/image7.png"/><Relationship Id="rId3" Type="http://schemas.openxmlformats.org/officeDocument/2006/relationships/hyperlink" Target="love's%20clolor%20blind.wma" TargetMode="Externa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slide" Target="slide3.xml"/><Relationship Id="rId4" Type="http://schemas.openxmlformats.org/officeDocument/2006/relationships/image" Target="../media/image7.png"/><Relationship Id="rId3" Type="http://schemas.openxmlformats.org/officeDocument/2006/relationships/hyperlink" Target="love's%20clolor%20blind-new.mp3" TargetMode="Externa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hyperlink" Target="background_information.WMV" TargetMode="External"/><Relationship Id="rId3" Type="http://schemas.openxmlformats.org/officeDocument/2006/relationships/hyperlink" Target="marriage.wmv" TargetMode="Externa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31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9219" name="Rectangle 40"/>
          <p:cNvSpPr/>
          <p:nvPr/>
        </p:nvSpPr>
        <p:spPr>
          <a:xfrm rot="1800000">
            <a:off x="1752600" y="3886200"/>
            <a:ext cx="1752600" cy="1143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>
              <a:lnSpc>
                <a:spcPct val="100000"/>
              </a:lnSpc>
              <a:buClrTx/>
            </a:pPr>
            <a:endParaRPr lang="zh-CN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762000"/>
            <a:ext cx="3124200" cy="760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400">
                <a:solidFill>
                  <a:srgbClr val="FF9B9B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BatangChe" panose="02030609000101010101" pitchFamily="49" charset="-127"/>
              </a:rPr>
              <a:t>Unit  3</a:t>
            </a:r>
            <a:endParaRPr lang="en-US" altLang="zh-CN" sz="4400">
              <a:solidFill>
                <a:srgbClr val="FF9B9B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BatangChe" panose="02030609000101010101" pitchFamily="49" charset="-127"/>
            </a:endParaRPr>
          </a:p>
        </p:txBody>
      </p:sp>
      <p:sp>
        <p:nvSpPr>
          <p:cNvPr id="9221" name="WordArt 56"/>
          <p:cNvSpPr>
            <a:spLocks noTextEdit="1"/>
          </p:cNvSpPr>
          <p:nvPr/>
        </p:nvSpPr>
        <p:spPr>
          <a:xfrm>
            <a:off x="2057400" y="838200"/>
            <a:ext cx="3978275" cy="6842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986"/>
              </a:avLst>
            </a:prstTxWarp>
            <a:normAutofit/>
          </a:bodyPr>
          <a:p>
            <a:pPr algn="ctr" eaLnBrk="0" hangingPunct="0"/>
            <a:r>
              <a:rPr lang="zh-CN" altLang="en-US" sz="4800" b="1" i="1">
                <a:ln w="3175" cap="rnd" cmpd="sng">
                  <a:solidFill>
                    <a:schemeClr val="bg1"/>
                  </a:solidFill>
                  <a:prstDash val="sysDot"/>
                  <a:headEnd type="none" w="med" len="med"/>
                  <a:tailEnd type="none" w="med" len="med"/>
                </a:ln>
                <a:solidFill>
                  <a:srgbClr val="FF7C8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 panose="02040502050405020303" charset="0"/>
                <a:ea typeface="Georgia" panose="02040502050405020303" charset="0"/>
              </a:rPr>
              <a:t>Marriage</a:t>
            </a:r>
            <a:endParaRPr lang="zh-CN" altLang="en-US" sz="4800" b="1" i="1">
              <a:ln w="317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  <a:solidFill>
                <a:srgbClr val="FF7C8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 panose="02040502050405020303" charset="0"/>
              <a:ea typeface="Georgia" panose="02040502050405020303" charset="0"/>
            </a:endParaRPr>
          </a:p>
        </p:txBody>
      </p:sp>
      <p:sp useBgFill="1">
        <p:nvSpPr>
          <p:cNvPr id="9222" name="AutoShape 62">
            <a:hlinkClick r:id="" action="ppaction://hlinkshowjump?jump=nextslide"/>
          </p:cNvPr>
          <p:cNvSpPr/>
          <p:nvPr/>
        </p:nvSpPr>
        <p:spPr>
          <a:xfrm>
            <a:off x="7543800" y="5867400"/>
            <a:ext cx="762000" cy="379413"/>
          </a:xfrm>
          <a:prstGeom prst="actionButtonBlank">
            <a:avLst/>
          </a:prstGeom>
          <a:ln w="31750" cap="flat" cmpd="sng">
            <a:solidFill>
              <a:srgbClr val="EAEAEA">
                <a:alpha val="50195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>
              <a:lnSpc>
                <a:spcPct val="100000"/>
              </a:lnSpc>
              <a:buClrTx/>
            </a:pPr>
            <a:r>
              <a:rPr lang="en-US" altLang="zh-CN" sz="1400">
                <a:solidFill>
                  <a:srgbClr val="FF7C8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ENTER</a:t>
            </a:r>
            <a:endParaRPr lang="en-US" altLang="zh-CN" sz="1400">
              <a:solidFill>
                <a:srgbClr val="FF7C80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4199" name="Picture 103" descr="Fr20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1679575"/>
            <a:ext cx="5791200" cy="386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Group  Work—Group 2 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13319" name="Text Box 23"/>
          <p:cNvSpPr txBox="1"/>
          <p:nvPr/>
        </p:nvSpPr>
        <p:spPr>
          <a:xfrm>
            <a:off x="304800" y="1600200"/>
            <a:ext cx="739140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Discuss with you partner the following topic.  You should use the tips given.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4800" y="2360613"/>
            <a:ext cx="4464050" cy="3887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b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What kind of person do you want to marry? What are your standards in choosing a life companion?</a:t>
            </a:r>
            <a:endParaRPr lang="en-US" altLang="zh-CN" sz="2400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5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3316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1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3" name="图片 13322" descr="橘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575" y="3733800"/>
            <a:ext cx="3832225" cy="2008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" y="8382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Group  Work—Group 3 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14343" name="Text Box 23"/>
          <p:cNvSpPr txBox="1"/>
          <p:nvPr/>
        </p:nvSpPr>
        <p:spPr>
          <a:xfrm>
            <a:off x="0" y="1676400"/>
            <a:ext cx="739140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Discuss with you partner the following topic.  You should use the tips given.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04800" y="2644775"/>
            <a:ext cx="4464050" cy="3887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b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What do you think is crucial for a happy marriage?</a:t>
            </a:r>
            <a:endParaRPr lang="zh-CN" altLang="en-US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0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1">
            <a:lum bright="42001" contrast="36000"/>
          </a:blip>
          <a:stretch>
            <a:fillRect/>
          </a:stretch>
        </p:blipFill>
        <p:spPr>
          <a:xfrm>
            <a:off x="0" y="63246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7" name="图片 14346" descr="橘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575" y="3733800"/>
            <a:ext cx="3832225" cy="2009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Group  Work—Group 4 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15364" name="Text Box 23"/>
          <p:cNvSpPr txBox="1"/>
          <p:nvPr/>
        </p:nvSpPr>
        <p:spPr>
          <a:xfrm>
            <a:off x="304800" y="1600200"/>
            <a:ext cx="7391400" cy="979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Discuss with you partner the following topic.  You should use the tips given.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2741613"/>
            <a:ext cx="4464050" cy="3887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b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What do you think usually causes troubles in a marriage?</a:t>
            </a:r>
            <a:endParaRPr lang="en-US" altLang="zh-CN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7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1">
            <a:lum bright="42001" contrast="36000"/>
          </a:blip>
          <a:stretch>
            <a:fillRect/>
          </a:stretch>
        </p:blipFill>
        <p:spPr>
          <a:xfrm>
            <a:off x="0" y="619125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4" name="图片 49153" descr="橘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575" y="3727450"/>
            <a:ext cx="3832225" cy="2009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3076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2286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 Group Work--Tips</a:t>
            </a:r>
            <a:endParaRPr lang="en-US" altLang="zh-CN" sz="40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079" name="矩形 18"/>
          <p:cNvSpPr/>
          <p:nvPr/>
        </p:nvSpPr>
        <p:spPr>
          <a:xfrm>
            <a:off x="76200" y="1600200"/>
            <a:ext cx="6705600" cy="4760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Both men and women consider marriage a very important part of their lives.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Most men would like their spouses to be young and beautiful. Others consider inner beauty more important.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When a woman chooses her spouse, she often puts emphasis on his character/ temperament/ education/ profession/ income/ appearance/ family background.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Happiness in marriage does not depend on material wealth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3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80" name="Picture 1036" descr="http://www.hi.chinanews.com.cn/hnnew/2007-02-26/_1172480588_070226W66.jpg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6858000" y="2317750"/>
            <a:ext cx="2133600" cy="2220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1" name="AutoShape 14">
            <a:hlinkClick r:id="rId6" action="ppaction://hlinksldjump">
              <a:snd r:embed="rId7" name="key.wav"/>
            </a:hlinkClick>
          </p:cNvPr>
          <p:cNvSpPr>
            <a:spLocks noChangeAspect="1"/>
          </p:cNvSpPr>
          <p:nvPr/>
        </p:nvSpPr>
        <p:spPr>
          <a:xfrm>
            <a:off x="5884863" y="6000750"/>
            <a:ext cx="247650" cy="247650"/>
          </a:xfrm>
          <a:prstGeom prst="actionButtonReturn">
            <a:avLst/>
          </a:prstGeom>
          <a:solidFill>
            <a:srgbClr val="FF9B9B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082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2286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 Group Work--Tips</a:t>
            </a:r>
            <a:endParaRPr lang="en-US" altLang="zh-CN" sz="40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40965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0966" name="矩形 18"/>
          <p:cNvSpPr/>
          <p:nvPr/>
        </p:nvSpPr>
        <p:spPr>
          <a:xfrm>
            <a:off x="76200" y="1600200"/>
            <a:ext cx="6705600" cy="448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Marriages base on mutual love create a happy and harmonious atmosphere in the family.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Mutual respect and understanding between husband and wife contribute much to a happy marriage.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When a woman chooses her spouse, she often puts emphasis on his character/ temperament/ education/ profession/ income/ appearance/ family background.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A marriage based on romantic love alone will not necessarily last long, for a sense of responsibility is also essential to a successful marriage.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0967" name="图片 40966" descr="post-483977-11648522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700" y="2286000"/>
            <a:ext cx="2362200" cy="2514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8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2286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 Group Work--Tips</a:t>
            </a:r>
            <a:endParaRPr lang="en-US" altLang="zh-CN" sz="40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41990" name="矩形 18"/>
          <p:cNvSpPr/>
          <p:nvPr/>
        </p:nvSpPr>
        <p:spPr>
          <a:xfrm>
            <a:off x="76200" y="1600200"/>
            <a:ext cx="6705600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Trouble starts in a marriage when one partner keeps on complaining about small things, making the other feel resentful.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Constantly criticizing your partner and his or her family gives rise to troubles in a marriage/ may destroy a marriage.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The rising divorce rate is often caused by hasty marriage. As the saying goes, “Marry in haste, repent in leisure”. We should look before we leap.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  <a:buBlip>
                <a:blip r:embed="rId1"/>
              </a:buBlip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>
              <a:lnSpc>
                <a:spcPct val="90000"/>
              </a:lnSpc>
              <a:spcBef>
                <a:spcPct val="0"/>
              </a:spcBef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1991" name="图片 41990" descr="未命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447800"/>
            <a:ext cx="2286000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Text Box 2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6148" name="Picture 3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Picture 4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6151" name="Text Box 13"/>
          <p:cNvSpPr txBox="1"/>
          <p:nvPr/>
        </p:nvSpPr>
        <p:spPr>
          <a:xfrm>
            <a:off x="3573463" y="6000750"/>
            <a:ext cx="2559050" cy="258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900">
                <a:solidFill>
                  <a:srgbClr val="FF7C8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The end of Watching N Discussing</a:t>
            </a:r>
            <a:endParaRPr lang="en-US" altLang="zh-CN" sz="900">
              <a:solidFill>
                <a:srgbClr val="FF7C8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AutoShape 14">
            <a:hlinkClick r:id="rId3" action="ppaction://hlinksldjump">
              <a:snd r:embed="rId4" name="key.wav"/>
            </a:hlinkClick>
          </p:cNvPr>
          <p:cNvSpPr>
            <a:spLocks noChangeAspect="1"/>
          </p:cNvSpPr>
          <p:nvPr/>
        </p:nvSpPr>
        <p:spPr>
          <a:xfrm>
            <a:off x="6705600" y="6259513"/>
            <a:ext cx="247650" cy="247650"/>
          </a:xfrm>
          <a:prstGeom prst="actionButtonReturn">
            <a:avLst/>
          </a:prstGeom>
          <a:solidFill>
            <a:srgbClr val="FF9B9B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156" name="TextBox 12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157" name="Text Box 23"/>
          <p:cNvSpPr txBox="1"/>
          <p:nvPr/>
        </p:nvSpPr>
        <p:spPr>
          <a:xfrm>
            <a:off x="152400" y="1603375"/>
            <a:ext cx="6324600" cy="184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</a:pP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A successful man is one who makes more money than his wife can spend.</a:t>
            </a:r>
            <a:endParaRPr lang="en-US" altLang="zh-CN" sz="3600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  <a:p>
            <a:pPr algn="l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</a:pPr>
            <a:endParaRPr lang="zh-CN" altLang="en-US" sz="3600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pic>
        <p:nvPicPr>
          <p:cNvPr id="6160" name="图片 6159" descr="U136P60T4D100449F49DT200412161359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63850"/>
            <a:ext cx="4700588" cy="3384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1" name="图片 6160" descr="5339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0588" y="3452813"/>
            <a:ext cx="4073525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30" name="组合 30729"/>
          <p:cNvGrpSpPr/>
          <p:nvPr/>
        </p:nvGrpSpPr>
        <p:grpSpPr>
          <a:xfrm>
            <a:off x="333375" y="3581400"/>
            <a:ext cx="8353425" cy="2827338"/>
            <a:chOff x="489" y="2199"/>
            <a:chExt cx="5262" cy="1781"/>
          </a:xfrm>
        </p:grpSpPr>
        <p:pic>
          <p:nvPicPr>
            <p:cNvPr id="30731" name="图片 30730" descr="boy_proposing_marriage-A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78" y="2205"/>
              <a:ext cx="2573" cy="177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32" name="图片 30731" descr="67787992_189682021194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" y="2199"/>
              <a:ext cx="2680" cy="177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0723" name="Text Box 23"/>
          <p:cNvSpPr txBox="1"/>
          <p:nvPr/>
        </p:nvSpPr>
        <p:spPr>
          <a:xfrm>
            <a:off x="152400" y="1603375"/>
            <a:ext cx="63246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</a:pP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A successful woman is one who can find such a man.</a:t>
            </a:r>
            <a:endParaRPr lang="zh-CN" altLang="en-US" sz="3600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0727" name="TextBox 12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Box 12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1751" name="矩形 31750"/>
          <p:cNvSpPr/>
          <p:nvPr/>
        </p:nvSpPr>
        <p:spPr>
          <a:xfrm>
            <a:off x="0" y="1697038"/>
            <a:ext cx="58674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  <a:buClrTx/>
              <a:buFont typeface="Arial" panose="020B0604020202020204" pitchFamily="34" charset="0"/>
            </a:pP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Married men lived longer than single men, but married men are a lot willing to die.</a:t>
            </a:r>
            <a:endParaRPr lang="en-US" altLang="zh-CN" sz="3600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pic>
        <p:nvPicPr>
          <p:cNvPr id="31754" name="图片 31753" descr="marriage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8575" y="1447800"/>
            <a:ext cx="2536825" cy="426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5" name="图片 31754" descr="Marriage_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581400"/>
            <a:ext cx="2798763" cy="2133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2771" name="矩形 32770"/>
          <p:cNvSpPr/>
          <p:nvPr/>
        </p:nvSpPr>
        <p:spPr>
          <a:xfrm>
            <a:off x="0" y="1447800"/>
            <a:ext cx="670560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  <a:buFont typeface="Wingdings" panose="05000000000000000000" pitchFamily="2" charset="2"/>
            </a:pPr>
            <a:r>
              <a:rPr lang="en-US" altLang="zh-CN" sz="360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  Any married man should forget his mistakes, there’s no use in two people remembering the same thing.</a:t>
            </a:r>
            <a:endParaRPr lang="en-US" altLang="zh-CN" sz="3600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pic>
        <p:nvPicPr>
          <p:cNvPr id="32779" name="图片 32778" descr="ma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" y="3352800"/>
            <a:ext cx="3200400" cy="2271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0" name="图片 32779" descr="xin_00120326114348710336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971800"/>
            <a:ext cx="3657600" cy="2544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副标题 1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6400800" cy="4114800"/>
          </a:xfrm>
          <a:ln/>
        </p:spPr>
        <p:txBody>
          <a:bodyPr vert="horz" wrap="square" lIns="91440" tIns="45720" rIns="91440" bIns="45720" anchor="t"/>
          <a:p>
            <a:pPr>
              <a:buClrTx/>
              <a:buSzTx/>
              <a:buFontTx/>
            </a:pPr>
            <a:r>
              <a:rPr lang="en-US" altLang="zh-CN" sz="2800">
                <a:solidFill>
                  <a:schemeClr val="hlink"/>
                </a:solidFill>
                <a:latin typeface="Comic Sans MS" panose="030F0702030302020204" pitchFamily="66" charset="0"/>
                <a:ea typeface="+mn-ea"/>
                <a:cs typeface="+mn-cs"/>
              </a:rPr>
              <a:t>In this lecture, you should:</a:t>
            </a:r>
            <a:endParaRPr lang="en-US" altLang="zh-CN" sz="2800">
              <a:solidFill>
                <a:schemeClr val="hlink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>
                <a:solidFill>
                  <a:schemeClr val="hlink"/>
                </a:solidFill>
                <a:latin typeface="Comic Sans MS" panose="030F0702030302020204" pitchFamily="66" charset="0"/>
                <a:ea typeface="+mn-ea"/>
                <a:cs typeface="+mn-cs"/>
              </a:rPr>
              <a:t>1.to learn to talk about marriage</a:t>
            </a:r>
            <a:endParaRPr lang="en-US" altLang="zh-CN" sz="2800">
              <a:solidFill>
                <a:schemeClr val="hlink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>
                <a:solidFill>
                  <a:schemeClr val="hlink"/>
                </a:solidFill>
                <a:latin typeface="Comic Sans MS" panose="030F0702030302020204" pitchFamily="66" charset="0"/>
                <a:ea typeface="+mn-ea"/>
                <a:cs typeface="+mn-cs"/>
              </a:rPr>
              <a:t>2.to be familiar with 2 phrases:</a:t>
            </a:r>
            <a:endParaRPr lang="en-US" altLang="zh-CN" sz="2800">
              <a:solidFill>
                <a:schemeClr val="hlink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 b="1" i="1">
                <a:solidFill>
                  <a:srgbClr val="FF2929"/>
                </a:solidFill>
                <a:latin typeface="Comic Sans MS" panose="030F0702030302020204" pitchFamily="66" charset="0"/>
                <a:ea typeface="+mn-ea"/>
                <a:cs typeface="+mn-cs"/>
              </a:rPr>
              <a:t>tie the knot; look before you leap</a:t>
            </a:r>
            <a:endParaRPr lang="en-US" altLang="zh-CN" sz="2800" b="1" i="1">
              <a:solidFill>
                <a:srgbClr val="FF2929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>
                <a:solidFill>
                  <a:schemeClr val="hlink"/>
                </a:solidFill>
                <a:latin typeface="Comic Sans MS" panose="030F0702030302020204" pitchFamily="66" charset="0"/>
                <a:ea typeface="+mn-ea"/>
                <a:cs typeface="+mn-cs"/>
              </a:rPr>
              <a:t> 3. to be familiar with some sentence patterns </a:t>
            </a:r>
            <a:endParaRPr lang="en-US" altLang="zh-CN" sz="2800">
              <a:solidFill>
                <a:schemeClr val="hlink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>
                <a:solidFill>
                  <a:schemeClr val="hlink"/>
                </a:solidFill>
                <a:latin typeface="Comic Sans MS" panose="030F0702030302020204" pitchFamily="66" charset="0"/>
                <a:ea typeface="+mn-ea"/>
                <a:cs typeface="+mn-cs"/>
              </a:rPr>
              <a:t>(check in your handouts)</a:t>
            </a:r>
            <a:endParaRPr lang="en-US" altLang="zh-CN" sz="2800">
              <a:solidFill>
                <a:schemeClr val="hlink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>
              <a:buClrTx/>
              <a:buSzTx/>
              <a:buFontTx/>
            </a:pPr>
            <a:r>
              <a:rPr lang="en-US" altLang="zh-CN" sz="2800">
                <a:latin typeface="+mn-lt"/>
                <a:ea typeface="+mn-ea"/>
                <a:cs typeface="+mn-cs"/>
              </a:rPr>
              <a:t>  </a:t>
            </a:r>
            <a:endParaRPr lang="en-US" altLang="zh-CN" sz="2800">
              <a:latin typeface="+mn-lt"/>
              <a:ea typeface="+mn-ea"/>
              <a:cs typeface="+mn-cs"/>
            </a:endParaRPr>
          </a:p>
        </p:txBody>
      </p:sp>
      <p:sp>
        <p:nvSpPr>
          <p:cNvPr id="10244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245" name="WordArt 16"/>
          <p:cNvSpPr>
            <a:spLocks noTextEdit="1"/>
          </p:cNvSpPr>
          <p:nvPr/>
        </p:nvSpPr>
        <p:spPr>
          <a:xfrm>
            <a:off x="2133600" y="838200"/>
            <a:ext cx="3352800" cy="533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0431"/>
              </a:avLst>
            </a:prstTxWarp>
            <a:normAutofit/>
          </a:bodyPr>
          <a:p>
            <a:pPr algn="ctr" eaLnBrk="0" hangingPunct="0"/>
            <a:r>
              <a:rPr lang="zh-CN" altLang="en-US" sz="4400" b="1">
                <a:ln w="3175" cap="rnd" cmpd="sng">
                  <a:solidFill>
                    <a:schemeClr val="bg1"/>
                  </a:solidFill>
                  <a:prstDash val="sysDot"/>
                  <a:headEnd type="none" w="med" len="med"/>
                  <a:tailEnd type="none" w="med" len="med"/>
                </a:ln>
                <a:solidFill>
                  <a:srgbClr val="FF7C8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Objectives</a:t>
            </a:r>
            <a:endParaRPr lang="zh-CN" altLang="en-US" sz="4400" b="1">
              <a:ln w="317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  <a:solidFill>
                <a:srgbClr val="FF7C8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  <p:pic>
        <p:nvPicPr>
          <p:cNvPr id="10246" name="图片 10245" descr="man%20and%20wom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4925" y="1268413"/>
            <a:ext cx="2759075" cy="5305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9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charRg st="29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63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>
                                            <p:txEl>
                                              <p:charRg st="63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charRg st="63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96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2">
                                            <p:txEl>
                                              <p:charRg st="96" end="1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242">
                                            <p:txEl>
                                              <p:charRg st="96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31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>
                                            <p:txEl>
                                              <p:charRg st="131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>
                                            <p:txEl>
                                              <p:charRg st="131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79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2">
                                            <p:txEl>
                                              <p:charRg st="179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2">
                                            <p:txEl>
                                              <p:charRg st="179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7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3801" name="矩形 33800"/>
          <p:cNvSpPr/>
          <p:nvPr/>
        </p:nvSpPr>
        <p:spPr>
          <a:xfrm>
            <a:off x="0" y="1628775"/>
            <a:ext cx="6781800" cy="27908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609600" lvl="0" indent="-6096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     Men wake up as good-looking as they went to bed. Women somehow deteriorate</a:t>
            </a:r>
            <a:r>
              <a:rPr lang="zh-CN" altLang="en-US" sz="3600" b="1" dirty="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（</a:t>
            </a:r>
            <a:r>
              <a:rPr lang="en-US" altLang="zh-CN" b="1" err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di‘tiəriəreit</a:t>
            </a:r>
            <a:r>
              <a:rPr lang="en-US" altLang="zh-CN" b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 –</a:t>
            </a:r>
            <a:r>
              <a:rPr lang="en-US" altLang="zh-CN" b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  <a:ea typeface="华文行楷" panose="02010800040101010101" pitchFamily="2" charset="-122"/>
              </a:rPr>
              <a:t>becoming worse</a:t>
            </a:r>
            <a:r>
              <a:rPr lang="zh-CN" altLang="en-US" b="1" dirty="0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）</a:t>
            </a: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during the night.</a:t>
            </a:r>
            <a:endParaRPr lang="en-US" altLang="zh-CN" sz="3600" b="1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</a:endParaRPr>
          </a:p>
          <a:p>
            <a:pPr marL="609600" lvl="0" indent="-609600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3803" name="Picture 23" descr="&quot;Rose Dew, Coos County, Oregon&quot; © Wood Sabol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" y="4419600"/>
            <a:ext cx="2360613" cy="1846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4" name="Picture 25" descr="&quot;Birthday Roses&quot; © The Image Ban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4419600"/>
            <a:ext cx="2590800" cy="1587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5" name="Picture 28" descr="&quot;True Love Forever&quot; © SuperStock, Inc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419600"/>
            <a:ext cx="1831975" cy="1266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20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IV   Fun Time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4824" name="矩形 34823"/>
          <p:cNvSpPr/>
          <p:nvPr/>
        </p:nvSpPr>
        <p:spPr>
          <a:xfrm>
            <a:off x="152400" y="1628775"/>
            <a:ext cx="6553200" cy="27908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609600" lvl="0" indent="-60960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effectLst>
                  <a:outerShdw blurRad="38100" dist="38100" dir="2700000">
                    <a:srgbClr val="FFFFFF"/>
                  </a:outerShdw>
                </a:effectLst>
                <a:latin typeface="Monotype Corsiva" panose="03010101010201010101" pitchFamily="66" charset="0"/>
              </a:rPr>
              <a:t>     There are two times when a man doesn’t understand  a woman---before marriage and after marriage.</a:t>
            </a:r>
            <a:endParaRPr lang="en-US" altLang="zh-CN" sz="3600" b="1">
              <a:effectLst>
                <a:outerShdw blurRad="38100" dist="38100" dir="2700000">
                  <a:srgbClr val="FFFFFF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4834" name="图片 3483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00" y="3581400"/>
            <a:ext cx="2346325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36" name="图片 34835" descr="451909760420061130154905_5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25" y="3581400"/>
            <a:ext cx="2771775" cy="277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38" name="图片 34837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581400"/>
            <a:ext cx="2325688" cy="2771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228600" y="762000"/>
            <a:ext cx="60960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36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V.    Oral Assignment</a:t>
            </a:r>
            <a:endParaRPr lang="en-US" altLang="zh-CN" sz="36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7173" name="Text Box 3"/>
          <p:cNvSpPr>
            <a:spLocks noGrp="1"/>
          </p:cNvSpPr>
          <p:nvPr>
            <p:ph type="ctrTitle" idx="4294967295"/>
          </p:nvPr>
        </p:nvSpPr>
        <p:spPr>
          <a:xfrm>
            <a:off x="381000" y="1727200"/>
            <a:ext cx="5943600" cy="954088"/>
          </a:xfrm>
          <a:ln/>
        </p:spPr>
        <p:txBody>
          <a:bodyPr vert="horz" wrap="square" lIns="91440" tIns="45720" rIns="91440" bIns="45720" anchor="ctr">
            <a:spAutoFit/>
          </a:bodyPr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en-US" altLang="zh-CN" sz="2800" b="1">
                <a:solidFill>
                  <a:srgbClr val="3333CC"/>
                </a:solidFill>
                <a:latin typeface="Comic Sans MS" panose="030F0702030302020204" pitchFamily="66" charset="0"/>
              </a:rPr>
              <a:t>“Good” teacher or “Bad” teacher</a:t>
            </a:r>
            <a:br>
              <a:rPr lang="en-US" altLang="zh-CN" sz="2800" b="1">
                <a:solidFill>
                  <a:srgbClr val="3333CC"/>
                </a:solidFill>
                <a:latin typeface="Comic Sans MS" panose="030F0702030302020204" pitchFamily="66" charset="0"/>
              </a:rPr>
            </a:br>
            <a:endParaRPr lang="zh-CN" altLang="en-US" sz="2800" b="1">
              <a:solidFill>
                <a:srgbClr val="3333CC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 Box 5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6858000" cy="4476750"/>
          </a:xfrm>
          <a:ln/>
        </p:spPr>
        <p:txBody>
          <a:bodyPr vert="horz" wrap="square" lIns="91440" tIns="45720" rIns="91440" bIns="45720" anchor="t">
            <a:spAutoFit/>
          </a:bodyPr>
          <a:p>
            <a:pPr marL="457200" indent="-457200" algn="l">
              <a:spcBef>
                <a:spcPct val="0"/>
              </a:spcBef>
              <a:buClrTx/>
              <a:buSzTx/>
              <a:buFontTx/>
            </a:pPr>
            <a:r>
              <a:rPr lang="zh-CN" altLang="en-US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endParaRPr lang="zh-CN" altLang="en-US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 algn="l">
              <a:spcBef>
                <a:spcPct val="0"/>
              </a:spcBef>
              <a:buClrTx/>
              <a:buSzTx/>
              <a:buFontTx/>
            </a:pPr>
            <a:r>
              <a:rPr lang="en-US" altLang="zh-CN" sz="2400">
                <a:solidFill>
                  <a:srgbClr val="3333CC"/>
                </a:solidFill>
                <a:latin typeface="Century Gothic" panose="020B0502020202020204" pitchFamily="34" charset="0"/>
                <a:ea typeface="+mn-ea"/>
                <a:cs typeface="+mn-cs"/>
              </a:rPr>
              <a:t>        </a:t>
            </a:r>
            <a:r>
              <a:rPr lang="en-US" altLang="zh-CN" sz="2200">
                <a:solidFill>
                  <a:srgbClr val="CC0000"/>
                </a:solidFill>
                <a:latin typeface="Bookman" pitchFamily="18" charset="0"/>
                <a:ea typeface="+mn-ea"/>
                <a:cs typeface="+mn-cs"/>
              </a:rPr>
              <a:t>T</a:t>
            </a:r>
            <a:r>
              <a:rPr lang="en-US" altLang="zh-CN" sz="2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hink about your experience in school or other situations in which you have teachers. </a:t>
            </a:r>
            <a:endParaRPr lang="en-US" altLang="zh-CN" sz="2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 algn="l">
              <a:spcBef>
                <a:spcPct val="0"/>
              </a:spcBef>
              <a:buClrTx/>
              <a:buSzTx/>
              <a:buFontTx/>
            </a:pPr>
            <a:endParaRPr lang="en-US" altLang="zh-CN" sz="2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 algn="l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US" altLang="zh-CN" sz="2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What kind of teacher would make you glad to learn? Give us examples of their style and their influence on you. And give your standard or expectation toward a “good” teacher. </a:t>
            </a:r>
            <a:endParaRPr lang="en-US" altLang="zh-CN" sz="2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 algn="l"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US" altLang="zh-CN" sz="2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What kind of teacher is “bad” teacher in your view?</a:t>
            </a:r>
            <a:endParaRPr lang="en-US" altLang="zh-CN" sz="2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spcBef>
                <a:spcPct val="0"/>
              </a:spcBef>
              <a:buClrTx/>
              <a:buSzTx/>
              <a:buFont typeface="Wingdings" panose="05000000000000000000" pitchFamily="2" charset="2"/>
            </a:pPr>
            <a:r>
              <a:rPr lang="en-US" altLang="zh-CN" sz="24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zh-CN" sz="240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457200" indent="-457200">
              <a:spcBef>
                <a:spcPct val="0"/>
              </a:spcBef>
              <a:buClrTx/>
              <a:buSzTx/>
              <a:buFontTx/>
            </a:pPr>
            <a:r>
              <a:rPr lang="en-US" altLang="zh-CN">
                <a:solidFill>
                  <a:schemeClr val="tx2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altLang="zh-CN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 </a:t>
            </a:r>
            <a:endParaRPr lang="en-US" altLang="zh-CN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175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1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7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7180" name="图片 7179" descr="U2286P20T47D146351F776DT200909160823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828800"/>
            <a:ext cx="2057400" cy="342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6387" name="Rectangle 4"/>
          <p:cNvSpPr/>
          <p:nvPr/>
        </p:nvSpPr>
        <p:spPr>
          <a:xfrm rot="1800000">
            <a:off x="1752600" y="3886200"/>
            <a:ext cx="1752600" cy="1143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>
              <a:lnSpc>
                <a:spcPct val="100000"/>
              </a:lnSpc>
              <a:buClrTx/>
            </a:pPr>
            <a:endParaRPr lang="zh-CN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687388"/>
            <a:ext cx="3124200" cy="760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400">
                <a:solidFill>
                  <a:srgbClr val="FF9B9B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BatangChe" panose="02030609000101010101" pitchFamily="49" charset="-127"/>
              </a:rPr>
              <a:t>Unit 3</a:t>
            </a:r>
            <a:endParaRPr lang="en-US" altLang="zh-CN" sz="4400">
              <a:solidFill>
                <a:srgbClr val="FF9B9B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BatangChe" panose="02030609000101010101" pitchFamily="49" charset="-127"/>
            </a:endParaRPr>
          </a:p>
        </p:txBody>
      </p:sp>
      <p:sp>
        <p:nvSpPr>
          <p:cNvPr id="16389" name="WordArt 6"/>
          <p:cNvSpPr>
            <a:spLocks noTextEdit="1"/>
          </p:cNvSpPr>
          <p:nvPr/>
        </p:nvSpPr>
        <p:spPr>
          <a:xfrm>
            <a:off x="1752600" y="838200"/>
            <a:ext cx="4343400" cy="6096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986"/>
              </a:avLst>
            </a:prstTxWarp>
            <a:normAutofit/>
          </a:bodyPr>
          <a:p>
            <a:pPr algn="ctr" eaLnBrk="0" hangingPunct="0"/>
            <a:r>
              <a:rPr lang="zh-CN" altLang="en-US" sz="4800" b="1" i="1">
                <a:ln w="3175" cap="rnd" cmpd="sng">
                  <a:solidFill>
                    <a:schemeClr val="bg1"/>
                  </a:solidFill>
                  <a:prstDash val="sysDot"/>
                  <a:headEnd type="none" w="med" len="med"/>
                  <a:tailEnd type="none" w="med" len="med"/>
                </a:ln>
                <a:solidFill>
                  <a:srgbClr val="FF7C8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 panose="02040502050405020303" charset="0"/>
                <a:ea typeface="Georgia" panose="02040502050405020303" charset="0"/>
              </a:rPr>
              <a:t>Marriage</a:t>
            </a:r>
            <a:endParaRPr lang="zh-CN" altLang="en-US" sz="4800" b="1" i="1">
              <a:ln w="317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  <a:solidFill>
                <a:srgbClr val="FF7C8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Georgia" panose="02040502050405020303" charset="0"/>
              <a:ea typeface="Georgia" panose="02040502050405020303" charset="0"/>
            </a:endParaRPr>
          </a:p>
        </p:txBody>
      </p:sp>
      <p:sp>
        <p:nvSpPr>
          <p:cNvPr id="9" name="Rectangle 18"/>
          <p:cNvSpPr/>
          <p:nvPr/>
        </p:nvSpPr>
        <p:spPr>
          <a:xfrm>
            <a:off x="6438900" y="5029200"/>
            <a:ext cx="2209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The end</a:t>
            </a:r>
            <a:endParaRPr lang="en-US" altLang="zh-CN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TextBox 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48132" name="图片 48131" descr="婚纱 拷贝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587500"/>
            <a:ext cx="5257800" cy="405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1267" name="Rectangle 4"/>
          <p:cNvSpPr/>
          <p:nvPr/>
        </p:nvSpPr>
        <p:spPr>
          <a:xfrm rot="1800000">
            <a:off x="1752600" y="3886200"/>
            <a:ext cx="1752600" cy="1143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>
              <a:lnSpc>
                <a:spcPct val="100000"/>
              </a:lnSpc>
              <a:buClrTx/>
            </a:pPr>
            <a:endParaRPr lang="zh-CN" altLang="zh-CN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WordArt 16"/>
          <p:cNvSpPr>
            <a:spLocks noTextEdit="1"/>
          </p:cNvSpPr>
          <p:nvPr/>
        </p:nvSpPr>
        <p:spPr>
          <a:xfrm>
            <a:off x="2133600" y="838200"/>
            <a:ext cx="2438400" cy="5334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0431"/>
              </a:avLst>
            </a:prstTxWarp>
            <a:normAutofit/>
          </a:bodyPr>
          <a:p>
            <a:pPr algn="ctr" eaLnBrk="0" hangingPunct="0"/>
            <a:r>
              <a:rPr lang="zh-CN" altLang="en-US" sz="4400" b="1">
                <a:ln w="3175" cap="rnd" cmpd="sng">
                  <a:solidFill>
                    <a:schemeClr val="bg1"/>
                  </a:solidFill>
                  <a:prstDash val="sysDot"/>
                  <a:headEnd type="none" w="med" len="med"/>
                  <a:tailEnd type="none" w="med" len="med"/>
                </a:ln>
                <a:solidFill>
                  <a:srgbClr val="FF7C8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 panose="030F0702030302020204" pitchFamily="66" charset="0"/>
                <a:ea typeface="Comic Sans MS" panose="030F0702030302020204" pitchFamily="66" charset="0"/>
              </a:rPr>
              <a:t>Contents</a:t>
            </a:r>
            <a:endParaRPr lang="zh-CN" altLang="en-US" sz="4400" b="1">
              <a:ln w="3175" cap="rnd" cmpd="sng">
                <a:solidFill>
                  <a:schemeClr val="bg1"/>
                </a:solidFill>
                <a:prstDash val="sysDot"/>
                <a:headEnd type="none" w="med" len="med"/>
                <a:tailEnd type="none" w="med" len="med"/>
              </a:ln>
              <a:solidFill>
                <a:srgbClr val="FF7C8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685800" y="762000"/>
            <a:ext cx="312420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FF9B9B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anose="03010101010201010101" pitchFamily="66" charset="0"/>
              <a:ea typeface="BatangChe" panose="02030609000101010101" pitchFamily="49" charset="-127"/>
              <a:cs typeface="Times New Roman" panose="02020603050405020304" pitchFamily="18" charset="0"/>
            </a:endParaRP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457200" y="1874838"/>
            <a:ext cx="6858000" cy="3743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marL="952500" indent="-952500" algn="l">
              <a:lnSpc>
                <a:spcPct val="160000"/>
              </a:lnSpc>
            </a:pPr>
            <a:r>
              <a:rPr lang="en-US" altLang="zh-CN" sz="2400" u="sng">
                <a:solidFill>
                  <a:srgbClr val="72BFC5"/>
                </a:solidFill>
                <a:latin typeface="Verdana" panose="020B0604030504040204" pitchFamily="34" charset="0"/>
                <a:ea typeface="宋体" panose="02010600030101010101" pitchFamily="2" charset="-122"/>
                <a:hlinkClick r:id="rId1" action="ppaction://hlinksldjump"/>
              </a:rPr>
              <a:t>Leading-in</a:t>
            </a:r>
            <a:r>
              <a:rPr lang="en-US" altLang="zh-CN" sz="2400"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endParaRPr lang="en-US" altLang="zh-CN" sz="2400"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marL="952500" indent="-952500" algn="l">
              <a:lnSpc>
                <a:spcPct val="160000"/>
              </a:lnSpc>
            </a:pPr>
            <a:r>
              <a:rPr lang="en-US" altLang="zh-CN" sz="2400">
                <a:solidFill>
                  <a:srgbClr val="72BFC5"/>
                </a:solidFill>
                <a:latin typeface="Verdana" panose="020B0604030504040204" pitchFamily="34" charset="0"/>
                <a:ea typeface="宋体" panose="02010600030101010101" pitchFamily="2" charset="-122"/>
                <a:hlinkClick r:id="rId2" action="ppaction://hlinksldjump"/>
              </a:rPr>
              <a:t>Watching and Discussing </a:t>
            </a:r>
            <a:endParaRPr lang="en-US" altLang="zh-CN" sz="2400">
              <a:solidFill>
                <a:srgbClr val="72BFC5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marL="952500" indent="-952500" algn="l">
              <a:lnSpc>
                <a:spcPct val="160000"/>
              </a:lnSpc>
            </a:pPr>
            <a:r>
              <a:rPr lang="en-US" altLang="zh-CN" sz="2400">
                <a:solidFill>
                  <a:srgbClr val="72BFC5"/>
                </a:solidFill>
                <a:latin typeface="Verdana" panose="020B0604030504040204" pitchFamily="34" charset="0"/>
                <a:ea typeface="宋体" panose="02010600030101010101" pitchFamily="2" charset="-122"/>
                <a:hlinkClick r:id="rId3" action="ppaction://hlinksldjump"/>
              </a:rPr>
              <a:t>Group Work</a:t>
            </a:r>
            <a:endParaRPr lang="en-US" altLang="zh-CN" sz="2400">
              <a:solidFill>
                <a:srgbClr val="72BFC5"/>
              </a:solidFill>
              <a:latin typeface="Verdana" panose="020B0604030504040204" pitchFamily="34" charset="0"/>
              <a:ea typeface="宋体" panose="02010600030101010101" pitchFamily="2" charset="-122"/>
              <a:hlinkClick r:id="rId2" action="ppaction://hlinksldjump"/>
            </a:endParaRPr>
          </a:p>
          <a:p>
            <a:pPr marL="952500" indent="-952500" algn="l">
              <a:lnSpc>
                <a:spcPct val="160000"/>
              </a:lnSpc>
            </a:pPr>
            <a:r>
              <a:rPr lang="en-US" altLang="zh-CN" sz="2400">
                <a:solidFill>
                  <a:srgbClr val="72BFC5"/>
                </a:solidFill>
                <a:latin typeface="Verdana" panose="020B0604030504040204" pitchFamily="34" charset="0"/>
                <a:ea typeface="宋体" panose="02010600030101010101" pitchFamily="2" charset="-122"/>
                <a:hlinkClick r:id="rId4" action="ppaction://hlinksldjump"/>
              </a:rPr>
              <a:t>Fun Time </a:t>
            </a:r>
            <a:endParaRPr lang="en-US" altLang="zh-CN" sz="2400">
              <a:solidFill>
                <a:srgbClr val="72BFC5"/>
              </a:solidFill>
              <a:latin typeface="Verdana" panose="020B0604030504040204" pitchFamily="34" charset="0"/>
              <a:ea typeface="宋体" panose="02010600030101010101" pitchFamily="2" charset="-122"/>
              <a:sym typeface="Webdings" panose="05030102010509060703" pitchFamily="18" charset="2"/>
            </a:endParaRPr>
          </a:p>
          <a:p>
            <a:pPr marL="952500" indent="-952500" algn="l">
              <a:lnSpc>
                <a:spcPct val="160000"/>
              </a:lnSpc>
            </a:pPr>
            <a:r>
              <a:rPr lang="en-US" altLang="zh-CN" sz="2400">
                <a:solidFill>
                  <a:srgbClr val="72BFC5"/>
                </a:solidFill>
                <a:latin typeface="Verdana" panose="020B0604030504040204" pitchFamily="34" charset="0"/>
                <a:ea typeface="宋体" panose="02010600030101010101" pitchFamily="2" charset="-122"/>
                <a:sym typeface="Webdings" panose="05030102010509060703" pitchFamily="18" charset="2"/>
                <a:hlinkClick r:id="rId5" action="ppaction://hlinksldjump"/>
              </a:rPr>
              <a:t>Oral Assignment</a:t>
            </a:r>
            <a:endParaRPr lang="en-US" altLang="zh-CN" sz="2400">
              <a:solidFill>
                <a:srgbClr val="72BFC5"/>
              </a:solidFill>
              <a:latin typeface="Verdana" panose="020B0604030504040204" pitchFamily="34" charset="0"/>
              <a:ea typeface="宋体" panose="02010600030101010101" pitchFamily="2" charset="-122"/>
              <a:sym typeface="Webdings" panose="05030102010509060703" pitchFamily="18" charset="2"/>
            </a:endParaRPr>
          </a:p>
        </p:txBody>
      </p:sp>
      <p:grpSp>
        <p:nvGrpSpPr>
          <p:cNvPr id="11271" name="Group 50"/>
          <p:cNvGrpSpPr/>
          <p:nvPr/>
        </p:nvGrpSpPr>
        <p:grpSpPr>
          <a:xfrm>
            <a:off x="0" y="6248400"/>
            <a:ext cx="9144000" cy="438150"/>
            <a:chOff x="0" y="3936"/>
            <a:chExt cx="5760" cy="276"/>
          </a:xfrm>
        </p:grpSpPr>
        <p:pic>
          <p:nvPicPr>
            <p:cNvPr id="11274" name="Picture 32" descr="0067">
              <a:hlinkClick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6">
              <a:lum bright="42001" contrast="30000"/>
            </a:blip>
            <a:stretch>
              <a:fillRect/>
            </a:stretch>
          </p:blipFill>
          <p:spPr>
            <a:xfrm>
              <a:off x="5472" y="3936"/>
              <a:ext cx="288" cy="26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5" name="Picture 33" descr="0064">
              <a:hlinkClick r:id="" action="ppaction://hlinkshowjump?jump=previousslide"/>
            </p:cNvPr>
            <p:cNvPicPr>
              <a:picLocks noChangeAspect="1"/>
            </p:cNvPicPr>
            <p:nvPr/>
          </p:nvPicPr>
          <p:blipFill>
            <a:blip r:embed="rId7">
              <a:lum bright="42001" contrast="36000"/>
            </a:blip>
            <a:stretch>
              <a:fillRect/>
            </a:stretch>
          </p:blipFill>
          <p:spPr>
            <a:xfrm>
              <a:off x="0" y="3936"/>
              <a:ext cx="288" cy="27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3346" name="Picture 34" descr="j014940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4038" y="2438400"/>
            <a:ext cx="2239962" cy="266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3" name="TextBox 10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34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12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3341">
                                            <p:txEl>
                                              <p:charRg st="12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3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3341">
                                            <p:txEl>
                                              <p:charRg st="37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4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3341">
                                            <p:txEl>
                                              <p:charRg st="48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>
                                            <p:txEl>
                                              <p:charRg st="58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3341">
                                            <p:txEl>
                                              <p:charRg st="58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1" grpId="0" advAuto="100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Text Box 4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1028" name="Picture 5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Picture 6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70" name="Rectangle 14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1117600" marR="0" lvl="0" indent="-1117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anose="03010101010201010101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I.  Leading-in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7C8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anose="03010101010201010101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31" name="AutoShape 28"/>
          <p:cNvSpPr/>
          <p:nvPr/>
        </p:nvSpPr>
        <p:spPr>
          <a:xfrm>
            <a:off x="6858000" y="1219200"/>
            <a:ext cx="2286000" cy="1295400"/>
          </a:xfrm>
          <a:prstGeom prst="wedgeEllipseCallout">
            <a:avLst>
              <a:gd name="adj1" fmla="val -68056"/>
              <a:gd name="adj2" fmla="val 34560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1600" b="0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Listen to the song and then fill in the blanks.</a:t>
            </a:r>
            <a:endParaRPr lang="en-US" altLang="zh-CN" sz="1600" b="0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sp>
        <p:nvSpPr>
          <p:cNvPr id="1032" name="Text Box 29"/>
          <p:cNvSpPr txBox="1"/>
          <p:nvPr/>
        </p:nvSpPr>
        <p:spPr>
          <a:xfrm>
            <a:off x="3765550" y="5992813"/>
            <a:ext cx="2559050" cy="255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900">
                <a:solidFill>
                  <a:srgbClr val="FF7C8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To be continued on the next page.</a:t>
            </a:r>
            <a:endParaRPr lang="en-US" altLang="zh-CN" sz="900">
              <a:solidFill>
                <a:srgbClr val="FF7C8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0687" name="Text Box 31"/>
          <p:cNvSpPr txBox="1"/>
          <p:nvPr/>
        </p:nvSpPr>
        <p:spPr>
          <a:xfrm>
            <a:off x="1828800" y="2057400"/>
            <a:ext cx="11811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5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matter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0688" name="Text Box 32"/>
          <p:cNvSpPr txBox="1"/>
          <p:nvPr/>
        </p:nvSpPr>
        <p:spPr>
          <a:xfrm>
            <a:off x="1658938" y="2632075"/>
            <a:ext cx="1482725" cy="415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5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down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0689" name="Text Box 33"/>
          <p:cNvSpPr txBox="1"/>
          <p:nvPr/>
        </p:nvSpPr>
        <p:spPr>
          <a:xfrm>
            <a:off x="1066800" y="3429000"/>
            <a:ext cx="1481138" cy="417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5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remember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0690" name="Text Box 34"/>
          <p:cNvSpPr txBox="1"/>
          <p:nvPr/>
        </p:nvSpPr>
        <p:spPr>
          <a:xfrm>
            <a:off x="914400" y="4267200"/>
            <a:ext cx="1914525" cy="458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5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discriminating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38" name="Group 6"/>
          <p:cNvGrpSpPr/>
          <p:nvPr/>
        </p:nvGrpSpPr>
        <p:grpSpPr>
          <a:xfrm>
            <a:off x="457200" y="1524000"/>
            <a:ext cx="5562600" cy="609600"/>
            <a:chOff x="-8" y="-8"/>
            <a:chExt cx="3436" cy="362"/>
          </a:xfrm>
        </p:grpSpPr>
        <p:grpSp>
          <p:nvGrpSpPr>
            <p:cNvPr id="1043" name="Group 7"/>
            <p:cNvGrpSpPr/>
            <p:nvPr/>
          </p:nvGrpSpPr>
          <p:grpSpPr>
            <a:xfrm>
              <a:off x="0" y="0"/>
              <a:ext cx="3420" cy="347"/>
              <a:chOff x="0" y="0"/>
              <a:chExt cx="3420" cy="347"/>
            </a:xfrm>
          </p:grpSpPr>
          <p:sp>
            <p:nvSpPr>
              <p:cNvPr id="17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20" cy="3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7C8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Verdana" panose="020B060403050404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Love is Color-Blind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1590D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6" name="Rectangle 9"/>
              <p:cNvSpPr/>
              <p:nvPr/>
            </p:nvSpPr>
            <p:spPr>
              <a:xfrm>
                <a:off x="0" y="0"/>
                <a:ext cx="3420" cy="346"/>
              </a:xfrm>
              <a:prstGeom prst="rect">
                <a:avLst/>
              </a:prstGeom>
              <a:noFill/>
              <a:ln w="7" cap="flat" cmpd="sng">
                <a:solidFill>
                  <a:srgbClr val="A0A0A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44" name="Rectangle 10"/>
            <p:cNvSpPr/>
            <p:nvPr/>
          </p:nvSpPr>
          <p:spPr>
            <a:xfrm>
              <a:off x="-8" y="-8"/>
              <a:ext cx="3436" cy="362"/>
            </a:xfrm>
            <a:prstGeom prst="rect">
              <a:avLst/>
            </a:prstGeom>
            <a:noFill/>
            <a:ln w="26987" cap="flat" cmpd="sng">
              <a:solidFill>
                <a:srgbClr val="FBC4C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039" name="Picture 21" descr="1344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1524000"/>
            <a:ext cx="5334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Text Box 18"/>
          <p:cNvSpPr txBox="1"/>
          <p:nvPr/>
        </p:nvSpPr>
        <p:spPr>
          <a:xfrm>
            <a:off x="457200" y="2133600"/>
            <a:ext cx="6400800" cy="367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>
              <a:lnSpc>
                <a:spcPct val="100000"/>
              </a:lnSpc>
            </a:pP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    It don't _______ if you're black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white or yellow, if you're brown or red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let's get ______ to that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love is color-blind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I ___________when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I was a child and couldn't understand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people having fun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______________ all the different ones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mama just used to say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when you grow up you'll maybe find a way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to make these people see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that everything I do ________back to me</a:t>
            </a:r>
            <a:endParaRPr lang="en-US" altLang="zh-CN" sz="1800" b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Text Box 32"/>
          <p:cNvSpPr txBox="1"/>
          <p:nvPr/>
        </p:nvSpPr>
        <p:spPr>
          <a:xfrm>
            <a:off x="3024188" y="5373688"/>
            <a:ext cx="1481137" cy="417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5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comes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42" name="TextBox 22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037" name="AutoShape 41">
            <a:hlinkClick r:id="rId5" action="ppaction://hlinkfile"/>
          </p:cNvPr>
          <p:cNvSpPr/>
          <p:nvPr/>
        </p:nvSpPr>
        <p:spPr>
          <a:xfrm>
            <a:off x="7877175" y="2719388"/>
            <a:ext cx="657225" cy="509587"/>
          </a:xfrm>
          <a:prstGeom prst="actionButtonSound">
            <a:avLst/>
          </a:prstGeom>
          <a:solidFill>
            <a:srgbClr val="FF9B9B"/>
          </a:solidFill>
          <a:ln w="9525">
            <a:noFill/>
          </a:ln>
        </p:spPr>
        <p:txBody>
          <a:bodyPr anchor="ctr"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0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charRg st="0" end="3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7" grpId="0"/>
      <p:bldP spid="70688" grpId="0"/>
      <p:bldP spid="70689" grpId="0"/>
      <p:bldP spid="70690" grpId="0"/>
      <p:bldP spid="21" grpId="0" build="allAtOnce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2052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1117600" marR="0" lvl="0" indent="-1117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7C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Monotype Corsiva" panose="03010101010201010101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I.  Leading-in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7C8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Monotype Corsiva" panose="03010101010201010101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0848" name="Text Box 16"/>
          <p:cNvSpPr txBox="1"/>
          <p:nvPr/>
        </p:nvSpPr>
        <p:spPr>
          <a:xfrm>
            <a:off x="4114800" y="2305050"/>
            <a:ext cx="1371600" cy="493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60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blame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20849" name="Text Box 17"/>
          <p:cNvSpPr txBox="1"/>
          <p:nvPr/>
        </p:nvSpPr>
        <p:spPr>
          <a:xfrm>
            <a:off x="4114800" y="2800350"/>
            <a:ext cx="1981200" cy="495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60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reign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20850" name="Text Box 18"/>
          <p:cNvSpPr txBox="1"/>
          <p:nvPr/>
        </p:nvSpPr>
        <p:spPr>
          <a:xfrm>
            <a:off x="4800600" y="4876800"/>
            <a:ext cx="1828800" cy="560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60000"/>
              </a:lnSpc>
              <a:buClrTx/>
            </a:pPr>
            <a:r>
              <a:rPr lang="en-US" altLang="zh-CN" sz="1900" b="0">
                <a:solidFill>
                  <a:srgbClr val="FF2929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understand</a:t>
            </a:r>
            <a:endParaRPr lang="en-US" altLang="zh-CN" sz="1900" b="0">
              <a:solidFill>
                <a:srgbClr val="FF2929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 Box 18"/>
          <p:cNvSpPr txBox="1"/>
          <p:nvPr/>
        </p:nvSpPr>
        <p:spPr>
          <a:xfrm>
            <a:off x="76200" y="2209800"/>
            <a:ext cx="7086600" cy="3525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>
              <a:lnSpc>
                <a:spcPct val="100000"/>
              </a:lnSpc>
            </a:pP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    You </a:t>
            </a:r>
            <a:r>
              <a:rPr lang="en-US" altLang="zh-CN" sz="1800" b="0" err="1">
                <a:latin typeface="Verdana" panose="020B0604030504040204" pitchFamily="34" charset="0"/>
                <a:ea typeface="宋体" panose="02010600030101010101" pitchFamily="2" charset="-122"/>
              </a:rPr>
              <a:t>gotta</a:t>
            </a: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 live your life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we're all the same, no one's to _________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they </a:t>
            </a:r>
            <a:r>
              <a:rPr lang="en-US" altLang="zh-CN" sz="1800" b="0" err="1">
                <a:latin typeface="Verdana" panose="020B0604030504040204" pitchFamily="34" charset="0"/>
                <a:ea typeface="宋体" panose="02010600030101010101" pitchFamily="2" charset="-122"/>
              </a:rPr>
              <a:t>gotta</a:t>
            </a: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 live their lives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just play the game and let love _________ </a:t>
            </a:r>
            <a:endParaRPr lang="en-US" altLang="zh-CN" sz="1800" b="0"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marL="342900" indent="-342900" algn="l">
              <a:lnSpc>
                <a:spcPct val="100000"/>
              </a:lnSpc>
            </a:pP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It don't matter if you're black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white or yellow, if your brown or red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let's get down to that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love is color-blind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you're my brother, you're my friend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all that matters in the very end is to ____________</a:t>
            </a:r>
            <a:b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</a:br>
            <a:r>
              <a:rPr lang="en-US" altLang="zh-CN" sz="1800" b="0">
                <a:latin typeface="Verdana" panose="020B0604030504040204" pitchFamily="34" charset="0"/>
                <a:ea typeface="宋体" panose="02010600030101010101" pitchFamily="2" charset="-122"/>
              </a:rPr>
              <a:t>love is color-blind </a:t>
            </a:r>
            <a:endParaRPr lang="en-US" altLang="zh-CN" sz="1800" b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59" name="Group 6"/>
          <p:cNvGrpSpPr/>
          <p:nvPr/>
        </p:nvGrpSpPr>
        <p:grpSpPr>
          <a:xfrm>
            <a:off x="685800" y="1524000"/>
            <a:ext cx="5562600" cy="609600"/>
            <a:chOff x="-8" y="-8"/>
            <a:chExt cx="3436" cy="362"/>
          </a:xfrm>
        </p:grpSpPr>
        <p:grpSp>
          <p:nvGrpSpPr>
            <p:cNvPr id="2064" name="Group 7"/>
            <p:cNvGrpSpPr/>
            <p:nvPr/>
          </p:nvGrpSpPr>
          <p:grpSpPr>
            <a:xfrm>
              <a:off x="0" y="0"/>
              <a:ext cx="3420" cy="347"/>
              <a:chOff x="0" y="0"/>
              <a:chExt cx="3420" cy="347"/>
            </a:xfrm>
          </p:grpSpPr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20" cy="3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7C8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  <a:latin typeface="Verdana" panose="020B0604030504040204" pitchFamily="34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Love is Color-Blind</a:t>
                </a:r>
                <a:endPara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31590D"/>
                  </a:solidFill>
                  <a:effectLst/>
                  <a:uLnTx/>
                  <a:uFillTx/>
                  <a:latin typeface="Verdana" panose="020B060403050404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7" name="Rectangle 9"/>
              <p:cNvSpPr/>
              <p:nvPr/>
            </p:nvSpPr>
            <p:spPr>
              <a:xfrm>
                <a:off x="0" y="0"/>
                <a:ext cx="3420" cy="346"/>
              </a:xfrm>
              <a:prstGeom prst="rect">
                <a:avLst/>
              </a:prstGeom>
              <a:noFill/>
              <a:ln w="7" cap="flat" cmpd="sng">
                <a:solidFill>
                  <a:srgbClr val="A0A0A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 dirty="0"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065" name="Rectangle 10"/>
            <p:cNvSpPr/>
            <p:nvPr/>
          </p:nvSpPr>
          <p:spPr>
            <a:xfrm>
              <a:off x="-8" y="-8"/>
              <a:ext cx="3436" cy="362"/>
            </a:xfrm>
            <a:prstGeom prst="rect">
              <a:avLst/>
            </a:prstGeom>
            <a:noFill/>
            <a:ln w="26987" cap="flat" cmpd="sng">
              <a:solidFill>
                <a:srgbClr val="FBC4C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060" name="Picture 21" descr="1344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" y="1524000"/>
            <a:ext cx="5334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61" name="AutoShape 28"/>
          <p:cNvSpPr/>
          <p:nvPr/>
        </p:nvSpPr>
        <p:spPr>
          <a:xfrm>
            <a:off x="6858000" y="1219200"/>
            <a:ext cx="2286000" cy="1295400"/>
          </a:xfrm>
          <a:prstGeom prst="wedgeEllipseCallout">
            <a:avLst>
              <a:gd name="adj1" fmla="val -68056"/>
              <a:gd name="adj2" fmla="val 34560"/>
            </a:avLst>
          </a:prstGeom>
          <a:gradFill rotWithShape="1">
            <a:gsLst>
              <a:gs pos="0">
                <a:srgbClr val="E9A58D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1600" b="0">
                <a:solidFill>
                  <a:srgbClr val="6600FF"/>
                </a:solidFill>
                <a:latin typeface="Verdana" panose="020B0604030504040204" pitchFamily="34" charset="0"/>
                <a:ea typeface="华文行楷" panose="02010800040101010101" pitchFamily="2" charset="-122"/>
              </a:rPr>
              <a:t>Listen to the song and then fill in the blanks.</a:t>
            </a:r>
            <a:endParaRPr lang="en-US" altLang="zh-CN" sz="1600" b="0">
              <a:solidFill>
                <a:srgbClr val="6600FF"/>
              </a:solidFill>
              <a:latin typeface="Verdana" panose="020B0604030504040204" pitchFamily="34" charset="0"/>
              <a:ea typeface="华文行楷" panose="02010800040101010101" pitchFamily="2" charset="-122"/>
            </a:endParaRPr>
          </a:p>
        </p:txBody>
      </p:sp>
      <p:sp>
        <p:nvSpPr>
          <p:cNvPr id="2062" name="AutoShape 25">
            <a:hlinkClick r:id="rId5" action="ppaction://hlinksldjump">
              <a:snd r:embed="rId6" name="key.wav"/>
            </a:hlinkClick>
          </p:cNvPr>
          <p:cNvSpPr>
            <a:spLocks noChangeAspect="1"/>
          </p:cNvSpPr>
          <p:nvPr/>
        </p:nvSpPr>
        <p:spPr>
          <a:xfrm>
            <a:off x="5884863" y="6000750"/>
            <a:ext cx="247650" cy="247650"/>
          </a:xfrm>
          <a:prstGeom prst="actionButtonReturn">
            <a:avLst/>
          </a:prstGeom>
          <a:solidFill>
            <a:srgbClr val="FF9B9B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063" name="TextBox 17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8" grpId="0"/>
      <p:bldP spid="120849" grpId="0"/>
      <p:bldP spid="12085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II.   Watching and Discussing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37894" name="Text Box 3"/>
          <p:cNvSpPr txBox="1"/>
          <p:nvPr/>
        </p:nvSpPr>
        <p:spPr>
          <a:xfrm>
            <a:off x="125413" y="1447800"/>
            <a:ext cx="6961187" cy="140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0" hangingPunct="0">
              <a:spcBef>
                <a:spcPct val="0"/>
              </a:spcBef>
            </a:pPr>
            <a:r>
              <a:rPr lang="en-US" altLang="zh-CN" sz="24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You’re going to watch a clip on a TV program. Then work in groups (4) and ask me to stop when you hear the following phrases.</a:t>
            </a:r>
            <a:endParaRPr lang="zh-CN" altLang="en-US" sz="240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Rectangle 17"/>
          <p:cNvSpPr/>
          <p:nvPr/>
        </p:nvSpPr>
        <p:spPr>
          <a:xfrm>
            <a:off x="0" y="3292475"/>
            <a:ext cx="6858000" cy="24225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     1. tie the knot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latin typeface="Comic Sans MS" panose="030F0702030302020204" pitchFamily="66" charset="0"/>
                <a:ea typeface="宋体" panose="02010600030101010101" pitchFamily="2" charset="-122"/>
              </a:rPr>
              <a:t>      </a:t>
            </a: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2. look before you leap 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endParaRPr lang="en-US" altLang="zh-CN" sz="240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23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23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54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54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Text Box 3"/>
          <p:cNvSpPr txBox="1"/>
          <p:nvPr/>
        </p:nvSpPr>
        <p:spPr>
          <a:xfrm>
            <a:off x="8077200" y="32004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5124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II.   Watching and Discussing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5127" name="Text Box 20"/>
          <p:cNvSpPr txBox="1"/>
          <p:nvPr/>
        </p:nvSpPr>
        <p:spPr>
          <a:xfrm>
            <a:off x="3765550" y="5992813"/>
            <a:ext cx="2559050" cy="255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900">
                <a:solidFill>
                  <a:srgbClr val="FF7C8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To be continued on the next page.</a:t>
            </a:r>
            <a:endParaRPr lang="en-US" altLang="zh-CN" sz="900">
              <a:solidFill>
                <a:srgbClr val="FF7C8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5128" name="Text Box 3"/>
          <p:cNvSpPr txBox="1"/>
          <p:nvPr/>
        </p:nvSpPr>
        <p:spPr>
          <a:xfrm>
            <a:off x="457200" y="1817688"/>
            <a:ext cx="60499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0"/>
              </a:spcBef>
            </a:pPr>
            <a:r>
              <a:rPr lang="en-US" altLang="zh-CN" sz="28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Now watch the movie clips.  </a:t>
            </a:r>
            <a:endParaRPr lang="zh-CN" altLang="en-US" sz="280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9" name="Text Box 5">
            <a:hlinkClick r:id="" action="ppaction://noaction"/>
          </p:cNvPr>
          <p:cNvSpPr txBox="1"/>
          <p:nvPr/>
        </p:nvSpPr>
        <p:spPr>
          <a:xfrm>
            <a:off x="304800" y="3046413"/>
            <a:ext cx="5327650" cy="750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u="sng">
                <a:solidFill>
                  <a:srgbClr val="3333CC"/>
                </a:solidFill>
                <a:latin typeface="Century Gothic" panose="020B0502020202020204" pitchFamily="34" charset="0"/>
                <a:ea typeface="宋体" panose="02010600030101010101" pitchFamily="2" charset="-122"/>
                <a:hlinkClick r:id="rId3" action="ppaction://hlinkfile"/>
              </a:rPr>
              <a:t>Marriage</a:t>
            </a:r>
            <a:r>
              <a:rPr lang="en-US" altLang="zh-CN" sz="3200" u="sng">
                <a:solidFill>
                  <a:srgbClr val="3333CC"/>
                </a:solidFill>
                <a:latin typeface="Century Gothic" panose="020B0502020202020204" pitchFamily="34" charset="0"/>
                <a:ea typeface="宋体" panose="02010600030101010101" pitchFamily="2" charset="-122"/>
                <a:hlinkClick r:id="rId3" action="ppaction://hlinkfile"/>
              </a:rPr>
              <a:t> </a:t>
            </a:r>
            <a:endParaRPr lang="en-US" altLang="zh-CN" sz="3200" u="sng">
              <a:solidFill>
                <a:srgbClr val="3333CC"/>
              </a:solidFill>
              <a:latin typeface="Century Gothic" panose="020B0502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32" name="Picture 4" descr="13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450" y="3200400"/>
            <a:ext cx="944563" cy="407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35" name="TextBox 13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4100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II.   Watching and Discussing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4103" name="Text Box 20"/>
          <p:cNvSpPr txBox="1"/>
          <p:nvPr/>
        </p:nvSpPr>
        <p:spPr>
          <a:xfrm>
            <a:off x="3765550" y="5992813"/>
            <a:ext cx="2559050" cy="255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900">
                <a:solidFill>
                  <a:srgbClr val="FF7C8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To be continued on the next page.</a:t>
            </a:r>
            <a:endParaRPr lang="en-US" altLang="zh-CN" sz="900">
              <a:solidFill>
                <a:srgbClr val="FF7C8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Text Box 3"/>
          <p:cNvSpPr txBox="1"/>
          <p:nvPr/>
        </p:nvSpPr>
        <p:spPr>
          <a:xfrm>
            <a:off x="125413" y="1447800"/>
            <a:ext cx="6961187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 eaLnBrk="0" hangingPunct="0">
              <a:spcBef>
                <a:spcPct val="0"/>
              </a:spcBef>
            </a:pPr>
            <a:r>
              <a:rPr lang="en-US" altLang="zh-CN" sz="24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Watch the clip again, then work in groups (4) and have a  discussion on the questions.</a:t>
            </a:r>
            <a:endParaRPr lang="zh-CN" altLang="en-US" sz="240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Rectangle 17"/>
          <p:cNvSpPr/>
          <p:nvPr/>
        </p:nvSpPr>
        <p:spPr>
          <a:xfrm>
            <a:off x="0" y="2870200"/>
            <a:ext cx="6858000" cy="35274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     1. What is the news about?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latin typeface="Comic Sans MS" panose="030F0702030302020204" pitchFamily="66" charset="0"/>
                <a:ea typeface="宋体" panose="02010600030101010101" pitchFamily="2" charset="-122"/>
              </a:rPr>
              <a:t>      </a:t>
            </a: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2. What is the number of married couples in US.?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      3. What is the LATS?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r>
              <a:rPr lang="en-US" altLang="zh-CN" sz="2400">
                <a:solidFill>
                  <a:srgbClr val="3333CC"/>
                </a:solidFill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      4. What is the divorce rate in US.?</a:t>
            </a:r>
            <a:endParaRPr lang="en-US" altLang="zh-CN" sz="2400">
              <a:solidFill>
                <a:srgbClr val="3333CC"/>
              </a:solidFill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</a:pPr>
            <a:endParaRPr lang="en-US" altLang="zh-CN" sz="240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4106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33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33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88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88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115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115" end="1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3"/>
          <p:cNvSpPr txBox="1"/>
          <p:nvPr/>
        </p:nvSpPr>
        <p:spPr>
          <a:xfrm>
            <a:off x="8534400" y="1600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00000"/>
              </a:lnSpc>
              <a:buClrTx/>
            </a:pPr>
            <a:endParaRPr lang="zh-CN" altLang="zh-CN" sz="1200" u="sng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12291" name="Picture 4" descr="006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">
            <a:lum bright="42001" contrast="30000"/>
          </a:blip>
          <a:stretch>
            <a:fillRect/>
          </a:stretch>
        </p:blipFill>
        <p:spPr>
          <a:xfrm>
            <a:off x="8686800" y="6248400"/>
            <a:ext cx="457200" cy="423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5" descr="0064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>
            <a:lum bright="42001" contrast="36000"/>
          </a:blip>
          <a:stretch>
            <a:fillRect/>
          </a:stretch>
        </p:blipFill>
        <p:spPr>
          <a:xfrm>
            <a:off x="0" y="6248400"/>
            <a:ext cx="4572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457200" y="762000"/>
            <a:ext cx="76962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p>
            <a:pPr marL="1117600" indent="-1117600"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altLang="zh-CN" sz="4000">
                <a:solidFill>
                  <a:srgbClr val="FF7C8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Monotype Corsiva" panose="03010101010201010101" pitchFamily="66" charset="0"/>
                <a:ea typeface="宋体" panose="02010600030101010101" pitchFamily="2" charset="-122"/>
              </a:rPr>
              <a:t>III.  Group  Work—Group  1 </a:t>
            </a:r>
            <a:endParaRPr lang="en-US" altLang="zh-CN" sz="3200">
              <a:solidFill>
                <a:srgbClr val="FF7C80"/>
              </a:solidFill>
              <a:effectLst>
                <a:outerShdw blurRad="38100" dist="38100" dir="2700000">
                  <a:srgbClr val="000000"/>
                </a:outerShdw>
              </a:effectLst>
              <a:latin typeface="Monotype Corsiva" panose="03010101010201010101" pitchFamily="66" charset="0"/>
              <a:ea typeface="宋体" panose="02010600030101010101" pitchFamily="2" charset="-122"/>
            </a:endParaRPr>
          </a:p>
        </p:txBody>
      </p:sp>
      <p:sp>
        <p:nvSpPr>
          <p:cNvPr id="12294" name="Text Box 23"/>
          <p:cNvSpPr txBox="1"/>
          <p:nvPr/>
        </p:nvSpPr>
        <p:spPr>
          <a:xfrm>
            <a:off x="304800" y="1600200"/>
            <a:ext cx="7391400" cy="979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20000"/>
              </a:spcBef>
            </a:pP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Discuss with you partner the following topic.  You should use the tips given.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04800" y="2579688"/>
            <a:ext cx="4464050" cy="3887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b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en-US" altLang="zh-CN" sz="2400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altLang="zh-CN" sz="2400" b="0">
                <a:latin typeface="Arial" panose="020B0604020202020204" pitchFamily="34" charset="0"/>
                <a:ea typeface="宋体" panose="02010600030101010101" pitchFamily="2" charset="-122"/>
              </a:rPr>
              <a:t>What do you think of marriage? Do you think a happy marriage is the most important thing in your life?</a:t>
            </a:r>
            <a:endParaRPr lang="en-US" altLang="zh-CN" sz="2400" b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00000"/>
              </a:lnSpc>
              <a:spcBef>
                <a:spcPct val="20000"/>
              </a:spcBef>
              <a:buClrTx/>
            </a:pPr>
            <a:endParaRPr lang="zh-CN" altLang="en-US" sz="2400" b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7" name="TextBox 8"/>
          <p:cNvSpPr txBox="1"/>
          <p:nvPr/>
        </p:nvSpPr>
        <p:spPr>
          <a:xfrm>
            <a:off x="7543800" y="0"/>
            <a:ext cx="1600200" cy="46196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2299" name="图片 12298" descr="橘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575" y="3733800"/>
            <a:ext cx="3832225" cy="2008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7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charRg st="7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tags/tag1.xml><?xml version="1.0" encoding="utf-8"?>
<p:tagLst xmlns:p="http://schemas.openxmlformats.org/presentationml/2006/main">
  <p:tag name="KSO_WM_DOC_GUID" val="{2dc575cb-7e63-44fb-9919-7a82390fe3a3}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342900" marR="0" indent="-600075" algn="ctr" defTabSz="914400" rtl="0" eaLnBrk="1" fontAlgn="base" latinLnBrk="0" hangingPunct="1">
          <a:lnSpc>
            <a:spcPct val="120000"/>
          </a:lnSpc>
          <a:spcBef>
            <a:spcPct val="50000"/>
          </a:spcBef>
          <a:spcAft>
            <a:spcPct val="0"/>
          </a:spcAft>
          <a:buClr>
            <a:schemeClr val="hlink"/>
          </a:buClr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  <a:cs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342900" marR="0" indent="-600075" algn="ctr" defTabSz="914400" rtl="0" eaLnBrk="1" fontAlgn="base" latinLnBrk="0" hangingPunct="1">
          <a:lnSpc>
            <a:spcPct val="120000"/>
          </a:lnSpc>
          <a:spcBef>
            <a:spcPct val="50000"/>
          </a:spcBef>
          <a:spcAft>
            <a:spcPct val="0"/>
          </a:spcAft>
          <a:buClr>
            <a:schemeClr val="hlink"/>
          </a:buClr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  <a:cs typeface="Times New Roman" panose="02020603050405020304" pitchFamily="18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4995</Words>
  <Application>WPS 演示</Application>
  <PresentationFormat>在屏幕上显示</PresentationFormat>
  <Paragraphs>205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Arial</vt:lpstr>
      <vt:lpstr>宋体</vt:lpstr>
      <vt:lpstr>Wingdings</vt:lpstr>
      <vt:lpstr>Verdana</vt:lpstr>
      <vt:lpstr>Comic Sans MS</vt:lpstr>
      <vt:lpstr>Monotype Corsiva</vt:lpstr>
      <vt:lpstr>BatangChe</vt:lpstr>
      <vt:lpstr>Webdings</vt:lpstr>
      <vt:lpstr>华文行楷</vt:lpstr>
      <vt:lpstr>Tahoma</vt:lpstr>
      <vt:lpstr>Times New Roman</vt:lpstr>
      <vt:lpstr>Century Gothic</vt:lpstr>
      <vt:lpstr>Bookman</vt:lpstr>
      <vt:lpstr>Bookman Old Style</vt:lpstr>
      <vt:lpstr>Georgia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zhao</dc:creator>
  <cp:lastModifiedBy>yueqing</cp:lastModifiedBy>
  <cp:revision>344</cp:revision>
  <dcterms:created xsi:type="dcterms:W3CDTF">2019-03-28T07:12:45Z</dcterms:created>
  <dcterms:modified xsi:type="dcterms:W3CDTF">2019-03-28T07:13:29Z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2052-11.1.0.8527</vt:lpwstr>
  </property>
</Properties>
</file>