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7" r:id="rId3"/>
    <p:sldId id="302" r:id="rId5"/>
    <p:sldId id="266" r:id="rId6"/>
    <p:sldId id="258" r:id="rId7"/>
    <p:sldId id="261" r:id="rId8"/>
    <p:sldId id="282" r:id="rId9"/>
    <p:sldId id="290" r:id="rId10"/>
    <p:sldId id="292" r:id="rId11"/>
    <p:sldId id="289" r:id="rId12"/>
    <p:sldId id="304" r:id="rId13"/>
    <p:sldId id="307" r:id="rId14"/>
    <p:sldId id="272" r:id="rId15"/>
    <p:sldId id="273" r:id="rId16"/>
    <p:sldId id="275" r:id="rId17"/>
    <p:sldId id="308" r:id="rId18"/>
    <p:sldId id="301" r:id="rId19"/>
    <p:sldId id="303" r:id="rId20"/>
    <p:sldId id="300" r:id="rId21"/>
    <p:sldId id="306" r:id="rId22"/>
    <p:sldId id="305" r:id="rId23"/>
    <p:sldId id="283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0066"/>
    <a:srgbClr val="FF66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image" Target="../media/image7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5410" name="页眉占位符 14540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145411" name="日期占位符 1454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BB962C8B-B14F-4D97-AF65-F5344CB8AC3E}" type="datetimeFigureOut">
              <a:rPr lang="zh-CN" altLang="en-US" sz="1200" dirty="0"/>
            </a:fld>
            <a:endParaRPr lang="zh-CN" altLang="en-US" sz="1200" dirty="0"/>
          </a:p>
        </p:txBody>
      </p:sp>
      <p:sp>
        <p:nvSpPr>
          <p:cNvPr id="145412" name="幻灯片图像占位符 145411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5413" name="文本占位符 145412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45414" name="页脚占位符 14541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145415" name="灯片编号占位符 14541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4" name="幻灯片图像占位符 14643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6435" name="文本占位符 14643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5650" name="幻灯片图像占位符 15564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5651" name="文本占位符 15565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6674" name="幻灯片图像占位符 15667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6675" name="文本占位符 1566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7698" name="幻灯片图像占位符 15769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7699" name="文本占位符 15769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8722" name="幻灯片图像占位符 15872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8723" name="文本占位符 15872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9746" name="幻灯片图像占位符 15974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9747" name="文本占位符 15974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770" name="幻灯片图像占位符 16076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0771" name="文本占位符 16077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1794" name="幻灯片图像占位符 16179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1795" name="文本占位符 16179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2818" name="幻灯片图像占位符 16281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2819" name="文本占位符 16281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42" name="幻灯片图像占位符 1638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3843" name="文本占位符 16384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4866" name="幻灯片图像占位符 16486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4867" name="文本占位符 16486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7458" name="幻灯片图像占位符 14745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7459" name="文本占位符 14745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5890" name="幻灯片图像占位符 16588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5891" name="文本占位符 16589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6914" name="幻灯片图像占位符 16691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66915" name="文本占位符 16691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2" name="幻灯片图像占位符 14848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8483" name="文本占位符 14848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9506" name="幻灯片图像占位符 14950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9507" name="文本占位符 14950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0530" name="幻灯片图像占位符 15052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0531" name="文本占位符 15053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1554" name="幻灯片图像占位符 15155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1555" name="文本占位符 15155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幻灯片图像占位符 15257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2579" name="文本占位符 15257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02" name="幻灯片图像占位符 15360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3603" name="文本占位符 15360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4626" name="幻灯片图像占位符 15462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54627" name="文本占位符 1546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1" Type="http://schemas.openxmlformats.org/officeDocument/2006/relationships/image" Target="../media/image10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2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4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6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7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8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0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5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6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9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4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5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6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8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4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图片 8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图片 9" descr="image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图片 10" descr="image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图片 11" descr="image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2" name="图片 12" descr="imag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3" name="图片 13" descr="image6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14" descr="image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62DEC6-0C4E-4127-9B73-4383C0C7CF47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9.png"/><Relationship Id="rId17" Type="http://schemas.openxmlformats.org/officeDocument/2006/relationships/image" Target="../media/image8.png"/><Relationship Id="rId16" Type="http://schemas.openxmlformats.org/officeDocument/2006/relationships/image" Target="../media/image7.png"/><Relationship Id="rId15" Type="http://schemas.openxmlformats.org/officeDocument/2006/relationships/image" Target="../media/image6.png"/><Relationship Id="rId14" Type="http://schemas.openxmlformats.org/officeDocument/2006/relationships/image" Target="../media/image5.png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image" Target="../media/image10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3074" name="图片 6" descr="image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image9.png"/>
          <p:cNvPicPr>
            <a:picLocks noChangeAspect="1"/>
          </p:cNvPicPr>
          <p:nvPr/>
        </p:nvPicPr>
        <p:blipFill>
          <a:blip r:embed="rId12">
            <a:lum bright="14001"/>
          </a:blip>
          <a:stretch>
            <a:fillRect/>
          </a:stretch>
        </p:blipFill>
        <p:spPr>
          <a:xfrm>
            <a:off x="2857500" y="5676900"/>
            <a:ext cx="5600700" cy="189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8" descr="image5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49763" y="6143625"/>
            <a:ext cx="436562" cy="50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图片 9" descr="image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52387" y="6429375"/>
            <a:ext cx="9215437" cy="54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图片 10" descr="image7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80050" y="6288088"/>
            <a:ext cx="1806575" cy="32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图片 11" descr="image8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39113" y="6143625"/>
            <a:ext cx="10699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12" descr="image5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44950" y="6235700"/>
            <a:ext cx="417513" cy="47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图片 13" descr="image6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10150" y="6143625"/>
            <a:ext cx="561975" cy="388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2" name="图片 14" descr="image3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2700" y="5805488"/>
            <a:ext cx="850900" cy="981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 descr="222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2875" y="-71437"/>
            <a:ext cx="857250" cy="83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 descr="111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15575" y="142875"/>
            <a:ext cx="90011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 descr="111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429750" y="0"/>
            <a:ext cx="600075" cy="2571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90348 0.00162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00" y="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64861 0.00579 " pathEditMode="relative" rAng="0" ptsTypes="AA">
                                      <p:cBhvr>
                                        <p:cTn id="11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00" y="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6.png"/><Relationship Id="rId7" Type="http://schemas.microsoft.com/office/2007/relationships/media" Target="file:///\\192.168.2.39\&#21548;&#35828;\&#20108;&#31561;&#22870;\&#26519;&#26216;\%5b&#26519;&#26216;%5dPPT\sing.mp3" TargetMode="External"/><Relationship Id="rId6" Type="http://schemas.openxmlformats.org/officeDocument/2006/relationships/audio" Target="file:///\\192.168.2.39\&#21548;&#35828;\&#20108;&#31561;&#22870;\&#26519;&#26216;\%5b&#26519;&#26216;%5dPPT\sing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GIF"/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52.jpeg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" Target="slide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9.jpeg"/><Relationship Id="rId1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image" Target="../media/image17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8.jpeg"/><Relationship Id="rId8" Type="http://schemas.openxmlformats.org/officeDocument/2006/relationships/image" Target="../media/image67.jpeg"/><Relationship Id="rId7" Type="http://schemas.openxmlformats.org/officeDocument/2006/relationships/image" Target="../media/image66.jpeg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4" Type="http://schemas.openxmlformats.org/officeDocument/2006/relationships/notesSlide" Target="../notesSlides/notesSlide19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71.jpeg"/><Relationship Id="rId11" Type="http://schemas.openxmlformats.org/officeDocument/2006/relationships/image" Target="../media/image70.jpeg"/><Relationship Id="rId10" Type="http://schemas.openxmlformats.org/officeDocument/2006/relationships/image" Target="../media/image69.jpeg"/><Relationship Id="rId1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4.png"/><Relationship Id="rId4" Type="http://schemas.openxmlformats.org/officeDocument/2006/relationships/image" Target="../media/image73.e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2.e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25.jpeg"/><Relationship Id="rId7" Type="http://schemas.openxmlformats.org/officeDocument/2006/relationships/image" Target="../media/image24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audio" Target="../media/audio2.wav"/><Relationship Id="rId1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33.jpeg"/><Relationship Id="rId7" Type="http://schemas.openxmlformats.org/officeDocument/2006/relationships/image" Target="../media/image32.jpeg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3" Type="http://schemas.openxmlformats.org/officeDocument/2006/relationships/notesSlide" Target="../notesSlides/notesSlide5.xml"/><Relationship Id="rId12" Type="http://schemas.openxmlformats.org/officeDocument/2006/relationships/slideLayout" Target="../slideLayouts/slideLayout1.xml"/><Relationship Id="rId11" Type="http://schemas.openxmlformats.org/officeDocument/2006/relationships/audio" Target="../media/audio3.wav"/><Relationship Id="rId10" Type="http://schemas.openxmlformats.org/officeDocument/2006/relationships/audio" Target="../media/audio2.wav"/><Relationship Id="rId1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16.png"/><Relationship Id="rId3" Type="http://schemas.microsoft.com/office/2007/relationships/media" Target="file:///\\192.168.2.39\&#21548;&#35828;\&#20108;&#31561;&#22870;\&#26519;&#26216;\%5b&#26519;&#26216;%5dPPT\Track%204-3-5.mp3" TargetMode="External"/><Relationship Id="rId2" Type="http://schemas.openxmlformats.org/officeDocument/2006/relationships/audio" Target="file:///\\192.168.2.39\&#21548;&#35828;\&#20108;&#31561;&#22870;\&#26519;&#26216;\%5b&#26519;&#26216;%5dPPT\Track%204-3-5.mp3" TargetMode="External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audio2.wav"/><Relationship Id="rId3" Type="http://schemas.openxmlformats.org/officeDocument/2006/relationships/image" Target="../media/image16.png"/><Relationship Id="rId2" Type="http://schemas.microsoft.com/office/2007/relationships/media" Target="file:///\\192.168.2.39\&#21548;&#35828;\&#20108;&#31561;&#22870;\&#26519;&#26216;\%5b&#26519;&#26216;%5dPPT\Track%204-3-5.mp3" TargetMode="External"/><Relationship Id="rId1" Type="http://schemas.openxmlformats.org/officeDocument/2006/relationships/audio" Target="file:///\\192.168.2.39\&#21548;&#35828;\&#20108;&#31561;&#22870;\&#26519;&#26216;\%5b&#26519;&#26216;%5dPPT\Track%204-3-5.mp3" TargetMode="Externa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" Target="slide12.xml"/><Relationship Id="rId8" Type="http://schemas.openxmlformats.org/officeDocument/2006/relationships/image" Target="../media/image41.png"/><Relationship Id="rId7" Type="http://schemas.openxmlformats.org/officeDocument/2006/relationships/image" Target="../media/image40.pn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1" Type="http://schemas.openxmlformats.org/officeDocument/2006/relationships/notesSlide" Target="../notesSlides/notesSlide9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9" Type="http://schemas.openxmlformats.org/officeDocument/2006/relationships/audio" Target="../media/audio3.wav"/><Relationship Id="rId18" Type="http://schemas.openxmlformats.org/officeDocument/2006/relationships/audio" Target="../media/audio2.wav"/><Relationship Id="rId17" Type="http://schemas.openxmlformats.org/officeDocument/2006/relationships/audio" Target="../media/audio4.wav"/><Relationship Id="rId16" Type="http://schemas.openxmlformats.org/officeDocument/2006/relationships/image" Target="../media/image46.png"/><Relationship Id="rId15" Type="http://schemas.openxmlformats.org/officeDocument/2006/relationships/image" Target="../media/image45.png"/><Relationship Id="rId14" Type="http://schemas.openxmlformats.org/officeDocument/2006/relationships/image" Target="../media/image44.png"/><Relationship Id="rId13" Type="http://schemas.openxmlformats.org/officeDocument/2006/relationships/slide" Target="slide14.xml"/><Relationship Id="rId12" Type="http://schemas.openxmlformats.org/officeDocument/2006/relationships/image" Target="../media/image43.png"/><Relationship Id="rId11" Type="http://schemas.openxmlformats.org/officeDocument/2006/relationships/slide" Target="slide13.xml"/><Relationship Id="rId10" Type="http://schemas.openxmlformats.org/officeDocument/2006/relationships/image" Target="../media/image42.png"/><Relationship Id="rId1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页脚占位符 1"/>
          <p:cNvSpPr txBox="1">
            <a:spLocks noGrp="1"/>
          </p:cNvSpPr>
          <p:nvPr/>
        </p:nvSpPr>
        <p:spPr>
          <a:xfrm>
            <a:off x="6934200" y="228600"/>
            <a:ext cx="1752600" cy="320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r"/>
            <a:r>
              <a:rPr lang="en-US" altLang="zh-CN" sz="1000" b="1" err="1">
                <a:solidFill>
                  <a:schemeClr val="tx2"/>
                </a:solidFill>
                <a:latin typeface="Arial" panose="020B0604020202020204" pitchFamily="34" charset="0"/>
              </a:rPr>
              <a:t>www.themegallery.com</a:t>
            </a:r>
            <a:endParaRPr lang="en-US" altLang="zh-CN" sz="1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92163" name="图片 2" descr="图片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71500" y="1643063"/>
            <a:ext cx="60960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 eaLnBrk="0" hangingPunct="0"/>
            <a:endParaRPr lang="en-US" altLang="zh-CN" sz="4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2165" name="图片 2" descr="图片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90675" cy="1562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6" name="Text Box 7"/>
          <p:cNvSpPr txBox="1"/>
          <p:nvPr/>
        </p:nvSpPr>
        <p:spPr>
          <a:xfrm>
            <a:off x="3714750" y="6286500"/>
            <a:ext cx="2559050" cy="255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20000"/>
              </a:lnSpc>
              <a:spcBef>
                <a:spcPct val="50000"/>
              </a:spcBef>
              <a:buClr>
                <a:schemeClr val="hlink"/>
              </a:buClr>
            </a:pPr>
            <a:r>
              <a:rPr lang="en-US" altLang="zh-CN" sz="900" b="1">
                <a:solidFill>
                  <a:srgbClr val="FF7C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To be continued on the next page.</a:t>
            </a:r>
            <a:endParaRPr lang="en-US" altLang="zh-CN" sz="900" b="1">
              <a:solidFill>
                <a:srgbClr val="FF7C80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92167" name="Picture 6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>
            <a:lum bright="42001" contrast="36000"/>
          </a:blip>
          <a:stretch>
            <a:fillRect/>
          </a:stretch>
        </p:blipFill>
        <p:spPr>
          <a:xfrm>
            <a:off x="0" y="6215063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68" name="Picture 5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70" name="椭圆形标注 92169"/>
          <p:cNvSpPr/>
          <p:nvPr/>
        </p:nvSpPr>
        <p:spPr>
          <a:xfrm>
            <a:off x="611188" y="2852738"/>
            <a:ext cx="4465637" cy="2232025"/>
          </a:xfrm>
          <a:prstGeom prst="wedgeEllipseCallout">
            <a:avLst>
              <a:gd name="adj1" fmla="val 99731"/>
              <a:gd name="adj2" fmla="val -74894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 sz="4000" b="1" i="1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Unit 3</a:t>
            </a:r>
            <a:endParaRPr lang="en-US" altLang="zh-CN" sz="4000" b="1" i="1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  <a:p>
            <a:r>
              <a:rPr lang="en-US" altLang="zh-CN" sz="4400" b="1" i="1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Animals </a:t>
            </a:r>
            <a:endParaRPr lang="en-US" altLang="zh-CN" sz="4400" b="1" i="1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92171" name="图片 13" descr="图片2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5188" y="1785938"/>
            <a:ext cx="695325" cy="1123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75" name="sing.mp3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7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11863" y="4221163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921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000" numSld="6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175"/>
                </p:tgtEl>
              </p:cMediaNode>
            </p:audio>
          </p:childTnLst>
        </p:cTn>
      </p:par>
    </p:tnLst>
    <p:bldLst>
      <p:bldP spid="921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6" name="标题 129025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200" b="1">
                <a:latin typeface="Times New Roman" panose="02020603050405020304" pitchFamily="18" charset="0"/>
                <a:hlinkClick r:id="rId1" action="ppaction://hlinksldjump"/>
              </a:rPr>
              <a:t>‘Look-a-like’ Appearance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129027" name="文本占位符 129026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endParaRPr lang="zh-CN" altLang="en-US" dirty="0"/>
          </a:p>
        </p:txBody>
      </p:sp>
      <p:pic>
        <p:nvPicPr>
          <p:cNvPr id="129029" name="图片 129028" descr="People Look like Their Pet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538"/>
            <a:ext cx="3132138" cy="21955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9031" name="图片 129030" descr="People Look like Their Pet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575" y="1125538"/>
            <a:ext cx="3097213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9033" name="图片 129032" descr="People Look like Their Pet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5" y="1125538"/>
            <a:ext cx="2771775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9035" name="图片 129034" descr="People Look like Their Pet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16338"/>
            <a:ext cx="3132138" cy="2220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9037" name="图片 129036" descr="People Look like Their Pet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3575" y="3716338"/>
            <a:ext cx="3097213" cy="2233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9039" name="图片 129038" descr="People Look like Their Pet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25" y="3716338"/>
            <a:ext cx="2771775" cy="2160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22" name="标题 13312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>
                <a:latin typeface="Times New Roman" panose="02020603050405020304" pitchFamily="18" charset="0"/>
              </a:rPr>
              <a:t>Personality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33123" name="文本占位符 13312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i="1">
                <a:latin typeface="Times New Roman" panose="02020603050405020304" pitchFamily="18" charset="0"/>
              </a:rPr>
              <a:t>Are you a typical dragon?</a:t>
            </a:r>
            <a:endParaRPr lang="en-US" altLang="zh-CN" sz="3600" i="1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Good characteristics</a:t>
            </a:r>
            <a:r>
              <a:rPr lang="en-US" altLang="zh-CN"/>
              <a:t>: dragons are energetic, imaginative and self-assured.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Bad characteristics</a:t>
            </a:r>
            <a:r>
              <a:rPr lang="en-US" altLang="zh-CN"/>
              <a:t>: dragons can be moody</a:t>
            </a:r>
            <a:r>
              <a:rPr lang="en-US" altLang="zh-CN" sz="2000" b="1"/>
              <a:t>(</a:t>
            </a:r>
            <a:r>
              <a:rPr lang="zh-CN" altLang="en-US" sz="2000" b="1" dirty="0"/>
              <a:t>喜怒无常的</a:t>
            </a:r>
            <a:r>
              <a:rPr lang="en-US" altLang="zh-CN" sz="2000" b="1"/>
              <a:t>)</a:t>
            </a:r>
            <a:r>
              <a:rPr lang="en-US" altLang="zh-CN"/>
              <a:t> .</a:t>
            </a:r>
            <a:endParaRPr lang="zh-CN" altLang="en-US" dirty="0"/>
          </a:p>
        </p:txBody>
      </p:sp>
      <p:pic>
        <p:nvPicPr>
          <p:cNvPr id="133127" name="图片 133126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9925" y="260350"/>
            <a:ext cx="1257300" cy="187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标题 5939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>
                <a:latin typeface="Times New Roman" panose="02020603050405020304" pitchFamily="18" charset="0"/>
              </a:rPr>
              <a:t>Personality</a:t>
            </a:r>
            <a:br>
              <a:rPr lang="en-US" altLang="zh-CN" sz="4000"/>
            </a:br>
            <a:endParaRPr lang="en-US" altLang="zh-CN" sz="4000"/>
          </a:p>
        </p:txBody>
      </p:sp>
      <p:sp>
        <p:nvSpPr>
          <p:cNvPr id="59395" name="文本占位符 59394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i="1">
                <a:latin typeface="Times New Roman" panose="02020603050405020304" pitchFamily="18" charset="0"/>
              </a:rPr>
              <a:t>Are you a typical snake?</a:t>
            </a:r>
            <a:endParaRPr lang="en-US" altLang="zh-CN" sz="3600" i="1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Good characteristics</a:t>
            </a:r>
            <a:r>
              <a:rPr lang="en-US" altLang="zh-CN"/>
              <a:t>: snakes are charming, wise and graceful.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Bad characteristics</a:t>
            </a:r>
            <a:r>
              <a:rPr lang="en-US" altLang="zh-CN"/>
              <a:t>: snakes can be stingy and narrow-minded.</a:t>
            </a:r>
            <a:endParaRPr lang="en-US" altLang="zh-CN"/>
          </a:p>
        </p:txBody>
      </p:sp>
      <p:pic>
        <p:nvPicPr>
          <p:cNvPr id="59398" name="图片 59397" descr="u=2989644730,2534447426&amp;fm=0&amp;gp=0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25" y="260350"/>
            <a:ext cx="1000125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400" name="图片 59399" descr="u=3765700927,4145384458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4581525"/>
            <a:ext cx="1333500" cy="1266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标题 60417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>
                <a:latin typeface="Times New Roman" panose="02020603050405020304" pitchFamily="18" charset="0"/>
                <a:hlinkClick r:id="rId1" action="ppaction://hlinksldjump"/>
              </a:rPr>
              <a:t>Personality</a:t>
            </a:r>
            <a:br>
              <a:rPr lang="en-US" altLang="zh-CN" sz="4000"/>
            </a:br>
            <a:endParaRPr lang="en-US" altLang="zh-CN" sz="4000"/>
          </a:p>
        </p:txBody>
      </p:sp>
      <p:sp>
        <p:nvSpPr>
          <p:cNvPr id="60419" name="文本占位符 60418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i="1">
                <a:latin typeface="Times New Roman" panose="02020603050405020304" pitchFamily="18" charset="0"/>
              </a:rPr>
              <a:t>Are you a typical horse?</a:t>
            </a:r>
            <a:endParaRPr lang="en-US" altLang="zh-CN" sz="3600" i="1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Good characteristics</a:t>
            </a:r>
            <a:r>
              <a:rPr lang="en-US" altLang="zh-CN"/>
              <a:t>: horses are positive, energetic, honest and frank.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Bad characteristics</a:t>
            </a:r>
            <a:r>
              <a:rPr lang="en-US" altLang="zh-CN"/>
              <a:t>: horses can be impatient and a little bit stubborn.</a:t>
            </a:r>
            <a:endParaRPr lang="en-US" altLang="zh-CN"/>
          </a:p>
          <a:p>
            <a:endParaRPr lang="en-US" altLang="zh-CN"/>
          </a:p>
          <a:p>
            <a:pPr>
              <a:buNone/>
            </a:pPr>
            <a:endParaRPr lang="en-US" altLang="zh-CN"/>
          </a:p>
        </p:txBody>
      </p:sp>
      <p:pic>
        <p:nvPicPr>
          <p:cNvPr id="60420" name="图片 60419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388" y="188913"/>
            <a:ext cx="1200150" cy="1190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60421" descr="u=1710046231,2190397831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4508500"/>
            <a:ext cx="1333500" cy="133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标题 62465"/>
          <p:cNvSpPr>
            <a:spLocks noGrp="1" noChangeAspect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2467" name="文本占位符 62466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i="1">
                <a:latin typeface="Times New Roman" panose="02020603050405020304" pitchFamily="18" charset="0"/>
              </a:rPr>
              <a:t>Are you a typical goat?</a:t>
            </a:r>
            <a:endParaRPr lang="en-US" altLang="zh-CN" sz="3600" i="1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Good characteristics</a:t>
            </a:r>
            <a:r>
              <a:rPr lang="en-US" altLang="zh-CN"/>
              <a:t>: goats are loving, broad-minded, gentle and artistic.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Bad characteristics</a:t>
            </a:r>
            <a:r>
              <a:rPr lang="en-US" altLang="zh-CN"/>
              <a:t>: goats can be indecisive and emotional.</a:t>
            </a:r>
            <a:endParaRPr lang="en-US" altLang="zh-CN"/>
          </a:p>
          <a:p>
            <a:endParaRPr lang="en-US" altLang="zh-CN"/>
          </a:p>
        </p:txBody>
      </p:sp>
      <p:pic>
        <p:nvPicPr>
          <p:cNvPr id="62468" name="图片 62467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25" y="188913"/>
            <a:ext cx="1190625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70" name="图片 62469" descr="u=1810925702,3594438671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4581525"/>
            <a:ext cx="914400" cy="133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4146" name="标题 134145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>
                <a:latin typeface="Times New Roman" panose="02020603050405020304" pitchFamily="18" charset="0"/>
              </a:rPr>
              <a:t>Personality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134147" name="文本占位符 134146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i="1">
                <a:latin typeface="Times New Roman" panose="02020603050405020304" pitchFamily="18" charset="0"/>
              </a:rPr>
              <a:t>Are you a typical monkey?</a:t>
            </a:r>
            <a:endParaRPr lang="en-US" altLang="zh-CN" sz="3600" i="1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Good characteristics</a:t>
            </a:r>
            <a:r>
              <a:rPr lang="en-US" altLang="zh-CN"/>
              <a:t>: monkeys are clever and innovative.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FF0000"/>
                </a:solidFill>
              </a:rPr>
              <a:t>Bad characteristics</a:t>
            </a:r>
            <a:r>
              <a:rPr lang="en-US" altLang="zh-CN"/>
              <a:t>: monkeys can be boastful.</a:t>
            </a:r>
            <a:endParaRPr lang="zh-CN" altLang="en-US" dirty="0"/>
          </a:p>
        </p:txBody>
      </p:sp>
      <p:pic>
        <p:nvPicPr>
          <p:cNvPr id="134149" name="图片 134148" descr="u=261064883,821135611&amp;fm=3&amp;gp=0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25" y="188913"/>
            <a:ext cx="1409700" cy="176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标题 119809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600" b="1">
                <a:latin typeface="Times New Roman" panose="02020603050405020304" pitchFamily="18" charset="0"/>
              </a:rPr>
              <a:t>Communicative Function:</a:t>
            </a:r>
            <a:br>
              <a:rPr lang="en-US" altLang="zh-CN" sz="3600" b="1">
                <a:latin typeface="Times New Roman" panose="02020603050405020304" pitchFamily="18" charset="0"/>
              </a:rPr>
            </a:br>
            <a:r>
              <a:rPr lang="en-US" altLang="zh-CN" sz="3200" b="1" i="1">
                <a:latin typeface="Times New Roman" panose="02020603050405020304" pitchFamily="18" charset="0"/>
              </a:rPr>
              <a:t>Talking about Similarity and Difference</a:t>
            </a:r>
            <a:endParaRPr lang="en-US" altLang="zh-CN" sz="3200" b="1" i="1">
              <a:latin typeface="Times New Roman" panose="02020603050405020304" pitchFamily="18" charset="0"/>
            </a:endParaRPr>
          </a:p>
        </p:txBody>
      </p:sp>
      <p:sp>
        <p:nvSpPr>
          <p:cNvPr id="119811" name="文本占位符 119810"/>
          <p:cNvSpPr>
            <a:spLocks noGrp="1"/>
          </p:cNvSpPr>
          <p:nvPr>
            <p:ph type="body" sz="half" idx="1"/>
          </p:nvPr>
        </p:nvSpPr>
        <p:spPr>
          <a:xfrm>
            <a:off x="179388" y="1700213"/>
            <a:ext cx="4256087" cy="4525962"/>
          </a:xfrm>
          <a:noFill/>
          <a:ln>
            <a:noFill/>
          </a:ln>
        </p:spPr>
        <p:txBody>
          <a:bodyPr/>
          <a:p>
            <a:pPr marL="533400" indent="-533400">
              <a:buClrTx/>
              <a:buSzTx/>
              <a:buFont typeface="Arial" panose="020B0604020202020204" pitchFamily="34" charset="0"/>
            </a:pP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</a:rPr>
              <a:t>Similarities</a:t>
            </a:r>
            <a:endParaRPr lang="en-US" altLang="zh-CN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533400" indent="-533400"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>
                <a:latin typeface="Times New Roman" panose="02020603050405020304" pitchFamily="18" charset="0"/>
              </a:rPr>
              <a:t>There is something in common in...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indent="-533400"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>
                <a:latin typeface="Times New Roman" panose="02020603050405020304" pitchFamily="18" charset="0"/>
              </a:rPr>
              <a:t>...is just the same as...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indent="-533400"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>
                <a:latin typeface="Times New Roman" panose="02020603050405020304" pitchFamily="18" charset="0"/>
              </a:rPr>
              <a:t>…is quite like…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indent="-533400"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>
                <a:latin typeface="Times New Roman" panose="02020603050405020304" pitchFamily="18" charset="0"/>
              </a:rPr>
              <a:t>…is similar to…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119812" name="文本占位符 119811"/>
          <p:cNvSpPr>
            <a:spLocks noGrp="1"/>
          </p:cNvSpPr>
          <p:nvPr>
            <p:ph type="body" sz="half" idx="2"/>
          </p:nvPr>
        </p:nvSpPr>
        <p:spPr>
          <a:xfrm>
            <a:off x="4572000" y="1746250"/>
            <a:ext cx="4321175" cy="51117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marL="533400" lvl="0" indent="-533400"/>
            <a:r>
              <a:rPr lang="en-US" altLang="zh-CN" sz="3200">
                <a:solidFill>
                  <a:srgbClr val="33CC33"/>
                </a:solidFill>
                <a:latin typeface="Times New Roman" panose="02020603050405020304" pitchFamily="18" charset="0"/>
              </a:rPr>
              <a:t>Differences</a:t>
            </a:r>
            <a:endParaRPr lang="en-US" altLang="zh-CN" sz="3200">
              <a:solidFill>
                <a:srgbClr val="33CC33"/>
              </a:solidFill>
              <a:latin typeface="Times New Roman" panose="02020603050405020304" pitchFamily="18" charset="0"/>
            </a:endParaRPr>
          </a:p>
          <a:p>
            <a:pPr marL="533400" lvl="0" indent="-533400">
              <a:buFont typeface="Arial" panose="020B0604020202020204" pitchFamily="34" charset="0"/>
              <a:buAutoNum type="arabicPeriod"/>
            </a:pPr>
            <a:r>
              <a:rPr lang="en-US" altLang="zh-CN" sz="3200">
                <a:latin typeface="Times New Roman" panose="02020603050405020304" pitchFamily="18" charset="0"/>
              </a:rPr>
              <a:t>There are some differences between...</a:t>
            </a:r>
            <a:endParaRPr lang="en-US" altLang="zh-CN" sz="3200">
              <a:latin typeface="Times New Roman" panose="02020603050405020304" pitchFamily="18" charset="0"/>
            </a:endParaRPr>
          </a:p>
          <a:p>
            <a:pPr marL="533400" lvl="0" indent="-533400">
              <a:buFont typeface="Arial" panose="020B0604020202020204" pitchFamily="34" charset="0"/>
              <a:buAutoNum type="arabicPeriod"/>
            </a:pPr>
            <a:r>
              <a:rPr lang="en-US" altLang="zh-CN" sz="3200">
                <a:latin typeface="Times New Roman" panose="02020603050405020304" pitchFamily="18" charset="0"/>
              </a:rPr>
              <a:t>…is not the same as... </a:t>
            </a:r>
            <a:endParaRPr lang="en-US" altLang="zh-CN" sz="3200">
              <a:latin typeface="Times New Roman" panose="02020603050405020304" pitchFamily="18" charset="0"/>
            </a:endParaRPr>
          </a:p>
          <a:p>
            <a:pPr marL="533400" lvl="0" indent="-533400">
              <a:buFont typeface="Arial" panose="020B0604020202020204" pitchFamily="34" charset="0"/>
              <a:buAutoNum type="arabicPeriod"/>
            </a:pPr>
            <a:r>
              <a:rPr lang="en-US" altLang="zh-CN" sz="3200">
                <a:latin typeface="Times New Roman" panose="02020603050405020304" pitchFamily="18" charset="0"/>
              </a:rPr>
              <a:t>…differs greatly from</a:t>
            </a:r>
            <a:endParaRPr lang="en-US" altLang="zh-CN" sz="3200">
              <a:latin typeface="Times New Roman" panose="02020603050405020304" pitchFamily="18" charset="0"/>
            </a:endParaRPr>
          </a:p>
          <a:p>
            <a:pPr marL="533400" lvl="0" indent="-533400">
              <a:buFont typeface="Arial" panose="020B0604020202020204" pitchFamily="34" charset="0"/>
              <a:buAutoNum type="arabicPeriod"/>
            </a:pPr>
            <a:r>
              <a:rPr lang="en-US" altLang="zh-CN" sz="3200">
                <a:latin typeface="Times New Roman" panose="02020603050405020304" pitchFamily="18" charset="0"/>
              </a:rPr>
              <a:t>…is quite different from…</a:t>
            </a:r>
            <a:endParaRPr lang="en-US" altLang="zh-CN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1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811">
                                            <p:txEl>
                                              <p:charRg st="1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9811">
                                            <p:txEl>
                                              <p:charRg st="13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48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1">
                                            <p:txEl>
                                              <p:charRg st="48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9811">
                                            <p:txEl>
                                              <p:charRg st="48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7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811">
                                            <p:txEl>
                                              <p:charRg st="7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11">
                                            <p:txEl>
                                              <p:charRg st="74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90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9811">
                                            <p:txEl>
                                              <p:charRg st="90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9811">
                                            <p:txEl>
                                              <p:charRg st="90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9812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1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12" end="5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12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812">
                                            <p:txEl>
                                              <p:charRg st="12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50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50" end="7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50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9812">
                                            <p:txEl>
                                              <p:charRg st="50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74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74" end="9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74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9812">
                                            <p:txEl>
                                              <p:charRg st="74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96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96" end="12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>
                                            <p:txEl>
                                              <p:charRg st="96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812">
                                            <p:txEl>
                                              <p:charRg st="96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6980" name="标题 126979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772400" cy="1470025"/>
          </a:xfrm>
          <a:noFill/>
          <a:ln>
            <a:noFill/>
          </a:ln>
        </p:spPr>
        <p:txBody>
          <a:bodyPr/>
          <a:p>
            <a:pPr>
              <a:buClrTx/>
              <a:buSzTx/>
              <a:buFontTx/>
            </a:pPr>
            <a:r>
              <a:rPr lang="en-US" altLang="zh-CN" sz="3600" b="1">
                <a:latin typeface="Times New Roman" panose="02020603050405020304" pitchFamily="18" charset="0"/>
              </a:rPr>
              <a:t>Animal signs</a:t>
            </a:r>
            <a:endParaRPr lang="en-US" altLang="zh-CN" sz="3600" b="1">
              <a:latin typeface="Times New Roman" panose="02020603050405020304" pitchFamily="18" charset="0"/>
            </a:endParaRPr>
          </a:p>
        </p:txBody>
      </p:sp>
      <p:sp>
        <p:nvSpPr>
          <p:cNvPr id="126981" name="副标题 126980"/>
          <p:cNvSpPr>
            <a:spLocks noGrp="1"/>
          </p:cNvSpPr>
          <p:nvPr>
            <p:ph type="subTitle" idx="1"/>
          </p:nvPr>
        </p:nvSpPr>
        <p:spPr>
          <a:xfrm>
            <a:off x="1116013" y="2852738"/>
            <a:ext cx="6400800" cy="1081087"/>
          </a:xfrm>
          <a:noFill/>
          <a:ln>
            <a:noFill/>
          </a:ln>
        </p:spPr>
        <p:txBody>
          <a:bodyPr/>
          <a:p>
            <a:pPr marL="0" indent="0" algn="ctr"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b="1">
                <a:latin typeface="Times New Roman" panose="02020603050405020304" pitchFamily="18" charset="0"/>
              </a:rPr>
              <a:t>Communicative function</a:t>
            </a:r>
            <a:endParaRPr lang="en-US" altLang="zh-CN" sz="3600" b="1">
              <a:latin typeface="Times New Roman" panose="02020603050405020304" pitchFamily="18" charset="0"/>
            </a:endParaRPr>
          </a:p>
        </p:txBody>
      </p:sp>
      <p:sp>
        <p:nvSpPr>
          <p:cNvPr id="126982" name="矩形 126981"/>
          <p:cNvSpPr/>
          <p:nvPr/>
        </p:nvSpPr>
        <p:spPr>
          <a:xfrm>
            <a:off x="1116013" y="4797425"/>
            <a:ext cx="6400800" cy="10810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 defTabSz="914400" rtl="0" eaLnBrk="1" latinLnBrk="0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ctr" defTabSz="914400" rtl="0" eaLnBrk="1" latinLnBrk="0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ctr" defTabSz="914400" rtl="0" eaLnBrk="1" latinLnBrk="0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ctr" defTabSz="914400" rtl="0" eaLnBrk="1" latinLnBrk="0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ctr" defTabSz="914400" rtl="0" eaLnBrk="1" latinLnBrk="0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altLang="zh-CN" sz="4000" b="1">
                <a:latin typeface="Times New Roman" panose="02020603050405020304" pitchFamily="18" charset="0"/>
              </a:rPr>
              <a:t>Challenge to talk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126983" name="下箭头 126982"/>
          <p:cNvSpPr/>
          <p:nvPr/>
        </p:nvSpPr>
        <p:spPr>
          <a:xfrm>
            <a:off x="4067175" y="4076700"/>
            <a:ext cx="504825" cy="415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8400" y="1341438"/>
            <a:ext cx="1204913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zh-CN" altLang="en-US" sz="80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＋</a:t>
            </a:r>
            <a:endParaRPr lang="en-US" altLang="zh-CN" sz="8000" b="1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26987" name="图片 126986" descr="gif1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7625" y="4581525"/>
            <a:ext cx="760413" cy="792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8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81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698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/>
      <p:bldP spid="126983" grpId="0" bldLvl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6" name="标题 118785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 b="1">
                <a:latin typeface="Times New Roman" panose="02020603050405020304" pitchFamily="18" charset="0"/>
              </a:rPr>
              <a:t>Model Dialogue</a:t>
            </a:r>
            <a:br>
              <a:rPr lang="en-US" altLang="zh-CN" sz="4000"/>
            </a:br>
            <a:endParaRPr lang="en-US" altLang="zh-CN" sz="4000"/>
          </a:p>
        </p:txBody>
      </p:sp>
      <p:sp>
        <p:nvSpPr>
          <p:cNvPr id="118791" name="文本占位符 118790"/>
          <p:cNvSpPr>
            <a:spLocks noGrp="1"/>
          </p:cNvSpPr>
          <p:nvPr>
            <p:ph type="body" idx="1"/>
          </p:nvPr>
        </p:nvSpPr>
        <p:spPr>
          <a:xfrm>
            <a:off x="250825" y="1125538"/>
            <a:ext cx="8713788" cy="4895850"/>
          </a:xfrm>
          <a:noFill/>
          <a:ln>
            <a:noFill/>
          </a:ln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A: Hi, Mary, do you enjoy today’s class on animal signs?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B: Yes, it’s quite interesting, especially the personality description. 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A: Well, </a:t>
            </a:r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18" charset="0"/>
              </a:rPr>
              <a:t>What’s your animal sign?</a:t>
            </a:r>
            <a:r>
              <a:rPr lang="en-US" altLang="zh-CN" sz="2400">
                <a:latin typeface="Times New Roman" panose="02020603050405020304" pitchFamily="18" charset="0"/>
              </a:rPr>
              <a:t> And what are the personality descriptions?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B: Mine is the Dog. It says I am loyal, positive and helpful, which are </a:t>
            </a:r>
            <a:r>
              <a:rPr lang="en-US" altLang="zh-CN" sz="2400">
                <a:solidFill>
                  <a:srgbClr val="FF0066"/>
                </a:solidFill>
                <a:latin typeface="Times New Roman" panose="02020603050405020304" pitchFamily="18" charset="0"/>
              </a:rPr>
              <a:t>just the same as</a:t>
            </a:r>
            <a:r>
              <a:rPr lang="en-US" altLang="zh-CN" sz="2400">
                <a:latin typeface="Times New Roman" panose="02020603050405020304" pitchFamily="18" charset="0"/>
              </a:rPr>
              <a:t> my real personality. By the way, Becky, </a:t>
            </a:r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18" charset="0"/>
              </a:rPr>
              <a:t>what animal sign were you born under?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A: Well, I was born in the year of the Monkey.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B: Are  the personality descriptions </a:t>
            </a:r>
            <a:r>
              <a:rPr lang="en-US" altLang="zh-CN" sz="2400">
                <a:solidFill>
                  <a:srgbClr val="FF0066"/>
                </a:solidFill>
                <a:latin typeface="Times New Roman" panose="02020603050405020304" pitchFamily="18" charset="0"/>
              </a:rPr>
              <a:t>similar to</a:t>
            </a:r>
            <a:r>
              <a:rPr lang="en-US" altLang="zh-CN" sz="2400">
                <a:latin typeface="Times New Roman" panose="02020603050405020304" pitchFamily="18" charset="0"/>
              </a:rPr>
              <a:t> your real personality?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A: I don’t think so. It says that I can be very boastful, which actually </a:t>
            </a:r>
            <a:r>
              <a:rPr lang="en-US" altLang="zh-CN" sz="2400">
                <a:solidFill>
                  <a:srgbClr val="FF6600"/>
                </a:solidFill>
                <a:latin typeface="Times New Roman" panose="02020603050405020304" pitchFamily="18" charset="0"/>
              </a:rPr>
              <a:t>differs greatly from</a:t>
            </a:r>
            <a:r>
              <a:rPr lang="en-US" altLang="zh-CN" sz="2400">
                <a:latin typeface="Times New Roman" panose="02020603050405020304" pitchFamily="18" charset="0"/>
              </a:rPr>
              <a:t> my real personality.  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latin typeface="Times New Roman" panose="02020603050405020304" pitchFamily="18" charset="0"/>
              </a:rPr>
              <a:t>B: I think so too. You are such a modest person.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标题 132097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200" b="1">
                <a:latin typeface="Times New Roman" panose="02020603050405020304" pitchFamily="18" charset="0"/>
              </a:rPr>
              <a:t>Assignment: Horoscope</a:t>
            </a:r>
            <a:r>
              <a:rPr lang="zh-CN" altLang="en-US" sz="3200" b="1" dirty="0">
                <a:latin typeface="Times New Roman" panose="02020603050405020304" pitchFamily="18" charset="0"/>
              </a:rPr>
              <a:t>（星座）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pic>
        <p:nvPicPr>
          <p:cNvPr id="132099" name="图片 132098" descr="1415560532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96975"/>
            <a:ext cx="1619250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0" name="图片 132099" descr="金牛座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1196975"/>
            <a:ext cx="1584325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1" name="图片 132100" descr="双子座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113" y="1196975"/>
            <a:ext cx="1584325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2" name="图片 132101" descr="巨蟹座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196975"/>
            <a:ext cx="1584325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3" name="图片 132102" descr="狮子座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325" y="1196975"/>
            <a:ext cx="1512888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4" name="图片 132103" descr="处女座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6188" y="1196975"/>
            <a:ext cx="1547812" cy="1944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5" name="图片 132104" descr="天秤座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076700"/>
            <a:ext cx="1547813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6" name="图片 132105" descr="天蝎座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7813" y="4076700"/>
            <a:ext cx="1511300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7" name="图片 132106" descr="射手座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9113" y="4076700"/>
            <a:ext cx="1512887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8" name="图片 132107" descr="摩羯座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4076700"/>
            <a:ext cx="1584325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9" name="图片 132108" descr="水瓶座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56325" y="4076700"/>
            <a:ext cx="1439863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10" name="图片 132109" descr="双鱼座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96188" y="4076700"/>
            <a:ext cx="1547812" cy="194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2111" name="TextBox 6"/>
          <p:cNvSpPr txBox="1"/>
          <p:nvPr/>
        </p:nvSpPr>
        <p:spPr>
          <a:xfrm>
            <a:off x="0" y="836613"/>
            <a:ext cx="154781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18" charset="0"/>
              </a:rPr>
              <a:t>Aries</a:t>
            </a:r>
            <a:r>
              <a:rPr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白羊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112" name="TextBox 6"/>
          <p:cNvSpPr txBox="1"/>
          <p:nvPr/>
        </p:nvSpPr>
        <p:spPr>
          <a:xfrm>
            <a:off x="1547813" y="836613"/>
            <a:ext cx="1547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18" charset="0"/>
              </a:rPr>
              <a:t>Taurus</a:t>
            </a:r>
            <a:r>
              <a:rPr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金牛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113" name="TextBox 6"/>
          <p:cNvSpPr txBox="1"/>
          <p:nvPr/>
        </p:nvSpPr>
        <p:spPr>
          <a:xfrm>
            <a:off x="3059113" y="836613"/>
            <a:ext cx="1547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18" charset="0"/>
              </a:rPr>
              <a:t>Gemini</a:t>
            </a:r>
            <a:r>
              <a:rPr lang="zh-CN" altLang="en-US" sz="20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双子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2114" name="TextBox 6"/>
          <p:cNvSpPr txBox="1"/>
          <p:nvPr/>
        </p:nvSpPr>
        <p:spPr>
          <a:xfrm>
            <a:off x="4572000" y="836613"/>
            <a:ext cx="154781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</a:rPr>
              <a:t>Cancer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</a:rPr>
              <a:t>巨蟹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2115" name="TextBox 6"/>
          <p:cNvSpPr txBox="1"/>
          <p:nvPr/>
        </p:nvSpPr>
        <p:spPr>
          <a:xfrm>
            <a:off x="6084888" y="836613"/>
            <a:ext cx="1547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</a:rPr>
              <a:t>Leo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</a:rPr>
              <a:t>狮子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2116" name="TextBox 6"/>
          <p:cNvSpPr txBox="1"/>
          <p:nvPr/>
        </p:nvSpPr>
        <p:spPr>
          <a:xfrm>
            <a:off x="7596188" y="836613"/>
            <a:ext cx="1547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</a:rPr>
              <a:t>Virgo</a:t>
            </a: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</a:rPr>
              <a:t>处女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2117" name="TextBox 6"/>
          <p:cNvSpPr txBox="1"/>
          <p:nvPr/>
        </p:nvSpPr>
        <p:spPr>
          <a:xfrm>
            <a:off x="0" y="3716338"/>
            <a:ext cx="154781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latin typeface="Arial" panose="020B0604020202020204" pitchFamily="34" charset="0"/>
              </a:rPr>
              <a:t>Libra</a:t>
            </a:r>
            <a:r>
              <a:rPr lang="zh-CN" altLang="en-US" sz="2000" b="1" dirty="0">
                <a:latin typeface="Arial" panose="020B0604020202020204" pitchFamily="34" charset="0"/>
              </a:rPr>
              <a:t>天秤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132118" name="TextBox 6"/>
          <p:cNvSpPr txBox="1"/>
          <p:nvPr/>
        </p:nvSpPr>
        <p:spPr>
          <a:xfrm>
            <a:off x="1476375" y="3716338"/>
            <a:ext cx="154781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b="1">
                <a:latin typeface="Arial" panose="020B0604020202020204" pitchFamily="34" charset="0"/>
              </a:rPr>
              <a:t>Scorpio</a:t>
            </a:r>
            <a:r>
              <a:rPr lang="zh-CN" altLang="en-US" b="1" dirty="0">
                <a:latin typeface="Arial" panose="020B0604020202020204" pitchFamily="34" charset="0"/>
              </a:rPr>
              <a:t>天蝎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32119" name="TextBox 6"/>
          <p:cNvSpPr txBox="1"/>
          <p:nvPr/>
        </p:nvSpPr>
        <p:spPr>
          <a:xfrm>
            <a:off x="3059113" y="3716338"/>
            <a:ext cx="1547812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1600" b="1">
                <a:latin typeface="Times New Roman" panose="02020603050405020304" pitchFamily="18" charset="0"/>
              </a:rPr>
              <a:t>Sagittarius</a:t>
            </a:r>
            <a:r>
              <a:rPr lang="zh-CN" altLang="en-US" sz="1600" b="1" dirty="0">
                <a:latin typeface="Times New Roman" panose="02020603050405020304" pitchFamily="18" charset="0"/>
              </a:rPr>
              <a:t>射手</a:t>
            </a:r>
            <a:endParaRPr lang="zh-CN" altLang="en-US" sz="1600" b="1" dirty="0">
              <a:latin typeface="Times New Roman" panose="02020603050405020304" pitchFamily="18" charset="0"/>
            </a:endParaRPr>
          </a:p>
        </p:txBody>
      </p:sp>
      <p:sp>
        <p:nvSpPr>
          <p:cNvPr id="132120" name="TextBox 6"/>
          <p:cNvSpPr txBox="1"/>
          <p:nvPr/>
        </p:nvSpPr>
        <p:spPr>
          <a:xfrm>
            <a:off x="4572000" y="3716338"/>
            <a:ext cx="154781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1600" b="1">
                <a:latin typeface="Times New Roman" panose="02020603050405020304" pitchFamily="18" charset="0"/>
              </a:rPr>
              <a:t>Capricorn</a:t>
            </a:r>
            <a:r>
              <a:rPr lang="zh-CN" altLang="en-US" sz="1600" b="1" dirty="0">
                <a:latin typeface="Times New Roman" panose="02020603050405020304" pitchFamily="18" charset="0"/>
              </a:rPr>
              <a:t>摩羯</a:t>
            </a:r>
            <a:endParaRPr lang="zh-CN" altLang="en-US" sz="1600" b="1" dirty="0">
              <a:latin typeface="Times New Roman" panose="02020603050405020304" pitchFamily="18" charset="0"/>
            </a:endParaRPr>
          </a:p>
        </p:txBody>
      </p:sp>
      <p:sp>
        <p:nvSpPr>
          <p:cNvPr id="132121" name="TextBox 6"/>
          <p:cNvSpPr txBox="1"/>
          <p:nvPr/>
        </p:nvSpPr>
        <p:spPr>
          <a:xfrm>
            <a:off x="6084888" y="3716338"/>
            <a:ext cx="1547812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1600" b="1">
                <a:latin typeface="Arial" panose="020B0604020202020204" pitchFamily="34" charset="0"/>
              </a:rPr>
              <a:t>Aquarius</a:t>
            </a:r>
            <a:r>
              <a:rPr lang="zh-CN" altLang="en-US" sz="1600" b="1" dirty="0">
                <a:latin typeface="Arial" panose="020B0604020202020204" pitchFamily="34" charset="0"/>
              </a:rPr>
              <a:t>水瓶</a:t>
            </a:r>
            <a:endParaRPr lang="zh-CN" altLang="en-US" sz="1600" b="1" dirty="0">
              <a:latin typeface="Arial" panose="020B0604020202020204" pitchFamily="34" charset="0"/>
            </a:endParaRPr>
          </a:p>
        </p:txBody>
      </p:sp>
      <p:sp>
        <p:nvSpPr>
          <p:cNvPr id="132122" name="TextBox 6"/>
          <p:cNvSpPr txBox="1"/>
          <p:nvPr/>
        </p:nvSpPr>
        <p:spPr>
          <a:xfrm>
            <a:off x="7596188" y="3716338"/>
            <a:ext cx="154781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en-US" altLang="zh-CN" sz="2000" b="1">
                <a:latin typeface="Arial" panose="020B0604020202020204" pitchFamily="34" charset="0"/>
              </a:rPr>
              <a:t>Pisces</a:t>
            </a:r>
            <a:r>
              <a:rPr lang="zh-CN" altLang="en-US" sz="2000" b="1" dirty="0">
                <a:latin typeface="Arial" panose="020B0604020202020204" pitchFamily="34" charset="0"/>
              </a:rPr>
              <a:t>双鱼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8" name="标题 121857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4000" b="1">
                <a:latin typeface="Times New Roman" panose="02020603050405020304" pitchFamily="18" charset="0"/>
              </a:rPr>
              <a:t>Procedures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121859" name="文本占位符 121858"/>
          <p:cNvSpPr>
            <a:spLocks noGrp="1"/>
          </p:cNvSpPr>
          <p:nvPr>
            <p:ph type="body" idx="1"/>
          </p:nvPr>
        </p:nvSpPr>
        <p:spPr>
          <a:xfrm>
            <a:off x="468313" y="1268413"/>
            <a:ext cx="8229600" cy="4525962"/>
          </a:xfrm>
          <a:noFill/>
          <a:ln>
            <a:noFill/>
          </a:ln>
        </p:spPr>
        <p:txBody>
          <a:bodyPr/>
          <a:p>
            <a:endParaRPr lang="zh-CN" altLang="en-US" dirty="0"/>
          </a:p>
        </p:txBody>
      </p:sp>
      <p:sp>
        <p:nvSpPr>
          <p:cNvPr id="121860" name="矩形 121859">
            <a:hlinkClick r:id="" action="ppaction://noaction"/>
          </p:cNvPr>
          <p:cNvSpPr/>
          <p:nvPr/>
        </p:nvSpPr>
        <p:spPr>
          <a:xfrm>
            <a:off x="611188" y="1341438"/>
            <a:ext cx="4824412" cy="647700"/>
          </a:xfrm>
          <a:prstGeom prst="rect">
            <a:avLst/>
          </a:prstGeom>
          <a:solidFill>
            <a:srgbClr val="99CC00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Part One: Warming-up</a:t>
            </a:r>
            <a:endParaRPr lang="en-US" altLang="zh-CN" sz="28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121861" name="矩形 121860">
            <a:hlinkClick r:id="" action="ppaction://noaction"/>
          </p:cNvPr>
          <p:cNvSpPr/>
          <p:nvPr/>
        </p:nvSpPr>
        <p:spPr>
          <a:xfrm>
            <a:off x="1835150" y="2276475"/>
            <a:ext cx="5545138" cy="647700"/>
          </a:xfrm>
          <a:prstGeom prst="rect">
            <a:avLst/>
          </a:prstGeom>
          <a:solidFill>
            <a:srgbClr val="FF0066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 wrap="none" anchor="ctr">
            <a:flatTx/>
          </a:bodyPr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Part Two: Listening Comprehension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1862" name="矩形 121861">
            <a:hlinkClick r:id="" action="ppaction://noaction"/>
          </p:cNvPr>
          <p:cNvSpPr/>
          <p:nvPr/>
        </p:nvSpPr>
        <p:spPr>
          <a:xfrm>
            <a:off x="611188" y="3213100"/>
            <a:ext cx="4968875" cy="647700"/>
          </a:xfrm>
          <a:prstGeom prst="rect">
            <a:avLst/>
          </a:prstGeom>
          <a:solidFill>
            <a:srgbClr val="CC99FF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99FF"/>
            </a:extrusionClr>
          </a:sp3d>
        </p:spPr>
        <p:txBody>
          <a:bodyPr wrap="none" anchor="ctr">
            <a:flatTx/>
          </a:bodyPr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Part Three: Challenge to talk 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1863" name="矩形 121862">
            <a:hlinkClick r:id="" action="ppaction://noaction"/>
          </p:cNvPr>
          <p:cNvSpPr/>
          <p:nvPr/>
        </p:nvSpPr>
        <p:spPr>
          <a:xfrm>
            <a:off x="1835150" y="4437063"/>
            <a:ext cx="5761038" cy="792162"/>
          </a:xfrm>
          <a:prstGeom prst="rect">
            <a:avLst/>
          </a:prstGeom>
          <a:solidFill>
            <a:srgbClr val="FF6600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Section one: Animal Signs</a:t>
            </a:r>
            <a:endParaRPr lang="en-US" altLang="zh-CN" sz="2400" b="1" i="1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400" b="1" i="1">
                <a:solidFill>
                  <a:schemeClr val="bg1"/>
                </a:solidFill>
                <a:latin typeface="Times New Roman" panose="02020603050405020304" pitchFamily="18" charset="0"/>
              </a:rPr>
              <a:t>Section two: Communicative Function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1867" name="下箭头 121866"/>
          <p:cNvSpPr/>
          <p:nvPr/>
        </p:nvSpPr>
        <p:spPr>
          <a:xfrm>
            <a:off x="4787900" y="4005263"/>
            <a:ext cx="361950" cy="415925"/>
          </a:xfrm>
          <a:prstGeom prst="downArrow">
            <a:avLst>
              <a:gd name="adj1" fmla="val 50000"/>
              <a:gd name="adj2" fmla="val 28728"/>
            </a:avLst>
          </a:prstGeom>
          <a:solidFill>
            <a:srgbClr val="33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solidFill>
                <a:srgbClr val="9900FF"/>
              </a:solidFill>
              <a:latin typeface="Verdana" panose="020B0604030504040204" pitchFamily="34" charset="0"/>
            </a:endParaRPr>
          </a:p>
        </p:txBody>
      </p:sp>
      <p:sp>
        <p:nvSpPr>
          <p:cNvPr id="121868" name="矩形 121867">
            <a:hlinkClick r:id="" action="ppaction://noaction"/>
          </p:cNvPr>
          <p:cNvSpPr/>
          <p:nvPr/>
        </p:nvSpPr>
        <p:spPr>
          <a:xfrm>
            <a:off x="395288" y="5445125"/>
            <a:ext cx="4968875" cy="647700"/>
          </a:xfrm>
          <a:prstGeom prst="rect">
            <a:avLst/>
          </a:prstGeom>
          <a:solidFill>
            <a:srgbClr val="3366FF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66FF"/>
            </a:extrusionClr>
          </a:sp3d>
        </p:spPr>
        <p:txBody>
          <a:bodyPr wrap="none" anchor="ctr">
            <a:flatTx/>
          </a:bodyPr>
          <a:p>
            <a:pPr marL="342900" indent="-342900">
              <a:spcBef>
                <a:spcPct val="20000"/>
              </a:spcBef>
              <a:buFont typeface="Arial" panose="020B0604020202020204" pitchFamily="34" charset="0"/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Part Four: Assignment 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nimBg="1"/>
      <p:bldP spid="121861" grpId="0" animBg="1"/>
      <p:bldP spid="121862" grpId="0" animBg="1"/>
      <p:bldP spid="121863" grpId="0" animBg="1"/>
      <p:bldP spid="121867" grpId="0" bldLvl="0" animBg="1"/>
      <p:bldP spid="12186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4" name="标题 13107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/>
              <a:t>Assignment</a:t>
            </a:r>
            <a:endParaRPr lang="en-US" altLang="zh-CN"/>
          </a:p>
        </p:txBody>
      </p:sp>
      <p:sp>
        <p:nvSpPr>
          <p:cNvPr id="131075" name="文本占位符 131074"/>
          <p:cNvSpPr>
            <a:spLocks noGrp="1"/>
          </p:cNvSpPr>
          <p:nvPr>
            <p:ph type="body" idx="1"/>
          </p:nvPr>
        </p:nvSpPr>
        <p:spPr>
          <a:xfrm>
            <a:off x="250825" y="1600200"/>
            <a:ext cx="8713788" cy="4525963"/>
          </a:xfrm>
          <a:noFill/>
          <a:ln>
            <a:noFill/>
          </a:ln>
        </p:spPr>
        <p:txBody>
          <a:bodyPr/>
          <a:p>
            <a:pPr>
              <a:buNone/>
            </a:pPr>
            <a:r>
              <a:rPr lang="en-US" altLang="zh-CN"/>
              <a:t>          In western cultures, people like to talk about </a:t>
            </a:r>
            <a:r>
              <a:rPr lang="en-US" altLang="zh-CN">
                <a:solidFill>
                  <a:srgbClr val="FF0066"/>
                </a:solidFill>
              </a:rPr>
              <a:t>horoscope</a:t>
            </a:r>
            <a:r>
              <a:rPr lang="en-US" altLang="zh-CN"/>
              <a:t> instead of animal signs, please learn the names by your heart, and find out the personality descriptions behind your horoscope, and </a:t>
            </a:r>
            <a:r>
              <a:rPr lang="en-US" altLang="zh-CN">
                <a:solidFill>
                  <a:srgbClr val="FF0066"/>
                </a:solidFill>
              </a:rPr>
              <a:t>make a one-minute presentation </a:t>
            </a:r>
            <a:r>
              <a:rPr lang="en-US" altLang="zh-CN"/>
              <a:t>talking about similarity and difference between your real personality and those descriptions.</a:t>
            </a:r>
            <a:endParaRPr lang="en-US" altLang="zh-C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页脚占位符 1"/>
          <p:cNvSpPr txBox="1">
            <a:spLocks noGrp="1"/>
          </p:cNvSpPr>
          <p:nvPr/>
        </p:nvSpPr>
        <p:spPr>
          <a:xfrm>
            <a:off x="6934200" y="228600"/>
            <a:ext cx="1752600" cy="3206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r"/>
            <a:r>
              <a:rPr lang="en-US" altLang="zh-CN" sz="1000" b="1" err="1">
                <a:solidFill>
                  <a:schemeClr val="tx2"/>
                </a:solidFill>
                <a:latin typeface="Arial" panose="020B0604020202020204" pitchFamily="34" charset="0"/>
              </a:rPr>
              <a:t>www.themegallery.com</a:t>
            </a:r>
            <a:endParaRPr lang="en-US" altLang="zh-CN" sz="1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704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l"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8787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8788" name="Text Box 4"/>
          <p:cNvSpPr txBox="1"/>
          <p:nvPr/>
        </p:nvSpPr>
        <p:spPr>
          <a:xfrm>
            <a:off x="2916238" y="2997200"/>
            <a:ext cx="38163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6000">
                <a:solidFill>
                  <a:schemeClr val="bg1"/>
                </a:solidFill>
                <a:latin typeface="Arial" panose="020B0604020202020204" pitchFamily="34" charset="0"/>
              </a:rPr>
              <a:t>THE END</a:t>
            </a:r>
            <a:endParaRPr lang="en-US" altLang="zh-CN" sz="60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8789" name="Text Box 5"/>
          <p:cNvSpPr txBox="1"/>
          <p:nvPr/>
        </p:nvSpPr>
        <p:spPr>
          <a:xfrm>
            <a:off x="2916238" y="2997200"/>
            <a:ext cx="38163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6000">
                <a:latin typeface="Arial" panose="020B0604020202020204" pitchFamily="34" charset="0"/>
              </a:rPr>
              <a:t>THE END</a:t>
            </a:r>
            <a:endParaRPr lang="en-US" altLang="zh-CN" sz="6000">
              <a:latin typeface="Arial" panose="020B0604020202020204" pitchFamily="34" charset="0"/>
            </a:endParaRPr>
          </a:p>
        </p:txBody>
      </p:sp>
      <p:sp>
        <p:nvSpPr>
          <p:cNvPr id="118790" name="Text Box 6"/>
          <p:cNvSpPr txBox="1"/>
          <p:nvPr/>
        </p:nvSpPr>
        <p:spPr>
          <a:xfrm>
            <a:off x="5692775" y="-2290762"/>
            <a:ext cx="3055938" cy="15911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方正大标宋繁体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方正大标宋繁体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方正大标宋繁体" pitchFamily="2" charset="-122"/>
            </a:endParaRPr>
          </a:p>
          <a:p>
            <a:pPr algn="l">
              <a:spcBef>
                <a:spcPct val="50000"/>
              </a:spcBef>
            </a:pPr>
            <a:endParaRPr lang="en-US" altLang="zh-CN" sz="2800">
              <a:solidFill>
                <a:schemeClr val="bg1"/>
              </a:solidFill>
              <a:latin typeface="方正大标宋繁体" pitchFamily="2" charset="-122"/>
              <a:ea typeface="方正大标宋繁体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en-US" altLang="zh-CN" sz="2800">
                <a:solidFill>
                  <a:schemeClr val="bg1"/>
                </a:solidFill>
                <a:latin typeface="方正大标宋繁体" pitchFamily="2" charset="-122"/>
                <a:ea typeface="方正大标宋繁体" pitchFamily="2" charset="-122"/>
              </a:rPr>
              <a:t>Thanks a lot!</a:t>
            </a: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方正细圆简体" pitchFamily="2" charset="-122"/>
              <a:ea typeface="方正细圆简体" pitchFamily="2" charset="-122"/>
            </a:endParaRPr>
          </a:p>
          <a:p>
            <a:pPr algn="l"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5508625" y="-7937"/>
            <a:ext cx="3635375" cy="2519363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5672138" y="2781300"/>
            <a:ext cx="2087563" cy="1676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p>
            <a:r>
              <a:rPr lang="en-US" altLang="zh-CN" sz="4400" b="1">
                <a:solidFill>
                  <a:srgbClr val="FF0000"/>
                </a:solidFill>
                <a:latin typeface="Franklin Gothic Medium" panose="020B0603020102020204" pitchFamily="34" charset="0"/>
              </a:rPr>
              <a:t>June 11</a:t>
            </a:r>
            <a:endParaRPr lang="en-US" altLang="zh-CN" sz="4400" b="1">
              <a:solidFill>
                <a:srgbClr val="FF6600"/>
              </a:solidFill>
              <a:latin typeface="Arial" panose="020B0604020202020204" pitchFamily="34" charset="0"/>
            </a:endParaRPr>
          </a:p>
          <a:p>
            <a:r>
              <a:rPr lang="en-US" altLang="zh-CN" sz="6000" b="1">
                <a:solidFill>
                  <a:srgbClr val="593BED"/>
                </a:solidFill>
                <a:latin typeface="04b_19"/>
              </a:rPr>
              <a:t>2010</a:t>
            </a:r>
            <a:endParaRPr lang="en-US" altLang="zh-CN" sz="6000" b="1">
              <a:solidFill>
                <a:srgbClr val="593BED"/>
              </a:solidFill>
              <a:latin typeface="04b_19"/>
            </a:endParaRPr>
          </a:p>
        </p:txBody>
      </p:sp>
      <p:sp>
        <p:nvSpPr>
          <p:cNvPr id="118793" name="Rectangle 9"/>
          <p:cNvSpPr>
            <a:spLocks noChangeArrowheads="1"/>
          </p:cNvSpPr>
          <p:nvPr/>
        </p:nvSpPr>
        <p:spPr bwMode="auto">
          <a:xfrm>
            <a:off x="5545138" y="4437063"/>
            <a:ext cx="3635375" cy="2447925"/>
          </a:xfrm>
          <a:prstGeom prst="rect">
            <a:avLst/>
          </a:prstGeom>
          <a:gradFill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625475" y="3403600"/>
            <a:ext cx="1828800" cy="700088"/>
            <a:chOff x="220" y="2372"/>
            <a:chExt cx="1050" cy="401"/>
          </a:xfrm>
        </p:grpSpPr>
        <p:graphicFrame>
          <p:nvGraphicFramePr>
            <p:cNvPr id="87052" name="Object 11"/>
            <p:cNvGraphicFramePr/>
            <p:nvPr/>
          </p:nvGraphicFramePr>
          <p:xfrm>
            <a:off x="220" y="2372"/>
            <a:ext cx="382" cy="4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752475" imgH="786765" progId="CorelDRAW.Graphic.11">
                    <p:embed/>
                  </p:oleObj>
                </mc:Choice>
                <mc:Fallback>
                  <p:oleObj name="" r:id="rId1" imgW="752475" imgH="786765" progId="CorelDRAW.Graphic.11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20" y="2372"/>
                          <a:ext cx="382" cy="40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8796" name="Text Box 12"/>
            <p:cNvSpPr txBox="1">
              <a:spLocks noChangeArrowheads="1"/>
            </p:cNvSpPr>
            <p:nvPr/>
          </p:nvSpPr>
          <p:spPr bwMode="auto">
            <a:xfrm>
              <a:off x="558" y="2509"/>
              <a:ext cx="712" cy="21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marR="0" algn="l" defTabSz="914400">
                <a:buClrTx/>
                <a:buSzTx/>
                <a:buFontTx/>
                <a:defRPr/>
              </a:pPr>
              <a:r>
                <a:rPr kumimoji="0" lang="en-US" altLang="zh-CN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vantGarde Md BT" pitchFamily="34" charset="0"/>
                  <a:ea typeface="宋体" panose="02010600030101010101" pitchFamily="2" charset="-122"/>
                  <a:cs typeface="+mn-cs"/>
                </a:rPr>
                <a:t>RP Gallery</a:t>
              </a:r>
              <a:endParaRPr kumimoji="0" lang="en-US" altLang="zh-CN" kern="1200" cap="none" spc="0" normalizeH="0" baseline="0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vantGarde Md BT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87054" name="Object 18"/>
          <p:cNvGraphicFramePr/>
          <p:nvPr/>
        </p:nvGraphicFramePr>
        <p:xfrm>
          <a:off x="595313" y="4344988"/>
          <a:ext cx="1974850" cy="30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4490720" imgH="694690" progId="CorelDRAW.Graphic.11">
                  <p:embed/>
                </p:oleObj>
              </mc:Choice>
              <mc:Fallback>
                <p:oleObj name="" r:id="rId3" imgW="4490720" imgH="694690" progId="CorelDRAW.Graphic.11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5313" y="4344988"/>
                        <a:ext cx="1974850" cy="3032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0"/>
          <p:cNvGrpSpPr/>
          <p:nvPr/>
        </p:nvGrpSpPr>
        <p:grpSpPr>
          <a:xfrm>
            <a:off x="506413" y="5226050"/>
            <a:ext cx="992187" cy="812800"/>
            <a:chOff x="319" y="3385"/>
            <a:chExt cx="625" cy="512"/>
          </a:xfrm>
        </p:grpSpPr>
        <p:pic>
          <p:nvPicPr>
            <p:cNvPr id="87056" name="Picture 21" descr="Painting-App-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" y="3385"/>
              <a:ext cx="512" cy="5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7057" name="Text Box 24"/>
            <p:cNvSpPr txBox="1"/>
            <p:nvPr/>
          </p:nvSpPr>
          <p:spPr>
            <a:xfrm>
              <a:off x="828" y="3525"/>
              <a:ext cx="116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endParaRPr lang="zh-CN" altLang="en-US" dirty="0">
                <a:solidFill>
                  <a:srgbClr val="FF99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118809" name="Text Box 25"/>
          <p:cNvSpPr txBox="1"/>
          <p:nvPr/>
        </p:nvSpPr>
        <p:spPr>
          <a:xfrm>
            <a:off x="436563" y="393700"/>
            <a:ext cx="38163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6000">
                <a:solidFill>
                  <a:schemeClr val="bg1"/>
                </a:solidFill>
                <a:latin typeface="Arial" panose="020B0604020202020204" pitchFamily="34" charset="0"/>
              </a:rPr>
              <a:t>THE END</a:t>
            </a:r>
            <a:endParaRPr lang="en-US" altLang="zh-CN" sz="60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8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7 -0.37758 L -4.16667E-6 3.4104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00" y="1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1"/>
                            </p:stCondLst>
                            <p:childTnLst>
                              <p:par>
                                <p:cTn id="41" presetID="35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 L -0.25 0.0  E" pathEditMode="relative" ptsTypes="">
                                      <p:cBhvr>
                                        <p:cTn id="42" dur="2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18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/>
      <p:bldP spid="118789" grpId="0"/>
      <p:bldP spid="118791" grpId="0" animBg="1"/>
      <p:bldP spid="118792" grpId="0"/>
      <p:bldP spid="118792" grpId="1"/>
      <p:bldP spid="118793" grpId="0" animBg="1"/>
      <p:bldP spid="118809" grpId="0"/>
      <p:bldP spid="11880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标题 50177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b="1" i="1">
                <a:latin typeface="Arial" panose="020B0604020202020204" pitchFamily="34" charset="0"/>
              </a:rPr>
              <a:t>Warming-up: Animal Names</a:t>
            </a:r>
            <a:endParaRPr lang="en-US" altLang="zh-CN" b="1" i="1">
              <a:latin typeface="Arial" panose="020B0604020202020204" pitchFamily="34" charset="0"/>
            </a:endParaRPr>
          </a:p>
        </p:txBody>
      </p:sp>
      <p:pic>
        <p:nvPicPr>
          <p:cNvPr id="50179" name="图片 50178" descr="gif1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7625" y="4581525"/>
            <a:ext cx="760413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0" name="椭圆形标注 50179"/>
          <p:cNvSpPr/>
          <p:nvPr/>
        </p:nvSpPr>
        <p:spPr>
          <a:xfrm>
            <a:off x="755650" y="1412875"/>
            <a:ext cx="3816350" cy="4248150"/>
          </a:xfrm>
          <a:prstGeom prst="wedgeEllipseCallout">
            <a:avLst>
              <a:gd name="adj1" fmla="val 135940"/>
              <a:gd name="adj2" fmla="val 31764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 sz="2800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Take a look at the photos of different animals, and say their </a:t>
            </a:r>
            <a:r>
              <a:rPr lang="en-US" altLang="zh-CN" sz="3600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names </a:t>
            </a:r>
            <a:r>
              <a:rPr lang="en-US" altLang="zh-CN" sz="2800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as quickly, loudly and clearly as possible</a:t>
            </a:r>
            <a:r>
              <a:rPr lang="en-US" altLang="zh-CN" sz="3600">
                <a:solidFill>
                  <a:srgbClr val="66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.</a:t>
            </a:r>
            <a:endParaRPr lang="en-US" altLang="zh-CN" sz="3600">
              <a:solidFill>
                <a:srgbClr val="66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 sz="quarter"/>
          </p:nvPr>
        </p:nvSpPr>
        <p:spPr>
          <a:xfrm>
            <a:off x="611188" y="188913"/>
            <a:ext cx="8229600" cy="1143000"/>
          </a:xfrm>
          <a:noFill/>
          <a:ln>
            <a:noFill/>
          </a:ln>
        </p:spPr>
        <p:txBody>
          <a:bodyPr/>
          <a:p>
            <a:endParaRPr lang="en-US" altLang="zh-CN" sz="2800" b="1"/>
          </a:p>
        </p:txBody>
      </p:sp>
      <p:pic>
        <p:nvPicPr>
          <p:cNvPr id="13322" name="内容占位符 13321" descr="u=872726864,605383752&amp;fm=0&amp;gp=0"/>
          <p:cNvPicPr>
            <a:picLocks noGrp="1"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179388" y="1484313"/>
            <a:ext cx="1944687" cy="208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图片 13324" descr="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38" y="3933825"/>
            <a:ext cx="2087562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5" name="图片 13334" descr="u=1546482242,805479393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975" y="1484313"/>
            <a:ext cx="2087563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8" name="内容占位符 13337" descr="狼23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3438" y="3933825"/>
            <a:ext cx="1944687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40" name="椭圆形标注 13339"/>
          <p:cNvSpPr/>
          <p:nvPr/>
        </p:nvSpPr>
        <p:spPr>
          <a:xfrm>
            <a:off x="1979613" y="333375"/>
            <a:ext cx="2016125" cy="646113"/>
          </a:xfrm>
          <a:prstGeom prst="wedgeEllipseCallout">
            <a:avLst>
              <a:gd name="adj1" fmla="val 22991"/>
              <a:gd name="adj2" fmla="val 131329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Polar/sea bear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13342" name="图片 13341" descr="u=3547293607,4182956768&amp;fm=0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025" y="1484313"/>
            <a:ext cx="201612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44" name="椭圆形标注 13343"/>
          <p:cNvSpPr/>
          <p:nvPr/>
        </p:nvSpPr>
        <p:spPr>
          <a:xfrm>
            <a:off x="7524750" y="333375"/>
            <a:ext cx="1439863" cy="646113"/>
          </a:xfrm>
          <a:prstGeom prst="wedgeEllipseCallout">
            <a:avLst>
              <a:gd name="adj1" fmla="val -29273"/>
              <a:gd name="adj2" fmla="val 137713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giraffe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13345" name="图片 13344" descr="u=1980247146,2946057412&amp;fm=3&amp;gp=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025" y="3933825"/>
            <a:ext cx="2087563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7" name="图片 13346" descr="u=2977705035,3858602593&amp;fm=3&amp;gp=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3438" y="1484313"/>
            <a:ext cx="1944687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9" name="内容占位符 13348" descr="075"/>
          <p:cNvPicPr>
            <a:picLocks noGrp="1" noChangeAspect="1"/>
          </p:cNvPicPr>
          <p:nvPr>
            <p:ph sz="quarter" idx="3"/>
          </p:nvPr>
        </p:nvPicPr>
        <p:blipFill>
          <a:blip r:embed="rId8"/>
          <a:stretch>
            <a:fillRect/>
          </a:stretch>
        </p:blipFill>
        <p:spPr>
          <a:xfrm>
            <a:off x="179388" y="3933825"/>
            <a:ext cx="2016125" cy="2187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 decel="100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2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4000"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2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2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0" grpId="0" animBg="1"/>
      <p:bldP spid="133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标题 44033"/>
          <p:cNvSpPr>
            <a:spLocks noGrp="1"/>
          </p:cNvSpPr>
          <p:nvPr>
            <p:ph type="title" sz="quarter"/>
          </p:nvPr>
        </p:nvSpPr>
        <p:spPr>
          <a:noFill/>
          <a:ln>
            <a:noFill/>
          </a:ln>
        </p:spPr>
        <p:txBody>
          <a:bodyPr/>
          <a:p>
            <a:endParaRPr lang="zh-CN" altLang="en-US" dirty="0"/>
          </a:p>
        </p:txBody>
      </p:sp>
      <p:pic>
        <p:nvPicPr>
          <p:cNvPr id="44051" name="图片 44050" descr="u=1595324717,2011479886&amp;fm=0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3716338"/>
            <a:ext cx="1800225" cy="1873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63" name="椭圆形标注 44062"/>
          <p:cNvSpPr/>
          <p:nvPr/>
        </p:nvSpPr>
        <p:spPr>
          <a:xfrm>
            <a:off x="684213" y="6211888"/>
            <a:ext cx="1366837" cy="457200"/>
          </a:xfrm>
          <a:prstGeom prst="wedgeEllipseCallout">
            <a:avLst>
              <a:gd name="adj1" fmla="val -48144"/>
              <a:gd name="adj2" fmla="val -180208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koala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44065" name="图片 44064" descr="0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1484313"/>
            <a:ext cx="2016125" cy="180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74" name="椭圆形标注 44073"/>
          <p:cNvSpPr/>
          <p:nvPr/>
        </p:nvSpPr>
        <p:spPr>
          <a:xfrm>
            <a:off x="2268538" y="260350"/>
            <a:ext cx="1439862" cy="720725"/>
          </a:xfrm>
          <a:prstGeom prst="wedgeEllipseCallout">
            <a:avLst>
              <a:gd name="adj1" fmla="val 12185"/>
              <a:gd name="adj2" fmla="val 128412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tortoise/turtle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44075" name="图片 44074" descr="u=3992835935,2266004712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538" y="3716338"/>
            <a:ext cx="2017712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76" name="图片 44075" descr="u=337398964,1565835235&amp;fm=0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1484313"/>
            <a:ext cx="1944687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82" name="图片 44081" descr="00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9563" y="1484313"/>
            <a:ext cx="2016125" cy="187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83" name="椭圆形标注 44082"/>
          <p:cNvSpPr/>
          <p:nvPr/>
        </p:nvSpPr>
        <p:spPr>
          <a:xfrm>
            <a:off x="7451725" y="333375"/>
            <a:ext cx="1439863" cy="647700"/>
          </a:xfrm>
          <a:prstGeom prst="wedgeEllipseCallout">
            <a:avLst>
              <a:gd name="adj1" fmla="val -44931"/>
              <a:gd name="adj2" fmla="val 148773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peacock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44084" name="图片 44083" descr="u=1649233728,1202154989&amp;fm=0&amp;gp=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2588" y="3789363"/>
            <a:ext cx="1943100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85" name="椭圆形标注 44084"/>
          <p:cNvSpPr/>
          <p:nvPr/>
        </p:nvSpPr>
        <p:spPr>
          <a:xfrm>
            <a:off x="6948488" y="6211888"/>
            <a:ext cx="1439862" cy="646112"/>
          </a:xfrm>
          <a:prstGeom prst="wedgeEllipseCallout">
            <a:avLst>
              <a:gd name="adj1" fmla="val 2370"/>
              <a:gd name="adj2" fmla="val -203810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 lIns="0" tIns="10800" rIns="0" bIns="10800"/>
          <a:p>
            <a:r>
              <a:rPr lang="en-US" altLang="zh-CN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penguin</a:t>
            </a:r>
            <a:endParaRPr lang="en-US" altLang="zh-CN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44086" name="图片 44085" descr="00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513" y="3716338"/>
            <a:ext cx="2016125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87" name="图片 44086" descr="可爱小动物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388" y="1484313"/>
            <a:ext cx="1871662" cy="1870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40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4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500"/>
                                        <p:tgtEl>
                                          <p:spTgt spid="44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40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6" dur="500"/>
                                        <p:tgtEl>
                                          <p:spTgt spid="440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3" grpId="0" animBg="1"/>
      <p:bldP spid="44074" grpId="0" animBg="1"/>
      <p:bldP spid="44083" grpId="0" animBg="1"/>
      <p:bldP spid="440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3" name="标题 8192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/>
              <a:t>Phrases about animals</a:t>
            </a:r>
            <a:endParaRPr lang="zh-CN" altLang="en-US" dirty="0"/>
          </a:p>
        </p:txBody>
      </p:sp>
      <p:sp>
        <p:nvSpPr>
          <p:cNvPr id="81924" name="文本占位符 81923"/>
          <p:cNvSpPr>
            <a:spLocks noGrp="1"/>
          </p:cNvSpPr>
          <p:nvPr>
            <p:ph type="body" sz="half" idx="1"/>
          </p:nvPr>
        </p:nvSpPr>
        <p:spPr>
          <a:xfrm>
            <a:off x="468313" y="1557338"/>
            <a:ext cx="4038600" cy="4525962"/>
          </a:xfrm>
          <a:noFill/>
          <a:ln>
            <a:noFill/>
          </a:ln>
        </p:spPr>
        <p:txBody>
          <a:bodyPr/>
          <a:p>
            <a:pPr>
              <a:buClrTx/>
              <a:buSzTx/>
              <a:buFont typeface="Arial" panose="020B0604020202020204" pitchFamily="34" charset="0"/>
            </a:pPr>
            <a:r>
              <a:rPr lang="en-US" altLang="zh-CN" sz="2800" b="1" i="1">
                <a:latin typeface="Times New Roman" panose="02020603050405020304" pitchFamily="18" charset="0"/>
              </a:rPr>
              <a:t>Please fill in the blanks</a:t>
            </a:r>
            <a:endParaRPr lang="en-US" altLang="zh-CN" sz="2800" b="1" i="1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2800" b="1" i="1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as brave as ____                                      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as busy as ____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as slow as___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as hungry as ____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81925" name="文本占位符 81924"/>
          <p:cNvSpPr>
            <a:spLocks noGrp="1"/>
          </p:cNvSpPr>
          <p:nvPr>
            <p:ph type="body" sz="half" idx="2"/>
          </p:nvPr>
        </p:nvSpPr>
        <p:spPr>
          <a:xfrm>
            <a:off x="4643438" y="1700213"/>
            <a:ext cx="4038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marL="533400" lvl="0" indent="-533400">
              <a:buNone/>
            </a:pPr>
            <a:endParaRPr lang="en-US" altLang="zh-CN">
              <a:latin typeface="Times New Roman" panose="02020603050405020304" pitchFamily="18" charset="0"/>
            </a:endParaRPr>
          </a:p>
          <a:p>
            <a:pPr marL="533400" lvl="0" indent="-533400">
              <a:buNone/>
            </a:pPr>
            <a:endParaRPr lang="en-US" altLang="zh-CN">
              <a:latin typeface="Times New Roman" panose="02020603050405020304" pitchFamily="18" charset="0"/>
            </a:endParaRPr>
          </a:p>
          <a:p>
            <a:pPr marL="533400" lvl="0" indent="-533400">
              <a:buNone/>
            </a:pPr>
            <a:r>
              <a:rPr lang="en-US" altLang="zh-CN">
                <a:latin typeface="Times New Roman" panose="02020603050405020304" pitchFamily="18" charset="0"/>
              </a:rPr>
              <a:t>5. as proud as ____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lvl="0" indent="-533400">
              <a:buNone/>
            </a:pPr>
            <a:r>
              <a:rPr lang="en-US" altLang="zh-CN">
                <a:latin typeface="Times New Roman" panose="02020603050405020304" pitchFamily="18" charset="0"/>
              </a:rPr>
              <a:t>6. as strong as ____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lvl="0" indent="-533400">
              <a:buNone/>
            </a:pPr>
            <a:r>
              <a:rPr lang="en-US" altLang="zh-CN">
                <a:latin typeface="Times New Roman" panose="02020603050405020304" pitchFamily="18" charset="0"/>
              </a:rPr>
              <a:t>7. as tall as ____</a:t>
            </a:r>
            <a:endParaRPr lang="en-US" altLang="zh-CN">
              <a:latin typeface="Times New Roman" panose="02020603050405020304" pitchFamily="18" charset="0"/>
            </a:endParaRPr>
          </a:p>
          <a:p>
            <a:pPr marL="533400" lvl="0" indent="-533400">
              <a:buNone/>
            </a:pPr>
            <a:r>
              <a:rPr lang="en-US" altLang="zh-CN">
                <a:latin typeface="Times New Roman" panose="02020603050405020304" pitchFamily="18" charset="0"/>
              </a:rPr>
              <a:t>8. as blind as___</a:t>
            </a:r>
            <a:endParaRPr lang="zh-CN" altLang="en-US" dirty="0"/>
          </a:p>
          <a:p>
            <a:pPr marL="533400" lvl="0" indent="-533400"/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84438" y="2708275"/>
            <a:ext cx="7810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lion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2411413" y="3213100"/>
            <a:ext cx="7683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bee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6659563" y="2852738"/>
            <a:ext cx="1289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peacock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6804025" y="3357563"/>
            <a:ext cx="9969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horse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372225" y="3860800"/>
            <a:ext cx="1073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giraffe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36" name="TextBox 6"/>
          <p:cNvSpPr txBox="1"/>
          <p:nvPr/>
        </p:nvSpPr>
        <p:spPr>
          <a:xfrm>
            <a:off x="2339975" y="3716338"/>
            <a:ext cx="11207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snail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37" name="TextBox 6"/>
          <p:cNvSpPr txBox="1"/>
          <p:nvPr/>
        </p:nvSpPr>
        <p:spPr>
          <a:xfrm>
            <a:off x="6588125" y="4365625"/>
            <a:ext cx="11207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bat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771775" y="4221163"/>
            <a:ext cx="831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a wolf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3" grpId="0"/>
      <p:bldP spid="4" grpId="0"/>
      <p:bldP spid="5" grpId="0"/>
      <p:bldP spid="81936" grpId="0"/>
      <p:bldP spid="81937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2" name="标题 9728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i="1"/>
              <a:t>Listening: nutty news</a:t>
            </a:r>
            <a:endParaRPr lang="zh-CN" altLang="en-US" i="1" dirty="0"/>
          </a:p>
        </p:txBody>
      </p:sp>
      <p:sp>
        <p:nvSpPr>
          <p:cNvPr id="97283" name="文本占位符 97282"/>
          <p:cNvSpPr>
            <a:spLocks noGrp="1"/>
          </p:cNvSpPr>
          <p:nvPr>
            <p:ph type="body" sz="half" idx="1"/>
          </p:nvPr>
        </p:nvSpPr>
        <p:spPr>
          <a:xfrm>
            <a:off x="179388" y="1484313"/>
            <a:ext cx="8964612" cy="4525962"/>
          </a:xfrm>
          <a:noFill/>
          <a:ln>
            <a:noFill/>
          </a:ln>
        </p:spPr>
        <p:txBody>
          <a:bodyPr/>
          <a:p>
            <a:pPr>
              <a:buClrTx/>
              <a:buSzTx/>
              <a:buFont typeface="Arial" panose="020B0604020202020204" pitchFamily="34" charset="0"/>
            </a:pPr>
            <a:r>
              <a:rPr lang="en-US" altLang="zh-CN" sz="2400" b="1" i="1">
                <a:hlinkClick r:id="rId1" action="ppaction://hlinksldjump"/>
              </a:rPr>
              <a:t>Listen to the first article and write “T” for true or “F” for false. Correct the false sentences.</a:t>
            </a:r>
            <a:endParaRPr lang="en-US" altLang="zh-CN" sz="2400" b="1" i="1"/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2400" b="1" i="1"/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2400"/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Lulu has lived with the Richards family for 10 years.___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When the Richards family first found Lulu, she was </a:t>
            </a:r>
            <a:r>
              <a:rPr lang="en-US" altLang="zh-CN" sz="2800" err="1">
                <a:latin typeface="Times New Roman" panose="02020603050405020304" pitchFamily="18" charset="0"/>
              </a:rPr>
              <a:t>gonna</a:t>
            </a:r>
            <a:r>
              <a:rPr lang="en-US" altLang="zh-CN" sz="2800">
                <a:latin typeface="Times New Roman" panose="02020603050405020304" pitchFamily="18" charset="0"/>
              </a:rPr>
              <a:t> die.___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Lulu saved Mr. Ken by running back home.___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AutoNum type="arabicPeriod"/>
            </a:pPr>
            <a:r>
              <a:rPr lang="en-US" altLang="zh-CN" sz="2800">
                <a:latin typeface="Times New Roman" panose="02020603050405020304" pitchFamily="18" charset="0"/>
              </a:rPr>
              <a:t>Mr. Middleton, a farmer, said that Lulu’s story is rare.___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2800">
              <a:latin typeface="Times New Roman" panose="02020603050405020304" pitchFamily="18" charset="0"/>
            </a:endParaRPr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3600"/>
          </a:p>
          <a:p>
            <a:pPr>
              <a:buClrTx/>
              <a:buSzTx/>
              <a:buFont typeface="Arial" panose="020B0604020202020204" pitchFamily="34" charset="0"/>
              <a:buNone/>
            </a:pPr>
            <a:endParaRPr lang="en-US" altLang="zh-CN" sz="3600"/>
          </a:p>
          <a:p>
            <a:pPr>
              <a:buClrTx/>
              <a:buSzTx/>
              <a:buFont typeface="Arial" panose="020B0604020202020204" pitchFamily="34" charset="0"/>
            </a:pPr>
            <a:endParaRPr lang="en-US" altLang="zh-CN" sz="3600"/>
          </a:p>
        </p:txBody>
      </p:sp>
      <p:pic>
        <p:nvPicPr>
          <p:cNvPr id="97284" name="Track 4-3-5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6913" y="2492375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172450" y="3141663"/>
            <a:ext cx="40163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800" b="1">
                <a:latin typeface="Arial" panose="020B0604020202020204" pitchFamily="34" charset="0"/>
              </a:rPr>
              <a:t>T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1187450" y="4149725"/>
            <a:ext cx="4016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6877050" y="4652963"/>
            <a:ext cx="40163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316913" y="5157788"/>
            <a:ext cx="40163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1763713" y="4149725"/>
            <a:ext cx="475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She was next to her dead mother.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308850" y="4724400"/>
            <a:ext cx="15922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by barking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468313" y="5589588"/>
            <a:ext cx="39481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an expert veterinarian(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兽医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7293" name="TextBox 6"/>
          <p:cNvSpPr txBox="1"/>
          <p:nvPr/>
        </p:nvSpPr>
        <p:spPr>
          <a:xfrm>
            <a:off x="684213" y="2276475"/>
            <a:ext cx="69119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0" hangingPunct="0"/>
            <a:r>
              <a:rPr lang="en-US" altLang="zh-CN" sz="2400" b="1">
                <a:latin typeface="Arial" panose="020B0604020202020204" pitchFamily="34" charset="0"/>
              </a:rPr>
              <a:t>investigate    veterinarian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pic>
        <p:nvPicPr>
          <p:cNvPr id="97294" name="图片 97293" descr="u=1538236653,112621711&amp;fm=0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850" y="260350"/>
            <a:ext cx="1582738" cy="158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7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88840" fill="hold"/>
                                        <p:tgtEl>
                                          <p:spTgt spid="972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284"/>
                  </p:tgtEl>
                </p:cond>
              </p:nextCondLst>
            </p:seq>
            <p:audio>
              <p:cMediaNode vol="8700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284"/>
                </p:tgtEl>
              </p:cMediaNode>
            </p:audio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30" name="标题 99329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endParaRPr lang="en-US" altLang="zh-CN"/>
          </a:p>
        </p:txBody>
      </p:sp>
      <p:sp>
        <p:nvSpPr>
          <p:cNvPr id="99331" name="文本占位符 99330"/>
          <p:cNvSpPr>
            <a:spLocks noGrp="1" noChangeAspect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  <a:noFill/>
          <a:ln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99332" name="Track 4-3-5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459788" y="5229225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84213" y="3068638"/>
            <a:ext cx="7996237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</a:rPr>
              <a:t>When he was working on his farm, a tree branch suddenly fell on top of him.</a:t>
            </a:r>
            <a:endParaRPr lang="en-US" altLang="zh-CN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684213" y="3933825"/>
            <a:ext cx="385762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</a:rPr>
              <a:t>He was on the ground, unconscious.</a:t>
            </a:r>
            <a:endParaRPr lang="en-US" altLang="zh-CN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684213" y="4868863"/>
            <a:ext cx="328771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 eaLnBrk="0" hangingPunct="0"/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</a:rPr>
              <a:t>Loyal, friendly and intelligent.</a:t>
            </a:r>
            <a:endParaRPr lang="en-US" altLang="zh-CN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9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88840" fill="hold"/>
                                        <p:tgtEl>
                                          <p:spTgt spid="993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33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332"/>
                </p:tgtEl>
              </p:cMediaNode>
            </p:audio>
          </p:childTnLst>
        </p:cTn>
      </p:par>
    </p:tnLst>
    <p:bldLst>
      <p:bldP spid="7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标题 96257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p>
            <a:r>
              <a:rPr lang="en-US" altLang="zh-CN" sz="3200" b="1" i="1">
                <a:latin typeface="Times New Roman" panose="02020603050405020304" pitchFamily="18" charset="0"/>
              </a:rPr>
              <a:t>Animal  Signs (Chinese Zodiac</a:t>
            </a:r>
            <a:r>
              <a:rPr lang="zh-CN" altLang="en-US" sz="3200" b="1" i="1" dirty="0">
                <a:latin typeface="Times New Roman" panose="02020603050405020304" pitchFamily="18" charset="0"/>
              </a:rPr>
              <a:t>生肖</a:t>
            </a:r>
            <a:r>
              <a:rPr lang="en-US" altLang="zh-CN" sz="3200" b="1" i="1">
                <a:latin typeface="Times New Roman" panose="02020603050405020304" pitchFamily="18" charset="0"/>
              </a:rPr>
              <a:t>)</a:t>
            </a:r>
            <a:endParaRPr lang="en-US" altLang="zh-CN" sz="3200" b="1" i="1">
              <a:latin typeface="Times New Roman" panose="02020603050405020304" pitchFamily="18" charset="0"/>
            </a:endParaRPr>
          </a:p>
        </p:txBody>
      </p:sp>
      <p:pic>
        <p:nvPicPr>
          <p:cNvPr id="96259" name="图片 96258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3644900"/>
            <a:ext cx="1223963" cy="1716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0" name="图片 962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3644900"/>
            <a:ext cx="1200150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1" name="图片 96260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1725" y="3644900"/>
            <a:ext cx="1219200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2" name="图片 9626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4075" y="1268413"/>
            <a:ext cx="1247775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3" name="图片 962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2500" y="1268413"/>
            <a:ext cx="1209675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4" name="图片 962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9338" y="1268413"/>
            <a:ext cx="1114425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5" name="图片 96264">
            <a:hlinkClick r:id="" action="ppaction://noaction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4888" y="1268413"/>
            <a:ext cx="1257300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6" name="图片 96265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51725" y="1268413"/>
            <a:ext cx="1181100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7" name="图片 96266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0113" y="3644900"/>
            <a:ext cx="1055687" cy="1749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8" name="图片 96267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24075" y="3644900"/>
            <a:ext cx="1181100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69" name="图片 96268">
            <a:hlinkClick r:id="" action="ppaction://noaction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59338" y="3644900"/>
            <a:ext cx="1147762" cy="165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270" name="图片 9626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7088" y="1268413"/>
            <a:ext cx="1154112" cy="1944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6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ke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6d369f9e-b051-4d8b-9ea8-9e6c7135cd75}"/>
</p:tagLst>
</file>

<file path=ppt/theme/theme1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3664</Words>
  <Application>WPS 演示</Application>
  <PresentationFormat>在屏幕上显示</PresentationFormat>
  <Paragraphs>239</Paragraphs>
  <Slides>21</Slides>
  <Notes>21</Notes>
  <HiddenSlides>0</HiddenSlides>
  <MMClips>3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Monotype Corsiva</vt:lpstr>
      <vt:lpstr>Tahoma</vt:lpstr>
      <vt:lpstr>Times New Roman</vt:lpstr>
      <vt:lpstr>Verdana</vt:lpstr>
      <vt:lpstr>华文行楷</vt:lpstr>
      <vt:lpstr>Impact</vt:lpstr>
      <vt:lpstr>方正大标宋繁体</vt:lpstr>
      <vt:lpstr>方正细圆简体</vt:lpstr>
      <vt:lpstr>Arial Unicode MS</vt:lpstr>
      <vt:lpstr>Franklin Gothic Medium</vt:lpstr>
      <vt:lpstr>04b_19</vt:lpstr>
      <vt:lpstr>Segoe Print</vt:lpstr>
      <vt:lpstr>AvantGarde Md BT</vt:lpstr>
      <vt:lpstr>微软雅黑</vt:lpstr>
      <vt:lpstr>AvantGarde Md BT</vt:lpstr>
      <vt:lpstr>2_Office 主题</vt:lpstr>
      <vt:lpstr>CorelDRAW.Graphic.11</vt:lpstr>
      <vt:lpstr>CorelDRAW.Graphic.11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www.lenovo.com.cn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yueqing</cp:lastModifiedBy>
  <cp:revision>150</cp:revision>
  <dcterms:created xsi:type="dcterms:W3CDTF">2007-07-25T09:21:58Z</dcterms:created>
  <dcterms:modified xsi:type="dcterms:W3CDTF">2019-03-28T07:14:03Z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