
<file path=[Content_Types].xml><?xml version="1.0" encoding="utf-8"?>
<Types xmlns="http://schemas.openxmlformats.org/package/2006/content-types">
  <Default Extension="jpeg" ContentType="image/jpe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20"/>
  </p:handoutMasterIdLst>
  <p:sldIdLst>
    <p:sldId id="257" r:id="rId3"/>
    <p:sldId id="256" r:id="rId5"/>
    <p:sldId id="259" r:id="rId6"/>
    <p:sldId id="292" r:id="rId7"/>
    <p:sldId id="273" r:id="rId8"/>
    <p:sldId id="278" r:id="rId9"/>
    <p:sldId id="282" r:id="rId10"/>
    <p:sldId id="285" r:id="rId11"/>
    <p:sldId id="294" r:id="rId12"/>
    <p:sldId id="284" r:id="rId13"/>
    <p:sldId id="286" r:id="rId14"/>
    <p:sldId id="288" r:id="rId15"/>
    <p:sldId id="289" r:id="rId16"/>
    <p:sldId id="293" r:id="rId17"/>
    <p:sldId id="290" r:id="rId18"/>
    <p:sldId id="272" r:id="rId19"/>
  </p:sldIdLst>
  <p:sldSz cx="9144000" cy="6858000" type="screen4x3"/>
  <p:notesSz cx="6834505" cy="9979025"/>
  <p:custDataLst>
    <p:tags r:id="rId24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E97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053"/>
    <p:restoredTop sz="94655"/>
  </p:normalViewPr>
  <p:slideViewPr>
    <p:cSldViewPr showGuides="1">
      <p:cViewPr varScale="1">
        <p:scale>
          <a:sx n="76" d="100"/>
          <a:sy n="76" d="100"/>
        </p:scale>
        <p:origin x="-28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4" Type="http://schemas.openxmlformats.org/officeDocument/2006/relationships/tags" Target="tags/tag1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handoutMaster" Target="handoutMasters/handoutMaster1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71913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71913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71913" y="0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7713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4213" y="4740275"/>
            <a:ext cx="5467350" cy="44910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78963"/>
            <a:ext cx="2962275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71913" y="9478963"/>
            <a:ext cx="2960688" cy="498475"/>
          </a:xfrm>
          <a:prstGeom prst="rect">
            <a:avLst/>
          </a:prstGeom>
        </p:spPr>
        <p:txBody>
          <a:bodyPr vert="horz" lIns="91440" tIns="45720" rIns="91440" bIns="45720" rtlCol="0"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9459" name="备注占位符 2"/>
          <p:cNvSpPr>
            <a:spLocks noGrp="1"/>
          </p:cNvSpPr>
          <p:nvPr>
            <p:ph type="body" idx="1"/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p>
            <a:pPr lvl="0">
              <a:spcBef>
                <a:spcPct val="0"/>
              </a:spcBef>
            </a:pPr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3871913" y="9478963"/>
            <a:ext cx="2960687" cy="498475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 algn="r"/>
            <a:fld id="{9A0DB2DC-4C9A-4742-B13C-FB6460FD3503}" type="slidenum">
              <a:rPr lang="zh-CN" altLang="en-US" sz="1200" dirty="0">
                <a:latin typeface="Calibri" panose="020F0502020204030204" pitchFamily="34" charset="0"/>
              </a:rPr>
            </a:fld>
            <a:endParaRPr lang="zh-CN" altLang="en-US" sz="1200" dirty="0">
              <a:latin typeface="Calibri" panose="020F0502020204030204" pitchFamily="34" charset="0"/>
            </a:endParaRPr>
          </a:p>
        </p:txBody>
      </p:sp>
      <p:sp>
        <p:nvSpPr>
          <p:cNvPr id="19461" name="日期占位符 4"/>
          <p:cNvSpPr txBox="1">
            <a:spLocks noGrp="1"/>
          </p:cNvSpPr>
          <p:nvPr>
            <p:ph type="dt" sz="half"/>
          </p:nvPr>
        </p:nvSpPr>
        <p:spPr>
          <a:xfrm>
            <a:off x="3871913" y="0"/>
            <a:ext cx="2960687" cy="498475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 algn="r"/>
            <a:endParaRPr lang="zh-CN" altLang="en-US" sz="12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A156A173-9EFF-4C11-906C-5F38C0BADEB2}" type="datetime1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/>
            <a:fld id="{9A0DB2DC-4C9A-4742-B13C-FB6460FD3503}" type="slidenum">
              <a:rPr lang="zh-CN" altLang="en-US" dirty="0">
                <a:latin typeface="Arial Black" panose="020B0A04020102020204" pitchFamily="34" charset="0"/>
              </a:rPr>
            </a:fld>
            <a:endParaRPr lang="zh-CN" altLang="en-US" dirty="0"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.png"/><Relationship Id="rId3" Type="http://schemas.microsoft.com/office/2007/relationships/media" Target="file:///D:\CETC\T7\&#23637;&#26395;&#26410;&#26469;.wmv" TargetMode="External"/><Relationship Id="rId2" Type="http://schemas.openxmlformats.org/officeDocument/2006/relationships/video" Target="file:///D:\CETC\T7\&#23637;&#26395;&#26410;&#26469;.wmv" TargetMode="Externa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emf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image" Target="../media/image4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5.jpeg"/><Relationship Id="rId2" Type="http://schemas.openxmlformats.org/officeDocument/2006/relationships/image" Target="../media/image4.emf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jpeg"/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image" Target="../media/image4.emf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jpeg"/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microsoft.com/office/2007/relationships/media" Target="file:///D:\CETC\T7\six%20sense%20cut.wmv" TargetMode="External"/><Relationship Id="rId3" Type="http://schemas.openxmlformats.org/officeDocument/2006/relationships/video" Target="file:///D:\CETC\T7\six%20sense%20cut.wmv" TargetMode="External"/><Relationship Id="rId2" Type="http://schemas.openxmlformats.org/officeDocument/2006/relationships/image" Target="../media/image13.jpeg"/><Relationship Id="rId1" Type="http://schemas.openxmlformats.org/officeDocument/2006/relationships/image" Target="../media/image4.emf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microsoft.com/office/2007/relationships/media" Target="file:///D:\CETC\T7\six%20sense%20cut.wmv" TargetMode="External"/><Relationship Id="rId3" Type="http://schemas.openxmlformats.org/officeDocument/2006/relationships/video" Target="file:///D:\CETC\T7\six%20sense%20cut.wmv" TargetMode="External"/><Relationship Id="rId2" Type="http://schemas.openxmlformats.org/officeDocument/2006/relationships/image" Target="../media/image13.jpeg"/><Relationship Id="rId1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050" name="内容占位符 24" descr="ist2_2228426-film-frame.jpg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428625" y="-500062"/>
            <a:ext cx="8001000" cy="8001000"/>
          </a:xfrm>
          <a:ln/>
        </p:spPr>
      </p:pic>
      <p:sp>
        <p:nvSpPr>
          <p:cNvPr id="4" name="灯片编号占位符 3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pic>
        <p:nvPicPr>
          <p:cNvPr id="5" name="展望未来.wmv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08175" y="1341438"/>
            <a:ext cx="5040313" cy="37798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3" name="图片 22" descr="1206558749642883278risto_pekkala_Jigsaw_puzzle_piece_svg_m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001396">
            <a:off x="7223125" y="95250"/>
            <a:ext cx="1611313" cy="16113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71437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I. Overview of Technology Evolution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>
          <a:xfrm>
            <a:off x="357188" y="1785938"/>
            <a:ext cx="3286125" cy="5715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Asking for information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内容占位符 8"/>
          <p:cNvSpPr>
            <a:spLocks noGrp="1"/>
          </p:cNvSpPr>
          <p:nvPr>
            <p:ph idx="1"/>
          </p:nvPr>
        </p:nvSpPr>
        <p:spPr>
          <a:xfrm>
            <a:off x="571500" y="2714625"/>
            <a:ext cx="3571875" cy="2786063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Could you tell me...? 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Do you know...? 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I'd like to know... 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Could you find out...? 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I'm interested in... 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I'm looking for…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Does this mean…?</a:t>
            </a:r>
            <a:endParaRPr kumimoji="0" lang="en-US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2" name="图片 21" descr="1206558749642883278risto_pekkala_Jigsaw_puzzle_piece_svg_m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rot="2127946">
            <a:off x="5961063" y="-39687"/>
            <a:ext cx="1611312" cy="1611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272" name="TextBox 23"/>
          <p:cNvSpPr txBox="1"/>
          <p:nvPr/>
        </p:nvSpPr>
        <p:spPr>
          <a:xfrm>
            <a:off x="6500813" y="71437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 rot="447150">
            <a:off x="6323013" y="479425"/>
            <a:ext cx="1081088" cy="52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Role</a:t>
            </a:r>
            <a:endParaRPr kumimoji="0" lang="zh-CN" altLang="en-US" sz="28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572375" y="571500"/>
            <a:ext cx="1081088" cy="523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800" b="1" kern="1200" cap="none" spc="0" normalizeH="0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  <a:ea typeface="+mn-ea"/>
                <a:cs typeface="+mn-cs"/>
              </a:rPr>
              <a:t>Play</a:t>
            </a:r>
            <a:endParaRPr kumimoji="0" lang="zh-CN" altLang="en-US" sz="2800" b="1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  <a:ea typeface="+mn-ea"/>
              <a:cs typeface="+mn-cs"/>
            </a:endParaRPr>
          </a:p>
        </p:txBody>
      </p:sp>
      <p:sp>
        <p:nvSpPr>
          <p:cNvPr id="19" name="标题 43"/>
          <p:cNvSpPr txBox="1"/>
          <p:nvPr/>
        </p:nvSpPr>
        <p:spPr>
          <a:xfrm>
            <a:off x="4357688" y="1785938"/>
            <a:ext cx="4357688" cy="5715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R="0" algn="ctr" defTabSz="914400" fontAlgn="auto"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2400" kern="1200" cap="none" spc="0" normalizeH="0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Giving clarification</a:t>
            </a:r>
            <a:endParaRPr kumimoji="0" lang="zh-CN" altLang="en-US" sz="2400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0" name="内容占位符 8"/>
          <p:cNvSpPr txBox="1"/>
          <p:nvPr/>
        </p:nvSpPr>
        <p:spPr>
          <a:xfrm>
            <a:off x="4500563" y="2857500"/>
            <a:ext cx="4071938" cy="25003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Well, what I’m trying to say is …</a:t>
            </a:r>
            <a:endParaRPr kumimoji="0" lang="zh-CN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Well, the point I’m trying to make is …</a:t>
            </a:r>
            <a:endParaRPr kumimoji="0" lang="zh-CN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What I mean is that …</a:t>
            </a:r>
            <a:endParaRPr kumimoji="0" lang="zh-CN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en-US" altLang="zh-CN" sz="2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What I’m saying is that …</a:t>
            </a:r>
            <a:endParaRPr kumimoji="0" lang="zh-CN" altLang="zh-CN" sz="21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u"/>
              <a:defRPr/>
            </a:pPr>
            <a:endParaRPr kumimoji="0" lang="zh-CN" alt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灯片编号占位符 12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1000"/>
                                        <p:tgtEl>
                                          <p:spTgt spid="9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9">
                                            <p:txEl>
                                              <p:charRg st="23" end="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1000"/>
                                        <p:tgtEl>
                                          <p:spTgt spid="9">
                                            <p:txEl>
                                              <p:charRg st="40" end="6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61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charRg st="61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charRg st="61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1000"/>
                                        <p:tgtEl>
                                          <p:spTgt spid="9">
                                            <p:txEl>
                                              <p:charRg st="61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85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>
                                            <p:txEl>
                                              <p:charRg st="85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">
                                            <p:txEl>
                                              <p:charRg st="85" end="10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7" dur="1000"/>
                                        <p:tgtEl>
                                          <p:spTgt spid="9">
                                            <p:txEl>
                                              <p:charRg st="85" end="10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9">
                                            <p:txEl>
                                              <p:charRg st="107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12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9">
                                            <p:txEl>
                                              <p:charRg st="12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9">
                                            <p:txEl>
                                              <p:charRg st="124" end="14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7" dur="1000"/>
                                        <p:tgtEl>
                                          <p:spTgt spid="9">
                                            <p:txEl>
                                              <p:charRg st="124" end="14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  <p:bldP spid="9" grpId="0" animBg="1" build="p"/>
      <p:bldP spid="25" grpId="0"/>
      <p:bldP spid="27" grpId="0"/>
      <p:bldP spid="19" grpId="0"/>
      <p:bldP spid="2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Part II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Impacts of Hi-Tech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灯片编号占位符 2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71438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II. Impact of Hi-Tech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pic>
        <p:nvPicPr>
          <p:cNvPr id="12" name="图片 11" descr="individual-collaborati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0" y="2286000"/>
            <a:ext cx="3929063" cy="24876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" name="图片 12" descr="passing notes-text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75" y="3214688"/>
            <a:ext cx="3890963" cy="25003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8" name="TextBox 23"/>
          <p:cNvSpPr txBox="1"/>
          <p:nvPr/>
        </p:nvSpPr>
        <p:spPr>
          <a:xfrm>
            <a:off x="6500813" y="71437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Arial Black" panose="020B0A04020102020204" pitchFamily="34" charset="0"/>
            </a:endParaRPr>
          </a:p>
        </p:txBody>
      </p:sp>
      <p:sp>
        <p:nvSpPr>
          <p:cNvPr id="13319" name="内容占位符 13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endParaRPr lang="zh-CN" altLang="en-US" dirty="0"/>
          </a:p>
        </p:txBody>
      </p:sp>
      <p:sp>
        <p:nvSpPr>
          <p:cNvPr id="10" name="标题 43"/>
          <p:cNvSpPr txBox="1"/>
          <p:nvPr/>
        </p:nvSpPr>
        <p:spPr>
          <a:xfrm>
            <a:off x="1928813" y="642938"/>
            <a:ext cx="6715125" cy="7143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/>
          </a:bodyPr>
          <a:lstStyle/>
          <a:p>
            <a:pPr marR="0" algn="ctr" defTabSz="914400" fontAlgn="auto"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sz="3200" kern="1200" cap="none" spc="0" normalizeH="0" baseline="0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How does technology affect us?</a:t>
            </a:r>
            <a:endParaRPr kumimoji="0" lang="zh-CN" altLang="en-US" sz="3200" kern="1200" cap="none" spc="0" normalizeH="0" baseline="0" noProof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灯片编号占位符 8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TextBox 23"/>
          <p:cNvSpPr txBox="1"/>
          <p:nvPr/>
        </p:nvSpPr>
        <p:spPr>
          <a:xfrm>
            <a:off x="6500813" y="714375"/>
            <a:ext cx="184150" cy="3698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en-US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438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II. Impact of Hi-Tech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内容占位符 9"/>
          <p:cNvSpPr>
            <a:spLocks noGrp="1"/>
          </p:cNvSpPr>
          <p:nvPr>
            <p:ph idx="1"/>
          </p:nvPr>
        </p:nvSpPr>
        <p:spPr>
          <a:xfrm>
            <a:off x="3214688" y="4214813"/>
            <a:ext cx="5715000" cy="2071687"/>
          </a:xfrm>
          <a:ln/>
        </p:spPr>
        <p:txBody>
          <a:bodyPr vert="horz" wrap="square" lIns="91440" tIns="45720" rIns="91440" bIns="45720" anchor="t"/>
          <a:p>
            <a:r>
              <a:rPr lang="en-US" altLang="zh-CN" sz="2400"/>
              <a:t>Destruction of natural order</a:t>
            </a:r>
            <a:endParaRPr lang="en-US" altLang="zh-CN" sz="2400"/>
          </a:p>
          <a:p>
            <a:r>
              <a:rPr lang="en-US" altLang="zh-CN" sz="2400"/>
              <a:t>Decline of mental ability</a:t>
            </a:r>
            <a:endParaRPr lang="en-US" altLang="zh-CN" sz="2400"/>
          </a:p>
          <a:p>
            <a:r>
              <a:rPr lang="en-US" altLang="zh-CN" sz="2400"/>
              <a:t>Degeneration of social skills</a:t>
            </a:r>
            <a:endParaRPr lang="en-US" altLang="zh-CN" sz="2400"/>
          </a:p>
          <a:p>
            <a:endParaRPr lang="en-US" altLang="zh-CN" sz="2400"/>
          </a:p>
          <a:p>
            <a:endParaRPr lang="zh-CN" altLang="en-US" sz="2400" dirty="0"/>
          </a:p>
        </p:txBody>
      </p:sp>
      <p:sp>
        <p:nvSpPr>
          <p:cNvPr id="11" name="内容占位符 9"/>
          <p:cNvSpPr txBox="1"/>
          <p:nvPr/>
        </p:nvSpPr>
        <p:spPr>
          <a:xfrm>
            <a:off x="1028700" y="1928813"/>
            <a:ext cx="3829050" cy="4525962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altLang="zh-CN" sz="2400">
              <a:latin typeface="Arial Black" panose="020B0A040201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>
                <a:latin typeface="Arial Black" panose="020B0A04020102020204" pitchFamily="34" charset="0"/>
              </a:rPr>
              <a:t>Connection</a:t>
            </a:r>
            <a:endParaRPr lang="en-US" altLang="zh-CN" sz="2400">
              <a:latin typeface="Arial Black" panose="020B0A040201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>
                <a:latin typeface="Arial Black" panose="020B0A04020102020204" pitchFamily="34" charset="0"/>
              </a:rPr>
              <a:t>Collaboration</a:t>
            </a:r>
            <a:endParaRPr lang="en-US" altLang="zh-CN" sz="2400">
              <a:latin typeface="Arial Black" panose="020B0A04020102020204" pitchFamily="34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altLang="zh-CN" sz="2400">
                <a:latin typeface="Arial Black" panose="020B0A04020102020204" pitchFamily="34" charset="0"/>
              </a:rPr>
              <a:t>Communication 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14343" name="标题 7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sp>
        <p:nvSpPr>
          <p:cNvPr id="9" name="灯片编号占位符 8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char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charRg st="29" end="5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charRg st="55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charRg st="55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charRg st="55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 build="p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sp>
        <p:nvSpPr>
          <p:cNvPr id="15363" name="内容占位符 2"/>
          <p:cNvSpPr>
            <a:spLocks noGrp="1"/>
          </p:cNvSpPr>
          <p:nvPr>
            <p:ph idx="1"/>
          </p:nvPr>
        </p:nvSpPr>
        <p:spPr>
          <a:ln/>
        </p:spPr>
        <p:txBody>
          <a:bodyPr vert="horz" wrap="square" lIns="91440" tIns="45720" rIns="91440" bIns="45720" anchor="t"/>
          <a:p>
            <a:r>
              <a:rPr lang="en-US" altLang="zh-CN"/>
              <a:t>    Technology... is a queer thing. It brings you great gifts with one hand, and it stabs you in the back with the other. </a:t>
            </a:r>
            <a:endParaRPr lang="en-US" altLang="zh-CN"/>
          </a:p>
          <a:p>
            <a:pPr algn="r">
              <a:buNone/>
            </a:pPr>
            <a:r>
              <a:rPr lang="en-US" altLang="zh-CN" sz="2400" i="1"/>
              <a:t>---Carrie P. Snow</a:t>
            </a:r>
            <a:endParaRPr lang="zh-CN" altLang="en-US" sz="2400" i="1" dirty="0"/>
          </a:p>
        </p:txBody>
      </p:sp>
      <p:sp>
        <p:nvSpPr>
          <p:cNvPr id="4" name="灯片编号占位符 3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wipe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6" name="图片 6" descr="4155976618_953f06215e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1357313" y="2286000"/>
            <a:ext cx="3008313" cy="1162050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1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Assignments</a:t>
            </a:r>
            <a:endParaRPr kumimoji="0" lang="zh-CN" altLang="en-US" sz="2800" b="1" i="1" u="sng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72063" y="1789113"/>
            <a:ext cx="3071813" cy="3632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indent="-4572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Derivative terms;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457200" marR="0" indent="-4572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457200" marR="0" indent="-4572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Online discussion: </a:t>
            </a:r>
            <a:r>
              <a:rPr kumimoji="0" lang="en-US" altLang="zh-CN" kern="1200" cap="none" spc="0" normalizeH="0" baseline="0" noProof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Your WOW! Moment  for New Technology</a:t>
            </a: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;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457200" marR="0" indent="-4572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457200" marR="0" indent="-4572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Debating Topic: </a:t>
            </a:r>
            <a:r>
              <a:rPr kumimoji="0" lang="en-US" altLang="zh-CN" kern="1200" cap="none" spc="0" normalizeH="0" baseline="0" noProof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New Technology Takes Away Too Much From Us</a:t>
            </a: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.</a:t>
            </a:r>
            <a:r>
              <a:rPr kumimoji="0" lang="en-US" altLang="zh-CN" i="1" kern="1200" cap="none" spc="0" normalizeH="0" baseline="0" noProof="0" dirty="0" smtClean="0"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 </a:t>
            </a:r>
            <a:r>
              <a:rPr kumimoji="0" lang="en-US" altLang="zh-CN" sz="1400" i="1" kern="1200" cap="none" spc="0" normalizeH="0" baseline="0" noProof="0" dirty="0" smtClean="0">
                <a:latin typeface="+mn-lt"/>
                <a:ea typeface="+mn-ea"/>
                <a:cs typeface="+mn-cs"/>
              </a:rPr>
              <a:t>(Textbook p.165)</a:t>
            </a:r>
            <a:endParaRPr kumimoji="0" lang="en-US" altLang="zh-CN" sz="1400" i="1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7410" name="图片 3" descr="modern-background-design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1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vert="horz" wrap="square" lIns="91440" tIns="45720" rIns="91440" bIns="45720" anchor="ctr"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 rot="21296991">
            <a:off x="776288" y="2073275"/>
            <a:ext cx="6686550" cy="3340100"/>
          </a:xfr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altLang="zh-CN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Thank you!</a:t>
            </a:r>
            <a:br>
              <a:rPr kumimoji="0" lang="en-US" altLang="zh-CN" sz="7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zh-CN" altLang="en-US" sz="7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online_dating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428625" y="3319463"/>
            <a:ext cx="5429250" cy="36099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14738" y="1785938"/>
            <a:ext cx="5529263" cy="1470025"/>
          </a:xfr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5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How Technology Affects Us</a:t>
            </a:r>
            <a:endParaRPr kumimoji="0" lang="zh-CN" altLang="en-US" sz="56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071813" y="642938"/>
            <a:ext cx="6400800" cy="857250"/>
          </a:xfr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Book 5  Unit 13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30175"/>
            <a:ext cx="728662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 Black" panose="020B0A04020102020204" pitchFamily="34" charset="0"/>
              </a:rPr>
              <a:t>New College English ---Listening and Speaking Course  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25"/>
            <a:ext cx="7667625" cy="1666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" name="图片 6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0063"/>
            <a:ext cx="1714500" cy="2193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灯片编号占位符 7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42875"/>
            <a:ext cx="8229600" cy="868363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Class Arrangement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3" name="组合 4"/>
          <p:cNvGrpSpPr/>
          <p:nvPr/>
        </p:nvGrpSpPr>
        <p:grpSpPr>
          <a:xfrm>
            <a:off x="1500166" y="1428736"/>
            <a:ext cx="5143536" cy="4929221"/>
            <a:chOff x="1500199" y="-285738"/>
            <a:chExt cx="4500594" cy="4500594"/>
          </a:xfrm>
          <a:scene3d>
            <a:camera prst="orthographicFront"/>
            <a:lightRig rig="flat" dir="t"/>
          </a:scene3d>
        </p:grpSpPr>
        <p:sp>
          <p:nvSpPr>
            <p:cNvPr id="6" name="饼形 5"/>
            <p:cNvSpPr/>
            <p:nvPr/>
          </p:nvSpPr>
          <p:spPr>
            <a:xfrm>
              <a:off x="1500199" y="-285738"/>
              <a:ext cx="4500594" cy="4500594"/>
            </a:xfrm>
            <a:prstGeom prst="pie">
              <a:avLst>
                <a:gd name="adj1" fmla="val 9000000"/>
                <a:gd name="adj2" fmla="val 1620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1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7" name="饼形 4"/>
            <p:cNvSpPr/>
            <p:nvPr/>
          </p:nvSpPr>
          <p:spPr>
            <a:xfrm>
              <a:off x="2021518" y="667958"/>
              <a:ext cx="1607355" cy="13394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2133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9" name="环形箭头 8"/>
          <p:cNvSpPr/>
          <p:nvPr/>
        </p:nvSpPr>
        <p:spPr>
          <a:xfrm>
            <a:off x="1143000" y="1071563"/>
            <a:ext cx="5786438" cy="5643563"/>
          </a:xfrm>
          <a:prstGeom prst="circularArrow">
            <a:avLst>
              <a:gd name="adj1" fmla="val 5085"/>
              <a:gd name="adj2" fmla="val 405895"/>
              <a:gd name="adj3" fmla="val 15873039"/>
              <a:gd name="adj4" fmla="val 9000000"/>
              <a:gd name="adj5" fmla="val 5932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-9933876"/>
              <a:satOff val="39811"/>
              <a:lumOff val="8628"/>
              <a:alphaOff val="0"/>
            </a:schemeClr>
          </a:fillRef>
          <a:effectRef idx="1">
            <a:schemeClr val="accent5">
              <a:hueOff val="-9933876"/>
              <a:satOff val="39811"/>
              <a:lumOff val="8628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4" name="组合 9"/>
          <p:cNvGrpSpPr/>
          <p:nvPr/>
        </p:nvGrpSpPr>
        <p:grpSpPr>
          <a:xfrm>
            <a:off x="2428860" y="1285860"/>
            <a:ext cx="4929222" cy="5214974"/>
            <a:chOff x="2521566" y="562574"/>
            <a:chExt cx="4500594" cy="4500594"/>
          </a:xfrm>
          <a:scene3d>
            <a:camera prst="orthographicFront"/>
            <a:lightRig rig="flat" dir="t"/>
          </a:scene3d>
        </p:grpSpPr>
        <p:sp>
          <p:nvSpPr>
            <p:cNvPr id="11" name="饼形 10"/>
            <p:cNvSpPr/>
            <p:nvPr/>
          </p:nvSpPr>
          <p:spPr>
            <a:xfrm>
              <a:off x="2521566" y="562574"/>
              <a:ext cx="4500594" cy="4500594"/>
            </a:xfrm>
            <a:prstGeom prst="pie">
              <a:avLst>
                <a:gd name="adj1" fmla="val 16200000"/>
                <a:gd name="adj2" fmla="val 180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0"/>
                <a:satOff val="0"/>
                <a:lumOff val="0"/>
                <a:alphaOff val="0"/>
              </a:schemeClr>
            </a:fillRef>
            <a:effectRef idx="1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饼形 4"/>
            <p:cNvSpPr/>
            <p:nvPr/>
          </p:nvSpPr>
          <p:spPr>
            <a:xfrm>
              <a:off x="4893487" y="1301957"/>
              <a:ext cx="1607355" cy="1339462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60960" tIns="60960" rIns="60960" bIns="60960" numCol="1" spcCol="1270" anchor="ctr" anchorCtr="0">
              <a:noAutofit/>
            </a:bodyPr>
            <a:lstStyle/>
            <a:p>
              <a:pPr marL="0" marR="0" lvl="0" indent="0" algn="ctr" defTabSz="21336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48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grpSp>
        <p:nvGrpSpPr>
          <p:cNvPr id="5" name="组合 12"/>
          <p:cNvGrpSpPr/>
          <p:nvPr/>
        </p:nvGrpSpPr>
        <p:grpSpPr>
          <a:xfrm>
            <a:off x="1643042" y="1571611"/>
            <a:ext cx="5715040" cy="5214975"/>
            <a:chOff x="2428876" y="508995"/>
            <a:chExt cx="4500594" cy="4500594"/>
          </a:xfrm>
          <a:scene3d>
            <a:camera prst="orthographicFront"/>
            <a:lightRig rig="flat" dir="t"/>
          </a:scene3d>
        </p:grpSpPr>
        <p:sp>
          <p:nvSpPr>
            <p:cNvPr id="14" name="饼形 13"/>
            <p:cNvSpPr/>
            <p:nvPr/>
          </p:nvSpPr>
          <p:spPr>
            <a:xfrm>
              <a:off x="2428876" y="508995"/>
              <a:ext cx="4500594" cy="4500594"/>
            </a:xfrm>
            <a:prstGeom prst="pie">
              <a:avLst>
                <a:gd name="adj1" fmla="val 1800000"/>
                <a:gd name="adj2" fmla="val 9000000"/>
              </a:avLst>
            </a:prstGeom>
            <a:sp3d prstMaterial="dkEdge">
              <a:bevelT w="82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1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饼形 4"/>
            <p:cNvSpPr/>
            <p:nvPr/>
          </p:nvSpPr>
          <p:spPr>
            <a:xfrm>
              <a:off x="3500446" y="3429024"/>
              <a:ext cx="2411032" cy="117872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80010" tIns="80010" rIns="80010" bIns="80010" numCol="1" spcCol="1270" anchor="ctr" anchorCtr="0">
              <a:noAutofit/>
            </a:bodyPr>
            <a:lstStyle/>
            <a:p>
              <a:pPr marL="0" marR="0" lvl="0" indent="0" algn="ctr" defTabSz="28003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63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8" name="环形箭头 7"/>
          <p:cNvSpPr/>
          <p:nvPr/>
        </p:nvSpPr>
        <p:spPr>
          <a:xfrm>
            <a:off x="2071688" y="1000125"/>
            <a:ext cx="5643563" cy="5857875"/>
          </a:xfrm>
          <a:prstGeom prst="circularArrow">
            <a:avLst>
              <a:gd name="adj1" fmla="val 5085"/>
              <a:gd name="adj2" fmla="val 327528"/>
              <a:gd name="adj3" fmla="val 1472472"/>
              <a:gd name="adj4" fmla="val 16199432"/>
              <a:gd name="adj5" fmla="val 5932"/>
            </a:avLst>
          </a:prstGeom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2">
            <a:schemeClr val="accent5">
              <a:hueOff val="0"/>
              <a:satOff val="0"/>
              <a:lumOff val="0"/>
              <a:alphaOff val="0"/>
            </a:schemeClr>
          </a:fillRef>
          <a:effectRef idx="1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TextBox 17"/>
          <p:cNvSpPr txBox="1"/>
          <p:nvPr/>
        </p:nvSpPr>
        <p:spPr>
          <a:xfrm>
            <a:off x="1857375" y="2379663"/>
            <a:ext cx="2500313" cy="1692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Overview </a:t>
            </a:r>
            <a:endParaRPr lang="en-US" altLang="zh-CN" sz="2400">
              <a:latin typeface="Arial Black" panose="020B0A04020102020204" pitchFamily="34" charset="0"/>
            </a:endParaRPr>
          </a:p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of </a:t>
            </a:r>
            <a:endParaRPr lang="en-US" altLang="zh-CN" sz="2400">
              <a:latin typeface="Arial Black" panose="020B0A04020102020204" pitchFamily="34" charset="0"/>
            </a:endParaRPr>
          </a:p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Technology Evolution</a:t>
            </a:r>
            <a:r>
              <a:rPr lang="en-US" altLang="zh-CN" sz="3200">
                <a:latin typeface="Arial Black" panose="020B0A04020102020204" pitchFamily="34" charset="0"/>
              </a:rPr>
              <a:t> </a:t>
            </a:r>
            <a:endParaRPr lang="zh-CN" altLang="en-US" sz="3200" dirty="0"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143250" y="4714875"/>
            <a:ext cx="2500313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 Attitudes toward</a:t>
            </a:r>
            <a:endParaRPr lang="en-US" altLang="zh-CN" sz="2400">
              <a:latin typeface="Arial Black" panose="020B0A04020102020204" pitchFamily="34" charset="0"/>
            </a:endParaRPr>
          </a:p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Technology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17" name="任意多边形 16"/>
          <p:cNvSpPr/>
          <p:nvPr/>
        </p:nvSpPr>
        <p:spPr>
          <a:xfrm rot="19796943">
            <a:off x="801559" y="4488339"/>
            <a:ext cx="4329977" cy="369332"/>
          </a:xfrm>
          <a:custGeom>
            <a:avLst/>
            <a:gdLst>
              <a:gd name="connsiteX0" fmla="*/ 0 w 4338501"/>
              <a:gd name="connsiteY0" fmla="*/ 0 h 369332"/>
              <a:gd name="connsiteX1" fmla="*/ 4338501 w 4338501"/>
              <a:gd name="connsiteY1" fmla="*/ 0 h 369332"/>
              <a:gd name="connsiteX2" fmla="*/ 4338501 w 4338501"/>
              <a:gd name="connsiteY2" fmla="*/ 369332 h 369332"/>
              <a:gd name="connsiteX3" fmla="*/ 0 w 4338501"/>
              <a:gd name="connsiteY3" fmla="*/ 369332 h 369332"/>
              <a:gd name="connsiteX4" fmla="*/ 0 w 4338501"/>
              <a:gd name="connsiteY4" fmla="*/ 0 h 369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8501" h="369332">
                <a:moveTo>
                  <a:pt x="0" y="0"/>
                </a:moveTo>
                <a:lnTo>
                  <a:pt x="4338501" y="0"/>
                </a:lnTo>
                <a:lnTo>
                  <a:pt x="4338501" y="369332"/>
                </a:lnTo>
                <a:lnTo>
                  <a:pt x="0" y="369332"/>
                </a:lnTo>
                <a:lnTo>
                  <a:pt x="0" y="0"/>
                </a:lnTo>
                <a:close/>
              </a:path>
            </a:pathLst>
          </a:custGeom>
          <a:noFill/>
          <a:scene3d>
            <a:camera prst="orthographicFront">
              <a:rot lat="0" lon="0" rev="0"/>
            </a:camera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Vocabulary Building</a:t>
            </a:r>
            <a:endParaRPr kumimoji="0" lang="zh-CN" altLang="en-US" sz="1800" b="1" i="0" u="none" strike="noStrike" kern="1200" cap="none" spc="50" normalizeH="0" baseline="0" noProof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714875" y="2586038"/>
            <a:ext cx="2500313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Impacts </a:t>
            </a:r>
            <a:endParaRPr lang="en-US" altLang="zh-CN" sz="2400">
              <a:latin typeface="Arial Black" panose="020B0A04020102020204" pitchFamily="34" charset="0"/>
            </a:endParaRPr>
          </a:p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of</a:t>
            </a:r>
            <a:endParaRPr lang="en-US" altLang="zh-CN" sz="2400">
              <a:latin typeface="Arial Black" panose="020B0A04020102020204" pitchFamily="34" charset="0"/>
            </a:endParaRPr>
          </a:p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Hi-Tech  </a:t>
            </a:r>
            <a:endParaRPr lang="en-US" altLang="zh-CN" sz="2400">
              <a:latin typeface="Arial Black" panose="020B0A040201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 rot="5400000">
            <a:off x="3755471" y="2692529"/>
            <a:ext cx="2008884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600" b="1" i="0" u="none" strike="noStrike" kern="1200" cap="none" spc="50" normalizeH="0" baseline="0" noProof="0" dirty="0" smtClean="0">
                <a:ln w="11430"/>
                <a:solidFill>
                  <a:srgbClr val="2E97DE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Listening Skills</a:t>
            </a:r>
            <a:endParaRPr kumimoji="0" lang="zh-CN" altLang="en-US" sz="1600" b="1" i="0" u="none" strike="noStrike" kern="1200" cap="none" spc="50" normalizeH="0" baseline="0" noProof="0" dirty="0">
              <a:ln w="11430"/>
              <a:solidFill>
                <a:srgbClr val="2E97DE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矩形 23"/>
          <p:cNvSpPr/>
          <p:nvPr/>
        </p:nvSpPr>
        <p:spPr>
          <a:xfrm rot="5400000">
            <a:off x="3213614" y="2001304"/>
            <a:ext cx="1943096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50" normalizeH="0" baseline="0" noProof="0" dirty="0" smtClean="0">
                <a:ln w="11430"/>
                <a:solidFill>
                  <a:schemeClr val="accent6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Oral Practice</a:t>
            </a:r>
            <a:endParaRPr kumimoji="0" lang="zh-CN" altLang="en-US" sz="1800" b="1" i="0" u="none" strike="noStrike" kern="1200" cap="none" spc="50" normalizeH="0" baseline="0" noProof="0" dirty="0">
              <a:ln w="11430"/>
              <a:solidFill>
                <a:schemeClr val="accent6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矩形 24"/>
          <p:cNvSpPr/>
          <p:nvPr/>
        </p:nvSpPr>
        <p:spPr>
          <a:xfrm rot="1816303">
            <a:off x="4484618" y="4624650"/>
            <a:ext cx="2677143" cy="36933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1" i="0" u="none" strike="noStrike" kern="1200" cap="none" spc="50" normalizeH="0" baseline="0" noProof="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Cultural Reflection</a:t>
            </a:r>
            <a:endParaRPr kumimoji="0" lang="zh-CN" altLang="en-US" sz="1800" b="1" i="0" u="none" strike="noStrike" kern="1200" cap="none" spc="50" normalizeH="0" baseline="0" noProof="0" dirty="0">
              <a:ln w="11430"/>
              <a:solidFill>
                <a:schemeClr val="accent3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灯片编号占位符 20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42875"/>
            <a:ext cx="9144000" cy="785813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Eras Bold ITC" panose="020B0907030504020204" pitchFamily="34" charset="0"/>
                <a:ea typeface="+mn-ea"/>
                <a:cs typeface="+mn-cs"/>
              </a:rPr>
              <a:t>Objectives</a:t>
            </a:r>
            <a:endParaRPr kumimoji="0" lang="zh-CN" altLang="en-US" sz="44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Eras Bold ITC" panose="020B0907030504020204" pitchFamily="34" charset="0"/>
              <a:ea typeface="+mn-ea"/>
              <a:cs typeface="+mn-cs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28688" y="1357313"/>
            <a:ext cx="4857750" cy="64293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/>
          <a:p>
            <a:r>
              <a:rPr lang="en-US" altLang="zh-CN" i="1" u="sng">
                <a:solidFill>
                  <a:srgbClr val="000000"/>
                </a:solidFill>
              </a:rPr>
              <a:t>I</a:t>
            </a:r>
            <a:r>
              <a:rPr lang="en-US" altLang="zh-CN">
                <a:solidFill>
                  <a:srgbClr val="000000"/>
                </a:solidFill>
              </a:rPr>
              <a:t>. </a:t>
            </a:r>
            <a:r>
              <a:rPr lang="en-US" altLang="zh-CN" sz="2400">
                <a:solidFill>
                  <a:srgbClr val="000000"/>
                </a:solidFill>
              </a:rPr>
              <a:t>Vocabulary Building</a:t>
            </a:r>
            <a:endParaRPr lang="en-US" altLang="zh-CN" sz="2400">
              <a:solidFill>
                <a:srgbClr val="000000"/>
              </a:solidFill>
            </a:endParaRPr>
          </a:p>
          <a:p>
            <a:pPr>
              <a:buNone/>
            </a:pPr>
            <a:endParaRPr lang="en-US" altLang="zh-CN" sz="2400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2786063"/>
            <a:ext cx="3857625" cy="5238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II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. Listening Skills</a:t>
            </a:r>
            <a:endParaRPr kumimoji="0" lang="en-US" altLang="zh-CN" sz="2700" b="0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Arial Black" panose="020B0A04020102020204" pitchFamily="34" charset="0"/>
              <a:ea typeface="+mn-ea"/>
              <a:cs typeface="+mn-cs"/>
            </a:endParaRPr>
          </a:p>
        </p:txBody>
      </p:sp>
      <p:pic>
        <p:nvPicPr>
          <p:cNvPr id="8" name="图片 7" descr="blue-spla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214438"/>
            <a:ext cx="1160463" cy="9286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9" name="图片 8" descr="blue-splash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63" y="2643188"/>
            <a:ext cx="1196975" cy="928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1143000" y="4143375"/>
            <a:ext cx="3500438" cy="52387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III</a:t>
            </a:r>
            <a:r>
              <a:rPr kumimoji="0" lang="en-US" altLang="zh-CN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. Oral Practice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图片 10" descr="blue-spla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4000500"/>
            <a:ext cx="1160463" cy="9286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4" name="组合 14"/>
          <p:cNvGrpSpPr/>
          <p:nvPr/>
        </p:nvGrpSpPr>
        <p:grpSpPr>
          <a:xfrm>
            <a:off x="6000750" y="1214438"/>
            <a:ext cx="2508250" cy="1003300"/>
            <a:chOff x="5719571" y="861130"/>
            <a:chExt cx="2507456" cy="1002982"/>
          </a:xfrm>
        </p:grpSpPr>
        <p:sp>
          <p:nvSpPr>
            <p:cNvPr id="16" name="矩形 15"/>
            <p:cNvSpPr/>
            <p:nvPr/>
          </p:nvSpPr>
          <p:spPr>
            <a:xfrm>
              <a:off x="5719571" y="861130"/>
              <a:ext cx="2507456" cy="1002982"/>
            </a:xfrm>
            <a:prstGeom prst="rect">
              <a:avLst/>
            </a:prstGeom>
          </p:spPr>
          <p:style>
            <a:lnRef idx="1">
              <a:schemeClr val="accent2">
                <a:hueOff val="4681519"/>
                <a:satOff val="-5838"/>
                <a:lumOff val="1373"/>
                <a:alphaOff val="0"/>
              </a:schemeClr>
            </a:lnRef>
            <a:fillRef idx="2">
              <a:schemeClr val="accent2">
                <a:hueOff val="4681519"/>
                <a:satOff val="-5838"/>
                <a:lumOff val="1373"/>
                <a:alphaOff val="0"/>
              </a:schemeClr>
            </a:fillRef>
            <a:effectRef idx="1">
              <a:schemeClr val="accent2">
                <a:hueOff val="4681519"/>
                <a:satOff val="-5838"/>
                <a:lumOff val="1373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7" name="矩形 16"/>
            <p:cNvSpPr/>
            <p:nvPr/>
          </p:nvSpPr>
          <p:spPr>
            <a:xfrm>
              <a:off x="5719571" y="861130"/>
              <a:ext cx="2507456" cy="1002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63144" tIns="150368" rIns="263144" bIns="150368" numCol="1" spcCol="1270" anchor="ctr" anchorCtr="0">
              <a:noAutofit/>
            </a:bodyPr>
            <a:lstStyle/>
            <a:p>
              <a:pPr marL="0" marR="0" lvl="0" indent="0" algn="ctr" defTabSz="1644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7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6143625" y="1357313"/>
            <a:ext cx="2143125" cy="8302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Derivative Terms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grpSp>
        <p:nvGrpSpPr>
          <p:cNvPr id="5" name="组合 18"/>
          <p:cNvGrpSpPr/>
          <p:nvPr/>
        </p:nvGrpSpPr>
        <p:grpSpPr>
          <a:xfrm>
            <a:off x="5143500" y="2428875"/>
            <a:ext cx="3357563" cy="1214438"/>
            <a:chOff x="5719571" y="861130"/>
            <a:chExt cx="2507456" cy="1002982"/>
          </a:xfrm>
        </p:grpSpPr>
        <p:sp>
          <p:nvSpPr>
            <p:cNvPr id="20" name="矩形 19"/>
            <p:cNvSpPr/>
            <p:nvPr/>
          </p:nvSpPr>
          <p:spPr>
            <a:xfrm>
              <a:off x="5719571" y="861130"/>
              <a:ext cx="2507456" cy="1002982"/>
            </a:xfrm>
            <a:prstGeom prst="rect">
              <a:avLst/>
            </a:prstGeom>
          </p:spPr>
          <p:style>
            <a:lnRef idx="1">
              <a:schemeClr val="accent4">
                <a:hueOff val="-4464770"/>
                <a:satOff val="26899"/>
                <a:lumOff val="2156"/>
                <a:alphaOff val="0"/>
              </a:schemeClr>
            </a:lnRef>
            <a:fillRef idx="2">
              <a:schemeClr val="accent4">
                <a:hueOff val="-4464770"/>
                <a:satOff val="26899"/>
                <a:lumOff val="2156"/>
                <a:alphaOff val="0"/>
              </a:schemeClr>
            </a:fillRef>
            <a:effectRef idx="1">
              <a:schemeClr val="accent4">
                <a:hueOff val="-4464770"/>
                <a:satOff val="26899"/>
                <a:lumOff val="215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1" name="矩形 20"/>
            <p:cNvSpPr/>
            <p:nvPr/>
          </p:nvSpPr>
          <p:spPr>
            <a:xfrm>
              <a:off x="5719571" y="861130"/>
              <a:ext cx="2507456" cy="1002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63144" tIns="150368" rIns="263144" bIns="150368" numCol="1" spcCol="1270" anchor="ctr" anchorCtr="0">
              <a:noAutofit/>
            </a:bodyPr>
            <a:lstStyle/>
            <a:p>
              <a:pPr marL="0" marR="0" lvl="0" indent="0" algn="ctr" defTabSz="1644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700" b="0" i="0" u="none" strike="noStrike" kern="1200" cap="none" spc="0" normalizeH="0" baseline="0" noProof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5214938" y="2443163"/>
            <a:ext cx="32146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Note Taking &amp; Grasping Important Details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grpSp>
        <p:nvGrpSpPr>
          <p:cNvPr id="12" name="组合 22"/>
          <p:cNvGrpSpPr/>
          <p:nvPr/>
        </p:nvGrpSpPr>
        <p:grpSpPr>
          <a:xfrm>
            <a:off x="4857750" y="3786188"/>
            <a:ext cx="3643313" cy="1214437"/>
            <a:chOff x="3114676" y="114289"/>
            <a:chExt cx="2507456" cy="1002982"/>
          </a:xfrm>
        </p:grpSpPr>
        <p:sp>
          <p:nvSpPr>
            <p:cNvPr id="24" name="矩形 23"/>
            <p:cNvSpPr/>
            <p:nvPr/>
          </p:nvSpPr>
          <p:spPr>
            <a:xfrm>
              <a:off x="3114676" y="114289"/>
              <a:ext cx="2507456" cy="1002982"/>
            </a:xfrm>
            <a:prstGeom prst="rect">
              <a:avLst/>
            </a:prstGeom>
          </p:spPr>
          <p:style>
            <a:lnRef idx="1">
              <a:schemeClr val="accent2">
                <a:hueOff val="2340759"/>
                <a:satOff val="-2918"/>
                <a:lumOff val="686"/>
                <a:alphaOff val="0"/>
              </a:schemeClr>
            </a:lnRef>
            <a:fillRef idx="2">
              <a:schemeClr val="accent2">
                <a:hueOff val="2340759"/>
                <a:satOff val="-2918"/>
                <a:lumOff val="686"/>
                <a:alphaOff val="0"/>
              </a:schemeClr>
            </a:fillRef>
            <a:effectRef idx="1">
              <a:schemeClr val="accent2">
                <a:hueOff val="2340759"/>
                <a:satOff val="-2918"/>
                <a:lumOff val="686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25" name="矩形 24"/>
            <p:cNvSpPr/>
            <p:nvPr/>
          </p:nvSpPr>
          <p:spPr>
            <a:xfrm>
              <a:off x="3114676" y="114289"/>
              <a:ext cx="2507456" cy="100298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263144" tIns="150368" rIns="263144" bIns="150368" numCol="1" spcCol="1270" anchor="ctr" anchorCtr="0">
              <a:noAutofit/>
            </a:bodyPr>
            <a:lstStyle/>
            <a:p>
              <a:pPr marL="0" marR="0" lvl="0" indent="0" algn="ctr" defTabSz="16446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defRPr/>
              </a:pPr>
              <a:endParaRPr kumimoji="0" lang="zh-CN" altLang="en-US" sz="3700" b="0" i="0" u="none" strike="noStrike" kern="1200" cap="none" spc="0" normalizeH="0" baseline="0" noProof="0" dirty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000625" y="3786188"/>
            <a:ext cx="3429000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en-US" altLang="zh-CN" sz="2400">
                <a:latin typeface="Arial Black" panose="020B0A04020102020204" pitchFamily="34" charset="0"/>
              </a:rPr>
              <a:t>Asking For &amp; Clarifying Information</a:t>
            </a:r>
            <a:endParaRPr lang="zh-CN" altLang="en-US" sz="2400" dirty="0">
              <a:latin typeface="Arial Black" panose="020B0A04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71563" y="5500688"/>
            <a:ext cx="4500563" cy="54451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/>
            <a:r>
              <a:rPr lang="en-US" altLang="zh-CN" sz="2800" i="1" u="sng">
                <a:solidFill>
                  <a:srgbClr val="000000"/>
                </a:solidFill>
                <a:latin typeface="Arial Black" panose="020B0A04020102020204" pitchFamily="34" charset="0"/>
              </a:rPr>
              <a:t>IV</a:t>
            </a:r>
            <a:r>
              <a:rPr lang="en-US" altLang="zh-CN" sz="2800">
                <a:solidFill>
                  <a:srgbClr val="000000"/>
                </a:solidFill>
                <a:latin typeface="Arial Black" panose="020B0A04020102020204" pitchFamily="34" charset="0"/>
              </a:rPr>
              <a:t>. </a:t>
            </a:r>
            <a:r>
              <a:rPr lang="en-US" altLang="zh-CN" sz="2400">
                <a:solidFill>
                  <a:srgbClr val="000000"/>
                </a:solidFill>
                <a:latin typeface="Arial Black" panose="020B0A04020102020204" pitchFamily="34" charset="0"/>
              </a:rPr>
              <a:t>Cultural Reflection</a:t>
            </a:r>
            <a:endParaRPr lang="zh-CN" altLang="en-US" sz="2400" dirty="0">
              <a:solidFill>
                <a:srgbClr val="000000"/>
              </a:solidFill>
              <a:latin typeface="Arial Black" panose="020B0A04020102020204" pitchFamily="34" charset="0"/>
            </a:endParaRPr>
          </a:p>
        </p:txBody>
      </p:sp>
      <p:sp>
        <p:nvSpPr>
          <p:cNvPr id="28" name="标题 1"/>
          <p:cNvSpPr txBox="1"/>
          <p:nvPr/>
        </p:nvSpPr>
        <p:spPr>
          <a:xfrm>
            <a:off x="5643563" y="5214938"/>
            <a:ext cx="2857500" cy="11430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Positive &amp; Negative Effects of Technology</a:t>
            </a:r>
            <a:endParaRPr kumimoji="0" lang="zh-CN" altLang="en-US" sz="24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" name="图片 28" descr="blue-splash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5286375"/>
            <a:ext cx="1160463" cy="9286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charRg st="0" end="2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 build="p"/>
      <p:bldP spid="7" grpId="0" animBg="1"/>
      <p:bldP spid="10" grpId="0" animBg="1"/>
      <p:bldP spid="18" grpId="0"/>
      <p:bldP spid="22" grpId="0"/>
      <p:bldP spid="26" grpId="0"/>
      <p:bldP spid="27" grpId="0" animBg="1"/>
      <p:bldP spid="2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8"/>
          </a:xfr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Part I </a:t>
            </a:r>
            <a:endParaRPr kumimoji="0" lang="en-US" altLang="zh-CN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Overview of Technology Evolution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灯片编号占位符 2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71437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I. Overview of Technology Evolution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>
          <a:xfrm>
            <a:off x="1928813" y="500063"/>
            <a:ext cx="542925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Then               Now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8" name="内容占位符 67" descr="11_black-background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85860"/>
            <a:ext cx="7429552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2" name="TextBox 71"/>
          <p:cNvSpPr txBox="1"/>
          <p:nvPr/>
        </p:nvSpPr>
        <p:spPr>
          <a:xfrm>
            <a:off x="5500688" y="5143500"/>
            <a:ext cx="2214562" cy="523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chemeClr val="bg1"/>
                </a:solidFill>
                <a:latin typeface="Comic Sans MS" panose="030F0702030302020204" pitchFamily="66" charset="0"/>
              </a:rPr>
              <a:t>Tablet PC</a:t>
            </a:r>
            <a:endParaRPr lang="zh-CN" altLang="en-US" sz="28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9" name="图片 8" descr="oldest compute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700213"/>
            <a:ext cx="3286125" cy="4443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" name="图片 9" descr="tablet pc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72063" y="1785938"/>
            <a:ext cx="2647950" cy="30194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灯片编号占位符 10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  <p:bldP spid="7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71437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I. Overview of Technology Evolution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>
          <a:xfrm>
            <a:off x="1928813" y="500063"/>
            <a:ext cx="542925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Then               Now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8" name="内容占位符 67" descr="11_black-background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57224" y="1285860"/>
            <a:ext cx="7429552" cy="50720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2" name="TextBox 71"/>
          <p:cNvSpPr txBox="1"/>
          <p:nvPr/>
        </p:nvSpPr>
        <p:spPr>
          <a:xfrm>
            <a:off x="4929188" y="5118100"/>
            <a:ext cx="3143250" cy="954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800" b="1">
                <a:solidFill>
                  <a:schemeClr val="bg1"/>
                </a:solidFill>
                <a:latin typeface="Comic Sans MS" panose="030F0702030302020204" pitchFamily="66" charset="0"/>
              </a:rPr>
              <a:t>E-reader with e-ink technology</a:t>
            </a:r>
            <a:endParaRPr lang="en-US" altLang="zh-CN" sz="2800" b="1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" name="图片 9" descr="pile-of-books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313" y="2071688"/>
            <a:ext cx="2701925" cy="36099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4" name="图片 13" descr="sony-prs-505-ebook-read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6313" y="1785938"/>
            <a:ext cx="3244850" cy="3071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灯片编号占位符 8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4" grpId="0"/>
      <p:bldP spid="7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-71437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I. Overview of Technology Evolution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>
          <a:xfrm>
            <a:off x="1928813" y="500063"/>
            <a:ext cx="542925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Six Sense Technology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内容占位符 11" descr="11_black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0774" y="1571612"/>
            <a:ext cx="612606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285750" y="1773238"/>
            <a:ext cx="1643063" cy="3698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Word Bank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2875" y="2214563"/>
            <a:ext cx="2500313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 Black" panose="020B0A04020102020204" pitchFamily="34" charset="0"/>
              </a:rPr>
              <a:t>Intrigued 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Seamless 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Meta-information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unveil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Projection system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Annotation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Word cloud</a:t>
            </a:r>
            <a:endParaRPr lang="en-US" altLang="zh-CN">
              <a:latin typeface="Arial Black" panose="020B0A04020102020204" pitchFamily="34" charset="0"/>
            </a:endParaRPr>
          </a:p>
        </p:txBody>
      </p:sp>
      <p:pic>
        <p:nvPicPr>
          <p:cNvPr id="9228" name="six sense cut.wmv">
            <a:hlinkClick r:id="" action="ppaction://media"/>
          </p:cNvPr>
          <p:cNvPicPr>
            <a:picLocks noRot="1" noChangeAspect="1"/>
          </p:cNvPicPr>
          <p:nvPr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59113" y="1700213"/>
            <a:ext cx="5472112" cy="41036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" name="TextBox 18"/>
          <p:cNvSpPr txBox="1"/>
          <p:nvPr/>
        </p:nvSpPr>
        <p:spPr>
          <a:xfrm>
            <a:off x="3571875" y="2611438"/>
            <a:ext cx="4572000" cy="20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Tasks: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342900" marR="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What are the components of the new gadget with the six sense technology introduced in this video?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342900" marR="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What is it capable of?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sp>
        <p:nvSpPr>
          <p:cNvPr id="10" name="灯片编号占位符 9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46" dur="1" fill="hold"/>
                                        <p:tgtEl>
                                          <p:spTgt spid="92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video>
              <p:cMediaNode>
                <p:cTn id="4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228"/>
                </p:tgtEl>
              </p:cMediaNode>
            </p:video>
          </p:childTnLst>
        </p:cTn>
      </p:par>
    </p:tnLst>
    <p:bldLst>
      <p:bldP spid="5" grpId="0"/>
      <p:bldP spid="44" grpId="0"/>
      <p:bldP spid="17" grpId="0" animBg="1"/>
      <p:bldP spid="18" grpId="0"/>
      <p:bldP spid="19" grpId="0"/>
      <p:bldP spid="1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242" name="Picture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3812" y="404813"/>
            <a:ext cx="5238750" cy="1143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3" name="TextBox 4"/>
          <p:cNvSpPr txBox="1"/>
          <p:nvPr/>
        </p:nvSpPr>
        <p:spPr>
          <a:xfrm>
            <a:off x="-71437" y="130175"/>
            <a:ext cx="5286375" cy="369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i="1">
                <a:latin typeface="Arial Black" panose="020B0A04020102020204" pitchFamily="34" charset="0"/>
              </a:rPr>
              <a:t>Part I. Overview of Technology Evolution</a:t>
            </a:r>
            <a:endParaRPr lang="zh-CN" altLang="en-US" i="1" dirty="0">
              <a:latin typeface="Arial Black" panose="020B0A04020102020204" pitchFamily="34" charset="0"/>
            </a:endParaRP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>
          <a:xfrm>
            <a:off x="1928813" y="500063"/>
            <a:ext cx="5429250" cy="857250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Six Sense Technology</a:t>
            </a:r>
            <a:endParaRPr kumimoji="0" lang="zh-CN" alt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内容占位符 11" descr="11_black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60774" y="1571612"/>
            <a:ext cx="6126068" cy="43577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285750" y="1773238"/>
            <a:ext cx="1643063" cy="36988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Word Bank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47" name="TextBox 17"/>
          <p:cNvSpPr txBox="1"/>
          <p:nvPr/>
        </p:nvSpPr>
        <p:spPr>
          <a:xfrm>
            <a:off x="142875" y="2214563"/>
            <a:ext cx="2500313" cy="203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>
                <a:latin typeface="Arial Black" panose="020B0A04020102020204" pitchFamily="34" charset="0"/>
              </a:rPr>
              <a:t>Intrigued 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Seamless 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Meta-information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unveil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Projection system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Annotation</a:t>
            </a:r>
            <a:endParaRPr lang="en-US" altLang="zh-CN">
              <a:latin typeface="Arial Black" panose="020B0A04020102020204" pitchFamily="34" charset="0"/>
            </a:endParaRPr>
          </a:p>
          <a:p>
            <a:r>
              <a:rPr lang="en-US" altLang="zh-CN">
                <a:latin typeface="Arial Black" panose="020B0A04020102020204" pitchFamily="34" charset="0"/>
              </a:rPr>
              <a:t>Word cloud</a:t>
            </a:r>
            <a:endParaRPr lang="en-US" altLang="zh-CN">
              <a:latin typeface="Arial Black" panose="020B0A04020102020204" pitchFamily="34" charset="0"/>
            </a:endParaRPr>
          </a:p>
        </p:txBody>
      </p:sp>
      <p:pic>
        <p:nvPicPr>
          <p:cNvPr id="11" name="six sense cut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3"/>
            <p:extLst>
              <p:ext uri="{DAA4B4D4-6D71-4841-9C94-3DE7FCFB9230}">
                <p14:media xmlns:p14="http://schemas.microsoft.com/office/powerpoint/2010/main" r:link="rId4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71813" y="1714500"/>
            <a:ext cx="5429250" cy="4071938"/>
          </a:xfrm>
          <a:ln/>
        </p:spPr>
      </p:pic>
      <p:sp>
        <p:nvSpPr>
          <p:cNvPr id="19" name="TextBox 18"/>
          <p:cNvSpPr txBox="1"/>
          <p:nvPr/>
        </p:nvSpPr>
        <p:spPr>
          <a:xfrm>
            <a:off x="3571875" y="2611438"/>
            <a:ext cx="4572000" cy="203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Tasks: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342900" marR="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What are the components of the new gadget with the six sense technology introduced in this video?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L="342900" marR="0" indent="-34290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defRPr/>
            </a:pPr>
            <a:r>
              <a:rPr kumimoji="0" lang="en-US" altLang="zh-CN" kern="1200" cap="none" spc="0" normalizeH="0" baseline="0" noProof="0" dirty="0" smtClean="0">
                <a:latin typeface="+mn-lt"/>
                <a:ea typeface="+mn-ea"/>
                <a:cs typeface="+mn-cs"/>
              </a:rPr>
              <a:t>What is it capable of?</a:t>
            </a:r>
            <a:endParaRPr kumimoji="0" lang="en-US" altLang="zh-CN" kern="1200" cap="none" spc="0" normalizeH="0" baseline="0" noProof="0" dirty="0" smtClean="0">
              <a:latin typeface="+mn-lt"/>
              <a:ea typeface="+mn-ea"/>
              <a:cs typeface="+mn-cs"/>
            </a:endParaRPr>
          </a:p>
          <a:p>
            <a:pPr marR="0" defTabSz="914400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kumimoji="0" lang="zh-CN" altLang="en-US" kern="1200" cap="none" spc="0" normalizeH="0" baseline="0" noProof="0" dirty="0">
              <a:latin typeface="+mn-lt"/>
              <a:ea typeface="+mn-ea"/>
              <a:cs typeface="+mn-cs"/>
            </a:endParaRPr>
          </a:p>
        </p:txBody>
      </p:sp>
      <p:pic>
        <p:nvPicPr>
          <p:cNvPr id="10250" name="图片 9" descr="six sense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28875" y="4429125"/>
            <a:ext cx="6661150" cy="2225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灯片编号占位符 11"/>
          <p:cNvSpPr txBox="1">
            <a:spLocks noGrp="1"/>
          </p:cNvSpPr>
          <p:nvPr>
            <p:ph type="sldNum" sz="quarter" idx="12"/>
          </p:nvPr>
        </p:nvSpPr>
        <p:spPr>
          <a:noFill/>
        </p:spPr>
        <p:txBody>
          <a:bodyPr vert="horz" lIns="91440" tIns="45720" rIns="91440" bIns="45720" rtlCol="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1800" b="0" i="0" u="none" kern="1200" baseline="0">
                <a:solidFill>
                  <a:schemeClr val="tx1"/>
                </a:solidFill>
                <a:latin typeface="Arial Black" panose="020B0A04020102020204" pitchFamily="34" charset="0"/>
                <a:ea typeface="宋体" panose="02010600030101010101" pitchFamily="2" charset="-122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</a:lstStyle>
          <a:p>
            <a:pPr lvl="0" algn="r"/>
            <a:fld id="{9A0DB2DC-4C9A-4742-B13C-FB6460FD3503}" type="slidenum">
              <a:rPr lang="zh-CN" altLang="en-US" sz="1200" dirty="0">
                <a:solidFill>
                  <a:srgbClr val="898989"/>
                </a:solidFill>
              </a:rPr>
            </a:fld>
            <a:endParaRPr lang="zh-CN" altLang="en-US" sz="1200" dirty="0">
              <a:solidFill>
                <a:srgbClr val="898989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tags/tag1.xml><?xml version="1.0" encoding="utf-8"?>
<p:tagLst xmlns:p="http://schemas.openxmlformats.org/presentationml/2006/main">
  <p:tag name="KSO_WM_DOC_GUID" val="{58f3796b-36b3-4a2f-adbe-3ea477d8a358}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Arial Black"/>
        <a:ea typeface="宋体"/>
        <a:cs typeface=""/>
      </a:majorFont>
      <a:minorFont>
        <a:latin typeface="Arial Black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2129</Words>
  <Application>WPS 演示</Application>
  <PresentationFormat>在屏幕上显示</PresentationFormat>
  <Paragraphs>191</Paragraphs>
  <Slides>16</Slides>
  <Notes>1</Notes>
  <HiddenSlides>0</HiddenSlides>
  <MMClips>3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6" baseType="lpstr">
      <vt:lpstr>Arial</vt:lpstr>
      <vt:lpstr>宋体</vt:lpstr>
      <vt:lpstr>Wingdings</vt:lpstr>
      <vt:lpstr>Arial Black</vt:lpstr>
      <vt:lpstr>Calibri</vt:lpstr>
      <vt:lpstr>Eras Bold ITC</vt:lpstr>
      <vt:lpstr>Comic Sans MS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复旦大学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yueqing</cp:lastModifiedBy>
  <cp:revision>252</cp:revision>
  <dcterms:created xsi:type="dcterms:W3CDTF">2010-05-31T09:23:39Z</dcterms:created>
  <dcterms:modified xsi:type="dcterms:W3CDTF">2019-03-28T07:16:32Z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2052-11.1.0.8527</vt:lpwstr>
  </property>
</Properties>
</file>