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3" r:id="rId3"/>
  </p:sldMasterIdLst>
  <p:sldIdLst>
    <p:sldId id="339" r:id="rId4"/>
    <p:sldId id="293" r:id="rId5"/>
    <p:sldId id="280" r:id="rId6"/>
    <p:sldId id="258" r:id="rId7"/>
    <p:sldId id="294" r:id="rId8"/>
    <p:sldId id="295" r:id="rId9"/>
    <p:sldId id="318" r:id="rId10"/>
    <p:sldId id="317" r:id="rId11"/>
    <p:sldId id="326" r:id="rId12"/>
    <p:sldId id="319" r:id="rId13"/>
    <p:sldId id="320" r:id="rId14"/>
    <p:sldId id="321" r:id="rId15"/>
    <p:sldId id="322" r:id="rId16"/>
    <p:sldId id="323" r:id="rId17"/>
    <p:sldId id="324" r:id="rId18"/>
    <p:sldId id="325" r:id="rId19"/>
    <p:sldId id="327" r:id="rId20"/>
    <p:sldId id="328" r:id="rId21"/>
    <p:sldId id="363" r:id="rId22"/>
    <p:sldId id="370" r:id="rId23"/>
    <p:sldId id="337" r:id="rId24"/>
    <p:sldId id="335" r:id="rId25"/>
    <p:sldId id="336" r:id="rId26"/>
    <p:sldId id="333" r:id="rId27"/>
    <p:sldId id="340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57" autoAdjust="0"/>
    <p:restoredTop sz="94660"/>
  </p:normalViewPr>
  <p:slideViewPr>
    <p:cSldViewPr snapToGrid="0" showGuides="1">
      <p:cViewPr>
        <p:scale>
          <a:sx n="85" d="100"/>
          <a:sy n="85" d="100"/>
        </p:scale>
        <p:origin x="100" y="-532"/>
      </p:cViewPr>
      <p:guideLst>
        <p:guide orient="horz" pos="220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2CE3-5A03-435C-85B7-997497589B3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4A23-521F-4AC6-A2BF-5EFECA6D04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2CE3-5A03-435C-85B7-997497589B3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4A23-521F-4AC6-A2BF-5EFECA6D04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2CE3-5A03-435C-85B7-997497589B3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4A23-521F-4AC6-A2BF-5EFECA6D04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 l="-115"/>
          <a:stretch>
            <a:fillRect/>
          </a:stretch>
        </p:blipFill>
        <p:spPr>
          <a:xfrm>
            <a:off x="-14026" y="0"/>
            <a:ext cx="12206026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09234C"/>
              </a:gs>
              <a:gs pos="70000">
                <a:srgbClr val="0C1A27"/>
              </a:gs>
              <a:gs pos="0">
                <a:srgbClr val="033595"/>
              </a:gs>
              <a:gs pos="100000">
                <a:srgbClr val="84371B">
                  <a:lumMod val="75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00F56-1BA7-40DA-BB2E-9B8A654E097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BCF9-298B-457A-B894-3981DD7709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 l="-115"/>
          <a:stretch>
            <a:fillRect/>
          </a:stretch>
        </p:blipFill>
        <p:spPr>
          <a:xfrm>
            <a:off x="-14026" y="0"/>
            <a:ext cx="12206026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09234C"/>
              </a:gs>
              <a:gs pos="70000">
                <a:srgbClr val="0C1A27"/>
              </a:gs>
              <a:gs pos="0">
                <a:srgbClr val="033595"/>
              </a:gs>
              <a:gs pos="100000">
                <a:srgbClr val="84371B">
                  <a:lumMod val="75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00F56-1BA7-40DA-BB2E-9B8A654E097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BCF9-298B-457A-B894-3981DD7709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00F56-1BA7-40DA-BB2E-9B8A654E097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BCF9-298B-457A-B894-3981DD7709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00F56-1BA7-40DA-BB2E-9B8A654E097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BCF9-298B-457A-B894-3981DD7709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00F56-1BA7-40DA-BB2E-9B8A654E097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BCF9-298B-457A-B894-3981DD7709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00F56-1BA7-40DA-BB2E-9B8A654E097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BCF9-298B-457A-B894-3981DD7709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2CE3-5A03-435C-85B7-997497589B3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4A23-521F-4AC6-A2BF-5EFECA6D04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00F56-1BA7-40DA-BB2E-9B8A654E097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BCF9-298B-457A-B894-3981DD7709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00F56-1BA7-40DA-BB2E-9B8A654E097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BCF9-298B-457A-B894-3981DD7709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00F56-1BA7-40DA-BB2E-9B8A654E097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BCF9-298B-457A-B894-3981DD7709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00F56-1BA7-40DA-BB2E-9B8A654E097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BCF9-298B-457A-B894-3981DD7709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00F56-1BA7-40DA-BB2E-9B8A654E097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BCF9-298B-457A-B894-3981DD7709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 l="-115"/>
          <a:stretch>
            <a:fillRect/>
          </a:stretch>
        </p:blipFill>
        <p:spPr>
          <a:xfrm>
            <a:off x="-14026" y="0"/>
            <a:ext cx="12206026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09234C"/>
              </a:gs>
              <a:gs pos="70000">
                <a:srgbClr val="0C1A27"/>
              </a:gs>
              <a:gs pos="0">
                <a:srgbClr val="033595"/>
              </a:gs>
              <a:gs pos="100000">
                <a:srgbClr val="84371B">
                  <a:lumMod val="75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00F56-1BA7-40DA-BB2E-9B8A654E097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BCF9-298B-457A-B894-3981DD7709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00F56-1BA7-40DA-BB2E-9B8A654E097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BCF9-298B-457A-B894-3981DD7709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00F56-1BA7-40DA-BB2E-9B8A654E097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BCF9-298B-457A-B894-3981DD7709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00F56-1BA7-40DA-BB2E-9B8A654E097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BCF9-298B-457A-B894-3981DD7709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2CE3-5A03-435C-85B7-997497589B3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4A23-521F-4AC6-A2BF-5EFECA6D04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00F56-1BA7-40DA-BB2E-9B8A654E097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BCF9-298B-457A-B894-3981DD7709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00F56-1BA7-40DA-BB2E-9B8A654E097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BCF9-298B-457A-B894-3981DD7709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00F56-1BA7-40DA-BB2E-9B8A654E097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BCF9-298B-457A-B894-3981DD7709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00F56-1BA7-40DA-BB2E-9B8A654E097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BCF9-298B-457A-B894-3981DD7709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00F56-1BA7-40DA-BB2E-9B8A654E097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9BCF9-298B-457A-B894-3981DD7709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2CE3-5A03-435C-85B7-997497589B3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4A23-521F-4AC6-A2BF-5EFECA6D04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2CE3-5A03-435C-85B7-997497589B3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4A23-521F-4AC6-A2BF-5EFECA6D04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2CE3-5A03-435C-85B7-997497589B3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4A23-521F-4AC6-A2BF-5EFECA6D04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2CE3-5A03-435C-85B7-997497589B3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4A23-521F-4AC6-A2BF-5EFECA6D04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2CE3-5A03-435C-85B7-997497589B3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4A23-521F-4AC6-A2BF-5EFECA6D04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2CE3-5A03-435C-85B7-997497589B3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4A23-521F-4AC6-A2BF-5EFECA6D04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22CE3-5A03-435C-85B7-997497589B3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C4A23-521F-4AC6-A2BF-5EFECA6D04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2F00F56-1BA7-40DA-BB2E-9B8A654E097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C9BCF9-298B-457A-B894-3981DD7709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2F00F56-1BA7-40DA-BB2E-9B8A654E0975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C9BCF9-298B-457A-B894-3981DD7709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2.wdp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9.xml"/><Relationship Id="rId5" Type="http://schemas.microsoft.com/office/2007/relationships/hdphoto" Target="../media/hdphoto3.wdp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3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0" y="0"/>
            <a:ext cx="12206026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BYD in Brazil:</a:t>
            </a:r>
            <a:b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Pedal to the Metal</a:t>
            </a:r>
            <a:b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endParaRPr lang="zh-CN" altLang="en-US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pic>
        <p:nvPicPr>
          <p:cNvPr id="24" name="内容占位符 23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926" y="2418874"/>
            <a:ext cx="5181600" cy="345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773" y="365125"/>
            <a:ext cx="2293544" cy="16052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813" y="365125"/>
            <a:ext cx="2296713" cy="1605280"/>
          </a:xfrm>
          <a:prstGeom prst="rect">
            <a:avLst/>
          </a:prstGeom>
        </p:spPr>
      </p:pic>
      <p:pic>
        <p:nvPicPr>
          <p:cNvPr id="5" name="内容占位符 17"/>
          <p:cNvPicPr>
            <a:picLocks noGrp="1" noChangeAspect="1"/>
          </p:cNvPicPr>
          <p:nvPr>
            <p:ph sz="half"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790" y="1970405"/>
            <a:ext cx="3545251" cy="4351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5376"/>
            <a:ext cx="12145232" cy="1197410"/>
          </a:xfrm>
          <a:prstGeom prst="rect">
            <a:avLst/>
          </a:prstGeom>
        </p:spPr>
      </p:pic>
      <p:sp>
        <p:nvSpPr>
          <p:cNvPr id="3" name="标题 1"/>
          <p:cNvSpPr txBox="1"/>
          <p:nvPr/>
        </p:nvSpPr>
        <p:spPr>
          <a:xfrm>
            <a:off x="916561" y="7700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Challenge 2: Uncertainty about EVs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412" y="1470939"/>
            <a:ext cx="7621897" cy="373949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17813" y1="44288" x2="17813" y2="44288"/>
                        <a14:foregroundMark x1="17813" y1="44288" x2="23359" y2="43505"/>
                        <a14:foregroundMark x1="39297" y1="52269" x2="39297" y2="52269"/>
                        <a14:foregroundMark x1="51797" y1="54460" x2="51797" y2="54460"/>
                        <a14:foregroundMark x1="71563" y1="44288" x2="71563" y2="44288"/>
                      </a14:backgroundRemoval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140" y="1007928"/>
            <a:ext cx="5081720" cy="2536890"/>
          </a:xfrm>
          <a:prstGeom prst="rect">
            <a:avLst/>
          </a:prstGeom>
        </p:spPr>
      </p:pic>
      <p:sp>
        <p:nvSpPr>
          <p:cNvPr id="7" name="内容占位符 3"/>
          <p:cNvSpPr txBox="1"/>
          <p:nvPr/>
        </p:nvSpPr>
        <p:spPr>
          <a:xfrm>
            <a:off x="4717422" y="5891006"/>
            <a:ext cx="7838875" cy="11974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Charging stations </a:t>
            </a:r>
            <a:endParaRPr lang="zh-CN" altLang="en-US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1583" y="3545123"/>
            <a:ext cx="61024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0" name="内容占位符 3"/>
          <p:cNvSpPr txBox="1"/>
          <p:nvPr/>
        </p:nvSpPr>
        <p:spPr>
          <a:xfrm>
            <a:off x="5034716" y="5442435"/>
            <a:ext cx="2963878" cy="81527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Battery life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25">
        <p159:morph option="byObject"/>
      </p:transition>
    </mc:Choice>
    <mc:Fallback xmlns="">
      <p:transition spd="slow" advTm="30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>
          <a:xfrm>
            <a:off x="1300213" y="737969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Tesla’s supercharger network nonexistent in Brazil</a:t>
            </a:r>
            <a:endParaRPr lang="zh-CN" altLang="en-US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213" y="1452880"/>
            <a:ext cx="9763760" cy="3952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六边形 5"/>
          <p:cNvSpPr/>
          <p:nvPr/>
        </p:nvSpPr>
        <p:spPr>
          <a:xfrm>
            <a:off x="376187" y="4927198"/>
            <a:ext cx="11382639" cy="1115251"/>
          </a:xfrm>
          <a:prstGeom prst="hexagon">
            <a:avLst>
              <a:gd name="adj" fmla="val 132642"/>
              <a:gd name="vf" fmla="val 115470"/>
            </a:avLst>
          </a:prstGeom>
          <a:gradFill>
            <a:gsLst>
              <a:gs pos="0">
                <a:srgbClr val="0036F1">
                  <a:alpha val="0"/>
                </a:srgbClr>
              </a:gs>
              <a:gs pos="84000">
                <a:srgbClr val="0036F1">
                  <a:alpha val="30000"/>
                </a:srgbClr>
              </a:gs>
            </a:gsLst>
            <a:lin ang="5400000" scaled="1"/>
          </a:gradFill>
          <a:ln w="38100">
            <a:gradFill>
              <a:gsLst>
                <a:gs pos="8000">
                  <a:srgbClr val="1FFEFE">
                    <a:alpha val="0"/>
                  </a:srgbClr>
                </a:gs>
                <a:gs pos="100000">
                  <a:srgbClr val="1FFEFE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r"/>
            <a:endParaRPr lang="zh-CN" altLang="en-US" sz="14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25">
        <p159:morph option="byObject"/>
      </p:transition>
    </mc:Choice>
    <mc:Fallback xmlns="">
      <p:transition spd="slow" advTm="30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5376"/>
            <a:ext cx="12145232" cy="119741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916561" y="7700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Strategy 2: Adding Charging Stations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</a:endParaRPr>
          </a:p>
        </p:txBody>
      </p:sp>
      <p:sp>
        <p:nvSpPr>
          <p:cNvPr id="10" name="内容占位符 2"/>
          <p:cNvSpPr txBox="1"/>
          <p:nvPr/>
        </p:nvSpPr>
        <p:spPr>
          <a:xfrm>
            <a:off x="3257404" y="1470939"/>
            <a:ext cx="6465716" cy="15128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Collaborate with </a:t>
            </a:r>
            <a:r>
              <a:rPr lang="en-US" altLang="zh-CN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Raizen</a:t>
            </a:r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Power, under Shell in Brazil</a:t>
            </a:r>
          </a:p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Add 600 charging stations </a:t>
            </a: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1" name="内容占位符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0960" y="3018995"/>
            <a:ext cx="5476240" cy="33482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169" y="3007896"/>
            <a:ext cx="5677192" cy="33593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25">
        <p159:morph option="byObject"/>
      </p:transition>
    </mc:Choice>
    <mc:Fallback xmlns="">
      <p:transition spd="slow" advTm="30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5376"/>
            <a:ext cx="12145232" cy="1197410"/>
          </a:xfrm>
          <a:prstGeom prst="rect">
            <a:avLst/>
          </a:prstGeom>
        </p:spPr>
      </p:pic>
      <p:sp>
        <p:nvSpPr>
          <p:cNvPr id="3" name="标题 1"/>
          <p:cNvSpPr txBox="1"/>
          <p:nvPr/>
        </p:nvSpPr>
        <p:spPr>
          <a:xfrm>
            <a:off x="916561" y="7700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Challenge 3: Higher Price of EVs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2846939" y="5621794"/>
            <a:ext cx="7292741" cy="10908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Tesla’s Model S R$ 1.5 million due to steep import tariffs</a:t>
            </a:r>
            <a:endParaRPr lang="zh-CN" altLang="en-US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pic>
        <p:nvPicPr>
          <p:cNvPr id="5" name="内容占位符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246" y="1607906"/>
            <a:ext cx="5917131" cy="3876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25">
        <p159:morph option="byObject"/>
      </p:transition>
    </mc:Choice>
    <mc:Fallback xmlns="">
      <p:transition spd="slow" advTm="30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5376"/>
            <a:ext cx="12145232" cy="1197410"/>
          </a:xfrm>
          <a:prstGeom prst="rect">
            <a:avLst/>
          </a:prstGeom>
        </p:spPr>
      </p:pic>
      <p:sp>
        <p:nvSpPr>
          <p:cNvPr id="3" name="标题 1"/>
          <p:cNvSpPr txBox="1"/>
          <p:nvPr/>
        </p:nvSpPr>
        <p:spPr>
          <a:xfrm>
            <a:off x="916561" y="7700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Strategy 3: Manufacturing Locally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992761" y="2344570"/>
            <a:ext cx="5181600" cy="216885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Acquire Ford’s old plant in Bahia</a:t>
            </a:r>
          </a:p>
        </p:txBody>
      </p:sp>
      <p:pic>
        <p:nvPicPr>
          <p:cNvPr id="5" name="内容占位符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705" y="2149322"/>
            <a:ext cx="5181600" cy="2915616"/>
          </a:xfrm>
          <a:prstGeom prst="rect">
            <a:avLst/>
          </a:prstGeom>
        </p:spPr>
      </p:pic>
      <p:sp>
        <p:nvSpPr>
          <p:cNvPr id="6" name="内容占位符 2"/>
          <p:cNvSpPr txBox="1"/>
          <p:nvPr/>
        </p:nvSpPr>
        <p:spPr>
          <a:xfrm>
            <a:off x="1016546" y="3364141"/>
            <a:ext cx="5181600" cy="216885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Avoid high import tariffs</a:t>
            </a:r>
          </a:p>
        </p:txBody>
      </p:sp>
      <p:sp>
        <p:nvSpPr>
          <p:cNvPr id="7" name="内容占位符 2"/>
          <p:cNvSpPr txBox="1"/>
          <p:nvPr/>
        </p:nvSpPr>
        <p:spPr>
          <a:xfrm>
            <a:off x="1016546" y="4145277"/>
            <a:ext cx="5181600" cy="216885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Scale production rapidly</a:t>
            </a:r>
            <a:endParaRPr lang="zh-CN" altLang="en-US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25">
        <p159:morph option="byObject"/>
      </p:transition>
    </mc:Choice>
    <mc:Fallback xmlns="">
      <p:transition spd="slow" advTm="30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7"/>
          <p:cNvSpPr txBox="1"/>
          <p:nvPr/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Nissan Leaf: R$ 290,000</a:t>
            </a: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/>
          </a:p>
          <a:p>
            <a:endParaRPr lang="zh-CN" altLang="en-US" dirty="0"/>
          </a:p>
        </p:txBody>
      </p:sp>
      <p:sp>
        <p:nvSpPr>
          <p:cNvPr id="5" name="文本占位符 8"/>
          <p:cNvSpPr txBox="1"/>
          <p:nvPr/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BYD Dolphin: R$ 150,000</a:t>
            </a:r>
            <a:endParaRPr lang="zh-CN" altLang="en-US" dirty="0">
              <a:solidFill>
                <a:schemeClr val="bg1"/>
              </a:solidFill>
              <a:latin typeface="Segoe UI Black" panose="020B0A02040204020203" pitchFamily="34" charset="0"/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6" name="内容占位符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649" y="2513586"/>
            <a:ext cx="5183188" cy="3433449"/>
          </a:xfrm>
          <a:prstGeom prst="rect">
            <a:avLst/>
          </a:prstGeom>
        </p:spPr>
      </p:pic>
      <p:pic>
        <p:nvPicPr>
          <p:cNvPr id="7" name="内容占位符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63" y="2505075"/>
            <a:ext cx="5183188" cy="3441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5376"/>
            <a:ext cx="12145232" cy="1197410"/>
          </a:xfrm>
          <a:prstGeom prst="rect">
            <a:avLst/>
          </a:prstGeom>
        </p:spPr>
      </p:pic>
      <p:sp>
        <p:nvSpPr>
          <p:cNvPr id="11" name="标题 1"/>
          <p:cNvSpPr txBox="1"/>
          <p:nvPr/>
        </p:nvSpPr>
        <p:spPr>
          <a:xfrm>
            <a:off x="916561" y="7700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BYD’s Advantages 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25">
        <p159:morph option="byObject"/>
      </p:transition>
    </mc:Choice>
    <mc:Fallback xmlns="">
      <p:transition spd="slow" advTm="30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472" y="1809551"/>
            <a:ext cx="5998995" cy="3973856"/>
          </a:xfrm>
          <a:prstGeom prst="rect">
            <a:avLst/>
          </a:prstGeom>
        </p:spPr>
      </p:pic>
      <p:sp>
        <p:nvSpPr>
          <p:cNvPr id="11" name="内容占位符 6"/>
          <p:cNvSpPr txBox="1"/>
          <p:nvPr/>
        </p:nvSpPr>
        <p:spPr>
          <a:xfrm>
            <a:off x="509872" y="2719145"/>
            <a:ext cx="5181600" cy="21546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A range of 294 km on a single charge</a:t>
            </a:r>
          </a:p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Reaching 80% battery capacity in 30 minutes</a:t>
            </a:r>
            <a:endParaRPr lang="zh-CN" altLang="en-US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5376"/>
            <a:ext cx="12145232" cy="1197410"/>
          </a:xfrm>
          <a:prstGeom prst="rect">
            <a:avLst/>
          </a:prstGeom>
        </p:spPr>
      </p:pic>
      <p:sp>
        <p:nvSpPr>
          <p:cNvPr id="13" name="标题 1"/>
          <p:cNvSpPr txBox="1"/>
          <p:nvPr/>
        </p:nvSpPr>
        <p:spPr>
          <a:xfrm>
            <a:off x="916561" y="7700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BYD’s Advantages 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25">
        <p159:morph option="byObject"/>
      </p:transition>
    </mc:Choice>
    <mc:Fallback xmlns="">
      <p:transition spd="slow" advTm="3025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6"/>
          <p:cNvSpPr txBox="1"/>
          <p:nvPr/>
        </p:nvSpPr>
        <p:spPr>
          <a:xfrm>
            <a:off x="482062" y="1470939"/>
            <a:ext cx="5898418" cy="142264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BYD &amp; Saga</a:t>
            </a:r>
          </a:p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Strengthen leadership in new energy vehicle market in Brazil</a:t>
            </a: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4" name="内容占位符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338" y="2182263"/>
            <a:ext cx="5181600" cy="3627120"/>
          </a:xfrm>
          <a:prstGeom prst="rect">
            <a:avLst/>
          </a:prstGeom>
        </p:spPr>
      </p:pic>
      <p:pic>
        <p:nvPicPr>
          <p:cNvPr id="5" name="内容占位符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016" y="2961961"/>
            <a:ext cx="5181600" cy="345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5376"/>
            <a:ext cx="12145232" cy="1197410"/>
          </a:xfrm>
          <a:prstGeom prst="rect">
            <a:avLst/>
          </a:prstGeom>
        </p:spPr>
      </p:pic>
      <p:sp>
        <p:nvSpPr>
          <p:cNvPr id="7" name="标题 1"/>
          <p:cNvSpPr txBox="1"/>
          <p:nvPr/>
        </p:nvSpPr>
        <p:spPr>
          <a:xfrm>
            <a:off x="916561" y="7700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Outlook into Future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25">
        <p159:morph option="byObject"/>
      </p:transition>
    </mc:Choice>
    <mc:Fallback xmlns="">
      <p:transition spd="slow" advTm="30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685" y="1825472"/>
            <a:ext cx="9845040" cy="4632643"/>
          </a:xfrm>
          <a:prstGeom prst="rect">
            <a:avLst/>
          </a:prstGeom>
        </p:spPr>
      </p:pic>
      <p:sp>
        <p:nvSpPr>
          <p:cNvPr id="3" name="标题 1"/>
          <p:cNvSpPr txBox="1"/>
          <p:nvPr/>
        </p:nvSpPr>
        <p:spPr>
          <a:xfrm>
            <a:off x="838200" y="682759"/>
            <a:ext cx="10515600" cy="8091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Case Analysis</a:t>
            </a:r>
            <a:endParaRPr lang="zh-CN" altLang="en-US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Segoe UI Black" panose="020B0A02040204020203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685" y="213760"/>
            <a:ext cx="2206447" cy="15443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3278" y="230341"/>
            <a:ext cx="2206447" cy="15421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25">
        <p159:morph option="byObject"/>
      </p:transition>
    </mc:Choice>
    <mc:Fallback xmlns="">
      <p:transition spd="slow" advTm="3025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-68705" y="0"/>
            <a:ext cx="12329410" cy="7075357"/>
          </a:xfrm>
          <a:prstGeom prst="rect">
            <a:avLst/>
          </a:prstGeom>
          <a:gradFill>
            <a:gsLst>
              <a:gs pos="0">
                <a:schemeClr val="tx1">
                  <a:alpha val="6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 useBgFill="1">
        <p:nvSpPr>
          <p:cNvPr id="32" name="任意多边形: 形状 31"/>
          <p:cNvSpPr/>
          <p:nvPr/>
        </p:nvSpPr>
        <p:spPr>
          <a:xfrm rot="13485888">
            <a:off x="-4013702" y="-955079"/>
            <a:ext cx="8789402" cy="8790640"/>
          </a:xfrm>
          <a:custGeom>
            <a:avLst/>
            <a:gdLst>
              <a:gd name="connsiteX0" fmla="*/ 1131098 w 2370142"/>
              <a:gd name="connsiteY0" fmla="*/ 1777835 h 2373622"/>
              <a:gd name="connsiteX1" fmla="*/ 1131098 w 2370142"/>
              <a:gd name="connsiteY1" fmla="*/ 2373622 h 2373622"/>
              <a:gd name="connsiteX2" fmla="*/ 974138 w 2370142"/>
              <a:gd name="connsiteY2" fmla="*/ 2359773 h 2373622"/>
              <a:gd name="connsiteX3" fmla="*/ 17680 w 2370142"/>
              <a:gd name="connsiteY3" fmla="*/ 1426955 h 2373622"/>
              <a:gd name="connsiteX4" fmla="*/ 0 w 2370142"/>
              <a:gd name="connsiteY4" fmla="*/ 1251571 h 2373622"/>
              <a:gd name="connsiteX5" fmla="*/ 595786 w 2370142"/>
              <a:gd name="connsiteY5" fmla="*/ 1251571 h 2373622"/>
              <a:gd name="connsiteX6" fmla="*/ 601362 w 2370142"/>
              <a:gd name="connsiteY6" fmla="*/ 1306883 h 2373622"/>
              <a:gd name="connsiteX7" fmla="*/ 1079602 w 2370142"/>
              <a:gd name="connsiteY7" fmla="*/ 1773292 h 2373622"/>
              <a:gd name="connsiteX8" fmla="*/ 1131099 w 2370142"/>
              <a:gd name="connsiteY8" fmla="*/ 0 h 2373622"/>
              <a:gd name="connsiteX9" fmla="*/ 1131099 w 2370142"/>
              <a:gd name="connsiteY9" fmla="*/ 595787 h 2373622"/>
              <a:gd name="connsiteX10" fmla="*/ 1079602 w 2370142"/>
              <a:gd name="connsiteY10" fmla="*/ 600331 h 2373622"/>
              <a:gd name="connsiteX11" fmla="*/ 601362 w 2370142"/>
              <a:gd name="connsiteY11" fmla="*/ 1066739 h 2373622"/>
              <a:gd name="connsiteX12" fmla="*/ 595786 w 2370142"/>
              <a:gd name="connsiteY12" fmla="*/ 1122048 h 2373622"/>
              <a:gd name="connsiteX13" fmla="*/ 0 w 2370142"/>
              <a:gd name="connsiteY13" fmla="*/ 1122048 h 2373622"/>
              <a:gd name="connsiteX14" fmla="*/ 17680 w 2370142"/>
              <a:gd name="connsiteY14" fmla="*/ 946668 h 2373622"/>
              <a:gd name="connsiteX15" fmla="*/ 974138 w 2370142"/>
              <a:gd name="connsiteY15" fmla="*/ 13849 h 2373622"/>
              <a:gd name="connsiteX16" fmla="*/ 2370142 w 2370142"/>
              <a:gd name="connsiteY16" fmla="*/ 1122048 h 2373622"/>
              <a:gd name="connsiteX17" fmla="*/ 1774356 w 2370142"/>
              <a:gd name="connsiteY17" fmla="*/ 1122048 h 2373622"/>
              <a:gd name="connsiteX18" fmla="*/ 1768780 w 2370142"/>
              <a:gd name="connsiteY18" fmla="*/ 1066739 h 2373622"/>
              <a:gd name="connsiteX19" fmla="*/ 1290540 w 2370142"/>
              <a:gd name="connsiteY19" fmla="*/ 600331 h 2373622"/>
              <a:gd name="connsiteX20" fmla="*/ 1260622 w 2370142"/>
              <a:gd name="connsiteY20" fmla="*/ 597691 h 2373622"/>
              <a:gd name="connsiteX21" fmla="*/ 1260622 w 2370142"/>
              <a:gd name="connsiteY21" fmla="*/ 1904 h 2373622"/>
              <a:gd name="connsiteX22" fmla="*/ 1396004 w 2370142"/>
              <a:gd name="connsiteY22" fmla="*/ 13849 h 2373622"/>
              <a:gd name="connsiteX23" fmla="*/ 2352462 w 2370142"/>
              <a:gd name="connsiteY23" fmla="*/ 946668 h 2373622"/>
              <a:gd name="connsiteX24" fmla="*/ 2370142 w 2370142"/>
              <a:gd name="connsiteY24" fmla="*/ 1251571 h 2373622"/>
              <a:gd name="connsiteX25" fmla="*/ 2352462 w 2370142"/>
              <a:gd name="connsiteY25" fmla="*/ 1426955 h 2373622"/>
              <a:gd name="connsiteX26" fmla="*/ 1396004 w 2370142"/>
              <a:gd name="connsiteY26" fmla="*/ 2359773 h 2373622"/>
              <a:gd name="connsiteX27" fmla="*/ 1260621 w 2370142"/>
              <a:gd name="connsiteY27" fmla="*/ 2371718 h 2373622"/>
              <a:gd name="connsiteX28" fmla="*/ 1260621 w 2370142"/>
              <a:gd name="connsiteY28" fmla="*/ 1775931 h 2373622"/>
              <a:gd name="connsiteX29" fmla="*/ 1290540 w 2370142"/>
              <a:gd name="connsiteY29" fmla="*/ 1773292 h 2373622"/>
              <a:gd name="connsiteX30" fmla="*/ 1768780 w 2370142"/>
              <a:gd name="connsiteY30" fmla="*/ 1306883 h 2373622"/>
              <a:gd name="connsiteX31" fmla="*/ 1774356 w 2370142"/>
              <a:gd name="connsiteY31" fmla="*/ 1251571 h 2373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370142" h="2373622">
                <a:moveTo>
                  <a:pt x="1131098" y="1777835"/>
                </a:moveTo>
                <a:lnTo>
                  <a:pt x="1131098" y="2373622"/>
                </a:lnTo>
                <a:lnTo>
                  <a:pt x="974138" y="2359773"/>
                </a:lnTo>
                <a:cubicBezTo>
                  <a:pt x="494892" y="2274170"/>
                  <a:pt x="114903" y="1902062"/>
                  <a:pt x="17680" y="1426955"/>
                </a:cubicBezTo>
                <a:lnTo>
                  <a:pt x="0" y="1251571"/>
                </a:lnTo>
                <a:lnTo>
                  <a:pt x="595786" y="1251571"/>
                </a:lnTo>
                <a:lnTo>
                  <a:pt x="601362" y="1306883"/>
                </a:lnTo>
                <a:cubicBezTo>
                  <a:pt x="649975" y="1544437"/>
                  <a:pt x="839974" y="1730490"/>
                  <a:pt x="1079602" y="1773292"/>
                </a:cubicBezTo>
                <a:close/>
                <a:moveTo>
                  <a:pt x="1131099" y="0"/>
                </a:moveTo>
                <a:lnTo>
                  <a:pt x="1131099" y="595787"/>
                </a:lnTo>
                <a:lnTo>
                  <a:pt x="1079602" y="600331"/>
                </a:lnTo>
                <a:cubicBezTo>
                  <a:pt x="839974" y="643132"/>
                  <a:pt x="649975" y="829186"/>
                  <a:pt x="601362" y="1066739"/>
                </a:cubicBezTo>
                <a:lnTo>
                  <a:pt x="595786" y="1122048"/>
                </a:lnTo>
                <a:lnTo>
                  <a:pt x="0" y="1122048"/>
                </a:lnTo>
                <a:lnTo>
                  <a:pt x="17680" y="946668"/>
                </a:lnTo>
                <a:cubicBezTo>
                  <a:pt x="114903" y="471560"/>
                  <a:pt x="494892" y="99453"/>
                  <a:pt x="974138" y="13849"/>
                </a:cubicBezTo>
                <a:close/>
                <a:moveTo>
                  <a:pt x="2370142" y="1122048"/>
                </a:moveTo>
                <a:lnTo>
                  <a:pt x="1774356" y="1122048"/>
                </a:lnTo>
                <a:lnTo>
                  <a:pt x="1768780" y="1066739"/>
                </a:lnTo>
                <a:cubicBezTo>
                  <a:pt x="1720168" y="829186"/>
                  <a:pt x="1530168" y="643132"/>
                  <a:pt x="1290540" y="600331"/>
                </a:cubicBezTo>
                <a:lnTo>
                  <a:pt x="1260622" y="597691"/>
                </a:lnTo>
                <a:lnTo>
                  <a:pt x="1260622" y="1904"/>
                </a:lnTo>
                <a:lnTo>
                  <a:pt x="1396004" y="13849"/>
                </a:lnTo>
                <a:cubicBezTo>
                  <a:pt x="1875250" y="99453"/>
                  <a:pt x="2255239" y="471560"/>
                  <a:pt x="2352462" y="946668"/>
                </a:cubicBezTo>
                <a:close/>
                <a:moveTo>
                  <a:pt x="2370142" y="1251571"/>
                </a:moveTo>
                <a:lnTo>
                  <a:pt x="2352462" y="1426955"/>
                </a:lnTo>
                <a:cubicBezTo>
                  <a:pt x="2255239" y="1902062"/>
                  <a:pt x="1875250" y="2274170"/>
                  <a:pt x="1396004" y="2359773"/>
                </a:cubicBezTo>
                <a:lnTo>
                  <a:pt x="1260621" y="2371718"/>
                </a:lnTo>
                <a:lnTo>
                  <a:pt x="1260621" y="1775931"/>
                </a:lnTo>
                <a:lnTo>
                  <a:pt x="1290540" y="1773292"/>
                </a:lnTo>
                <a:cubicBezTo>
                  <a:pt x="1530168" y="1730490"/>
                  <a:pt x="1720167" y="1544437"/>
                  <a:pt x="1768780" y="1306883"/>
                </a:cubicBezTo>
                <a:lnTo>
                  <a:pt x="1774356" y="1251571"/>
                </a:lnTo>
                <a:close/>
              </a:path>
            </a:pathLst>
          </a:custGeom>
          <a:ln>
            <a:noFill/>
          </a:ln>
          <a:effectLst>
            <a:outerShdw blurRad="508000" sx="102000" sy="102000" algn="ctr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-197153" y="3105834"/>
            <a:ext cx="49647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6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Conflict 1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4976192" y="1249269"/>
            <a:ext cx="6896735" cy="5224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本框 4"/>
          <p:cNvSpPr txBox="1"/>
          <p:nvPr/>
        </p:nvSpPr>
        <p:spPr>
          <a:xfrm>
            <a:off x="4976203" y="384586"/>
            <a:ext cx="7401827" cy="7683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altLang="zh-CN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Stereotype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976192" y="1408126"/>
            <a:ext cx="6742842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sz="3200" dirty="0">
                <a:solidFill>
                  <a:schemeClr val="bg1"/>
                </a:solidFill>
                <a:latin typeface="Segoe UI Black" panose="020B0A02040204020203" pitchFamily="34" charset="0"/>
              </a:rPr>
              <a:t>Made in China” 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Extra Bold" panose="02060903040505020403" pitchFamily="18" charset="0"/>
              </a:rPr>
              <a:t>＝</a:t>
            </a:r>
            <a:endParaRPr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Segoe UI Black" panose="020B0A02040204020203" pitchFamily="34" charset="0"/>
              </a:rPr>
              <a:t>   </a:t>
            </a:r>
            <a:r>
              <a:rPr sz="3200" dirty="0">
                <a:solidFill>
                  <a:schemeClr val="bg1"/>
                </a:solidFill>
                <a:latin typeface="Segoe UI Black" panose="020B0A02040204020203" pitchFamily="34" charset="0"/>
              </a:rPr>
              <a:t>low quality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Segoe UI Black" panose="020B0A02040204020203" pitchFamily="34" charset="0"/>
              </a:rPr>
              <a:t>   </a:t>
            </a:r>
            <a:r>
              <a:rPr sz="3200" dirty="0">
                <a:solidFill>
                  <a:schemeClr val="bg1"/>
                </a:solidFill>
                <a:latin typeface="Segoe UI Black" panose="020B0A02040204020203" pitchFamily="34" charset="0"/>
              </a:rPr>
              <a:t>low reliability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Segoe UI Black" panose="020B0A02040204020203" pitchFamily="34" charset="0"/>
              </a:rPr>
              <a:t>   </a:t>
            </a:r>
            <a:r>
              <a:rPr sz="3200" dirty="0">
                <a:solidFill>
                  <a:schemeClr val="bg1"/>
                </a:solidFill>
                <a:latin typeface="Segoe UI Black" panose="020B0A02040204020203" pitchFamily="34" charset="0"/>
              </a:rPr>
              <a:t>insufficient service</a:t>
            </a:r>
            <a:r>
              <a:rPr lang="en-US" sz="3200" dirty="0">
                <a:solidFill>
                  <a:schemeClr val="bg1"/>
                </a:solidFill>
                <a:latin typeface="Segoe UI Black" panose="020B0A02040204020203" pitchFamily="34" charset="0"/>
              </a:rPr>
              <a:t> </a:t>
            </a:r>
            <a:r>
              <a:rPr sz="3200" dirty="0">
                <a:solidFill>
                  <a:schemeClr val="bg1"/>
                </a:solidFill>
                <a:latin typeface="Segoe UI Black" panose="020B0A02040204020203" pitchFamily="34" charset="0"/>
              </a:rPr>
              <a:t>networks</a:t>
            </a:r>
          </a:p>
        </p:txBody>
      </p:sp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4"/>
          <a:srcRect r="38" b="117"/>
          <a:stretch>
            <a:fillRect/>
          </a:stretch>
        </p:blipFill>
        <p:spPr>
          <a:xfrm>
            <a:off x="5988677" y="3613665"/>
            <a:ext cx="5060950" cy="27139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9590">
        <p159:morph option="byObject"/>
      </p:transition>
    </mc:Choice>
    <mc:Fallback xmlns="">
      <p:transition spd="slow" advTm="959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-68705" y="-108679"/>
            <a:ext cx="12329410" cy="7075357"/>
          </a:xfrm>
          <a:prstGeom prst="rect">
            <a:avLst/>
          </a:prstGeom>
          <a:gradFill>
            <a:gsLst>
              <a:gs pos="0">
                <a:schemeClr val="tx1">
                  <a:alpha val="6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 useBgFill="1">
        <p:nvSpPr>
          <p:cNvPr id="32" name="任意多边形: 形状 31"/>
          <p:cNvSpPr/>
          <p:nvPr/>
        </p:nvSpPr>
        <p:spPr>
          <a:xfrm rot="13485888">
            <a:off x="-4013702" y="-955079"/>
            <a:ext cx="8789402" cy="8790640"/>
          </a:xfrm>
          <a:custGeom>
            <a:avLst/>
            <a:gdLst>
              <a:gd name="connsiteX0" fmla="*/ 1131098 w 2370142"/>
              <a:gd name="connsiteY0" fmla="*/ 1777835 h 2373622"/>
              <a:gd name="connsiteX1" fmla="*/ 1131098 w 2370142"/>
              <a:gd name="connsiteY1" fmla="*/ 2373622 h 2373622"/>
              <a:gd name="connsiteX2" fmla="*/ 974138 w 2370142"/>
              <a:gd name="connsiteY2" fmla="*/ 2359773 h 2373622"/>
              <a:gd name="connsiteX3" fmla="*/ 17680 w 2370142"/>
              <a:gd name="connsiteY3" fmla="*/ 1426955 h 2373622"/>
              <a:gd name="connsiteX4" fmla="*/ 0 w 2370142"/>
              <a:gd name="connsiteY4" fmla="*/ 1251571 h 2373622"/>
              <a:gd name="connsiteX5" fmla="*/ 595786 w 2370142"/>
              <a:gd name="connsiteY5" fmla="*/ 1251571 h 2373622"/>
              <a:gd name="connsiteX6" fmla="*/ 601362 w 2370142"/>
              <a:gd name="connsiteY6" fmla="*/ 1306883 h 2373622"/>
              <a:gd name="connsiteX7" fmla="*/ 1079602 w 2370142"/>
              <a:gd name="connsiteY7" fmla="*/ 1773292 h 2373622"/>
              <a:gd name="connsiteX8" fmla="*/ 1131099 w 2370142"/>
              <a:gd name="connsiteY8" fmla="*/ 0 h 2373622"/>
              <a:gd name="connsiteX9" fmla="*/ 1131099 w 2370142"/>
              <a:gd name="connsiteY9" fmla="*/ 595787 h 2373622"/>
              <a:gd name="connsiteX10" fmla="*/ 1079602 w 2370142"/>
              <a:gd name="connsiteY10" fmla="*/ 600331 h 2373622"/>
              <a:gd name="connsiteX11" fmla="*/ 601362 w 2370142"/>
              <a:gd name="connsiteY11" fmla="*/ 1066739 h 2373622"/>
              <a:gd name="connsiteX12" fmla="*/ 595786 w 2370142"/>
              <a:gd name="connsiteY12" fmla="*/ 1122048 h 2373622"/>
              <a:gd name="connsiteX13" fmla="*/ 0 w 2370142"/>
              <a:gd name="connsiteY13" fmla="*/ 1122048 h 2373622"/>
              <a:gd name="connsiteX14" fmla="*/ 17680 w 2370142"/>
              <a:gd name="connsiteY14" fmla="*/ 946668 h 2373622"/>
              <a:gd name="connsiteX15" fmla="*/ 974138 w 2370142"/>
              <a:gd name="connsiteY15" fmla="*/ 13849 h 2373622"/>
              <a:gd name="connsiteX16" fmla="*/ 2370142 w 2370142"/>
              <a:gd name="connsiteY16" fmla="*/ 1122048 h 2373622"/>
              <a:gd name="connsiteX17" fmla="*/ 1774356 w 2370142"/>
              <a:gd name="connsiteY17" fmla="*/ 1122048 h 2373622"/>
              <a:gd name="connsiteX18" fmla="*/ 1768780 w 2370142"/>
              <a:gd name="connsiteY18" fmla="*/ 1066739 h 2373622"/>
              <a:gd name="connsiteX19" fmla="*/ 1290540 w 2370142"/>
              <a:gd name="connsiteY19" fmla="*/ 600331 h 2373622"/>
              <a:gd name="connsiteX20" fmla="*/ 1260622 w 2370142"/>
              <a:gd name="connsiteY20" fmla="*/ 597691 h 2373622"/>
              <a:gd name="connsiteX21" fmla="*/ 1260622 w 2370142"/>
              <a:gd name="connsiteY21" fmla="*/ 1904 h 2373622"/>
              <a:gd name="connsiteX22" fmla="*/ 1396004 w 2370142"/>
              <a:gd name="connsiteY22" fmla="*/ 13849 h 2373622"/>
              <a:gd name="connsiteX23" fmla="*/ 2352462 w 2370142"/>
              <a:gd name="connsiteY23" fmla="*/ 946668 h 2373622"/>
              <a:gd name="connsiteX24" fmla="*/ 2370142 w 2370142"/>
              <a:gd name="connsiteY24" fmla="*/ 1251571 h 2373622"/>
              <a:gd name="connsiteX25" fmla="*/ 2352462 w 2370142"/>
              <a:gd name="connsiteY25" fmla="*/ 1426955 h 2373622"/>
              <a:gd name="connsiteX26" fmla="*/ 1396004 w 2370142"/>
              <a:gd name="connsiteY26" fmla="*/ 2359773 h 2373622"/>
              <a:gd name="connsiteX27" fmla="*/ 1260621 w 2370142"/>
              <a:gd name="connsiteY27" fmla="*/ 2371718 h 2373622"/>
              <a:gd name="connsiteX28" fmla="*/ 1260621 w 2370142"/>
              <a:gd name="connsiteY28" fmla="*/ 1775931 h 2373622"/>
              <a:gd name="connsiteX29" fmla="*/ 1290540 w 2370142"/>
              <a:gd name="connsiteY29" fmla="*/ 1773292 h 2373622"/>
              <a:gd name="connsiteX30" fmla="*/ 1768780 w 2370142"/>
              <a:gd name="connsiteY30" fmla="*/ 1306883 h 2373622"/>
              <a:gd name="connsiteX31" fmla="*/ 1774356 w 2370142"/>
              <a:gd name="connsiteY31" fmla="*/ 1251571 h 2373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370142" h="2373622">
                <a:moveTo>
                  <a:pt x="1131098" y="1777835"/>
                </a:moveTo>
                <a:lnTo>
                  <a:pt x="1131098" y="2373622"/>
                </a:lnTo>
                <a:lnTo>
                  <a:pt x="974138" y="2359773"/>
                </a:lnTo>
                <a:cubicBezTo>
                  <a:pt x="494892" y="2274170"/>
                  <a:pt x="114903" y="1902062"/>
                  <a:pt x="17680" y="1426955"/>
                </a:cubicBezTo>
                <a:lnTo>
                  <a:pt x="0" y="1251571"/>
                </a:lnTo>
                <a:lnTo>
                  <a:pt x="595786" y="1251571"/>
                </a:lnTo>
                <a:lnTo>
                  <a:pt x="601362" y="1306883"/>
                </a:lnTo>
                <a:cubicBezTo>
                  <a:pt x="649975" y="1544437"/>
                  <a:pt x="839974" y="1730490"/>
                  <a:pt x="1079602" y="1773292"/>
                </a:cubicBezTo>
                <a:close/>
                <a:moveTo>
                  <a:pt x="1131099" y="0"/>
                </a:moveTo>
                <a:lnTo>
                  <a:pt x="1131099" y="595787"/>
                </a:lnTo>
                <a:lnTo>
                  <a:pt x="1079602" y="600331"/>
                </a:lnTo>
                <a:cubicBezTo>
                  <a:pt x="839974" y="643132"/>
                  <a:pt x="649975" y="829186"/>
                  <a:pt x="601362" y="1066739"/>
                </a:cubicBezTo>
                <a:lnTo>
                  <a:pt x="595786" y="1122048"/>
                </a:lnTo>
                <a:lnTo>
                  <a:pt x="0" y="1122048"/>
                </a:lnTo>
                <a:lnTo>
                  <a:pt x="17680" y="946668"/>
                </a:lnTo>
                <a:cubicBezTo>
                  <a:pt x="114903" y="471560"/>
                  <a:pt x="494892" y="99453"/>
                  <a:pt x="974138" y="13849"/>
                </a:cubicBezTo>
                <a:close/>
                <a:moveTo>
                  <a:pt x="2370142" y="1122048"/>
                </a:moveTo>
                <a:lnTo>
                  <a:pt x="1774356" y="1122048"/>
                </a:lnTo>
                <a:lnTo>
                  <a:pt x="1768780" y="1066739"/>
                </a:lnTo>
                <a:cubicBezTo>
                  <a:pt x="1720168" y="829186"/>
                  <a:pt x="1530168" y="643132"/>
                  <a:pt x="1290540" y="600331"/>
                </a:cubicBezTo>
                <a:lnTo>
                  <a:pt x="1260622" y="597691"/>
                </a:lnTo>
                <a:lnTo>
                  <a:pt x="1260622" y="1904"/>
                </a:lnTo>
                <a:lnTo>
                  <a:pt x="1396004" y="13849"/>
                </a:lnTo>
                <a:cubicBezTo>
                  <a:pt x="1875250" y="99453"/>
                  <a:pt x="2255239" y="471560"/>
                  <a:pt x="2352462" y="946668"/>
                </a:cubicBezTo>
                <a:close/>
                <a:moveTo>
                  <a:pt x="2370142" y="1251571"/>
                </a:moveTo>
                <a:lnTo>
                  <a:pt x="2352462" y="1426955"/>
                </a:lnTo>
                <a:cubicBezTo>
                  <a:pt x="2255239" y="1902062"/>
                  <a:pt x="1875250" y="2274170"/>
                  <a:pt x="1396004" y="2359773"/>
                </a:cubicBezTo>
                <a:lnTo>
                  <a:pt x="1260621" y="2371718"/>
                </a:lnTo>
                <a:lnTo>
                  <a:pt x="1260621" y="1775931"/>
                </a:lnTo>
                <a:lnTo>
                  <a:pt x="1290540" y="1773292"/>
                </a:lnTo>
                <a:cubicBezTo>
                  <a:pt x="1530168" y="1730490"/>
                  <a:pt x="1720167" y="1544437"/>
                  <a:pt x="1768780" y="1306883"/>
                </a:cubicBezTo>
                <a:lnTo>
                  <a:pt x="1774356" y="1251571"/>
                </a:lnTo>
                <a:close/>
              </a:path>
            </a:pathLst>
          </a:custGeom>
          <a:ln>
            <a:noFill/>
          </a:ln>
          <a:effectLst>
            <a:outerShdw blurRad="508000" sx="102000" sy="102000" algn="ctr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68610" y="2396945"/>
            <a:ext cx="22219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BYD Seagull Launch</a:t>
            </a:r>
            <a:endParaRPr kumimoji="0" lang="zh-CN" altLang="en-US" sz="4400" b="1" i="0" u="none" strike="noStrike" kern="1200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egoe UI Black" panose="020B0A02040204020203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9590">
        <p159:morph option="byObject"/>
      </p:transition>
    </mc:Choice>
    <mc:Fallback xmlns="">
      <p:transition spd="slow" advTm="959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88951" y="-42004"/>
            <a:ext cx="12329410" cy="7075357"/>
          </a:xfrm>
          <a:prstGeom prst="rect">
            <a:avLst/>
          </a:prstGeom>
          <a:gradFill>
            <a:gsLst>
              <a:gs pos="0">
                <a:schemeClr val="tx1">
                  <a:alpha val="6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 useBgFill="1">
        <p:nvSpPr>
          <p:cNvPr id="32" name="任意多边形: 形状 31"/>
          <p:cNvSpPr/>
          <p:nvPr/>
        </p:nvSpPr>
        <p:spPr>
          <a:xfrm rot="13485888">
            <a:off x="-4013702" y="-955079"/>
            <a:ext cx="8789402" cy="8790640"/>
          </a:xfrm>
          <a:custGeom>
            <a:avLst/>
            <a:gdLst>
              <a:gd name="connsiteX0" fmla="*/ 1131098 w 2370142"/>
              <a:gd name="connsiteY0" fmla="*/ 1777835 h 2373622"/>
              <a:gd name="connsiteX1" fmla="*/ 1131098 w 2370142"/>
              <a:gd name="connsiteY1" fmla="*/ 2373622 h 2373622"/>
              <a:gd name="connsiteX2" fmla="*/ 974138 w 2370142"/>
              <a:gd name="connsiteY2" fmla="*/ 2359773 h 2373622"/>
              <a:gd name="connsiteX3" fmla="*/ 17680 w 2370142"/>
              <a:gd name="connsiteY3" fmla="*/ 1426955 h 2373622"/>
              <a:gd name="connsiteX4" fmla="*/ 0 w 2370142"/>
              <a:gd name="connsiteY4" fmla="*/ 1251571 h 2373622"/>
              <a:gd name="connsiteX5" fmla="*/ 595786 w 2370142"/>
              <a:gd name="connsiteY5" fmla="*/ 1251571 h 2373622"/>
              <a:gd name="connsiteX6" fmla="*/ 601362 w 2370142"/>
              <a:gd name="connsiteY6" fmla="*/ 1306883 h 2373622"/>
              <a:gd name="connsiteX7" fmla="*/ 1079602 w 2370142"/>
              <a:gd name="connsiteY7" fmla="*/ 1773292 h 2373622"/>
              <a:gd name="connsiteX8" fmla="*/ 1131099 w 2370142"/>
              <a:gd name="connsiteY8" fmla="*/ 0 h 2373622"/>
              <a:gd name="connsiteX9" fmla="*/ 1131099 w 2370142"/>
              <a:gd name="connsiteY9" fmla="*/ 595787 h 2373622"/>
              <a:gd name="connsiteX10" fmla="*/ 1079602 w 2370142"/>
              <a:gd name="connsiteY10" fmla="*/ 600331 h 2373622"/>
              <a:gd name="connsiteX11" fmla="*/ 601362 w 2370142"/>
              <a:gd name="connsiteY11" fmla="*/ 1066739 h 2373622"/>
              <a:gd name="connsiteX12" fmla="*/ 595786 w 2370142"/>
              <a:gd name="connsiteY12" fmla="*/ 1122048 h 2373622"/>
              <a:gd name="connsiteX13" fmla="*/ 0 w 2370142"/>
              <a:gd name="connsiteY13" fmla="*/ 1122048 h 2373622"/>
              <a:gd name="connsiteX14" fmla="*/ 17680 w 2370142"/>
              <a:gd name="connsiteY14" fmla="*/ 946668 h 2373622"/>
              <a:gd name="connsiteX15" fmla="*/ 974138 w 2370142"/>
              <a:gd name="connsiteY15" fmla="*/ 13849 h 2373622"/>
              <a:gd name="connsiteX16" fmla="*/ 2370142 w 2370142"/>
              <a:gd name="connsiteY16" fmla="*/ 1122048 h 2373622"/>
              <a:gd name="connsiteX17" fmla="*/ 1774356 w 2370142"/>
              <a:gd name="connsiteY17" fmla="*/ 1122048 h 2373622"/>
              <a:gd name="connsiteX18" fmla="*/ 1768780 w 2370142"/>
              <a:gd name="connsiteY18" fmla="*/ 1066739 h 2373622"/>
              <a:gd name="connsiteX19" fmla="*/ 1290540 w 2370142"/>
              <a:gd name="connsiteY19" fmla="*/ 600331 h 2373622"/>
              <a:gd name="connsiteX20" fmla="*/ 1260622 w 2370142"/>
              <a:gd name="connsiteY20" fmla="*/ 597691 h 2373622"/>
              <a:gd name="connsiteX21" fmla="*/ 1260622 w 2370142"/>
              <a:gd name="connsiteY21" fmla="*/ 1904 h 2373622"/>
              <a:gd name="connsiteX22" fmla="*/ 1396004 w 2370142"/>
              <a:gd name="connsiteY22" fmla="*/ 13849 h 2373622"/>
              <a:gd name="connsiteX23" fmla="*/ 2352462 w 2370142"/>
              <a:gd name="connsiteY23" fmla="*/ 946668 h 2373622"/>
              <a:gd name="connsiteX24" fmla="*/ 2370142 w 2370142"/>
              <a:gd name="connsiteY24" fmla="*/ 1251571 h 2373622"/>
              <a:gd name="connsiteX25" fmla="*/ 2352462 w 2370142"/>
              <a:gd name="connsiteY25" fmla="*/ 1426955 h 2373622"/>
              <a:gd name="connsiteX26" fmla="*/ 1396004 w 2370142"/>
              <a:gd name="connsiteY26" fmla="*/ 2359773 h 2373622"/>
              <a:gd name="connsiteX27" fmla="*/ 1260621 w 2370142"/>
              <a:gd name="connsiteY27" fmla="*/ 2371718 h 2373622"/>
              <a:gd name="connsiteX28" fmla="*/ 1260621 w 2370142"/>
              <a:gd name="connsiteY28" fmla="*/ 1775931 h 2373622"/>
              <a:gd name="connsiteX29" fmla="*/ 1290540 w 2370142"/>
              <a:gd name="connsiteY29" fmla="*/ 1773292 h 2373622"/>
              <a:gd name="connsiteX30" fmla="*/ 1768780 w 2370142"/>
              <a:gd name="connsiteY30" fmla="*/ 1306883 h 2373622"/>
              <a:gd name="connsiteX31" fmla="*/ 1774356 w 2370142"/>
              <a:gd name="connsiteY31" fmla="*/ 1251571 h 2373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370142" h="2373622">
                <a:moveTo>
                  <a:pt x="1131098" y="1777835"/>
                </a:moveTo>
                <a:lnTo>
                  <a:pt x="1131098" y="2373622"/>
                </a:lnTo>
                <a:lnTo>
                  <a:pt x="974138" y="2359773"/>
                </a:lnTo>
                <a:cubicBezTo>
                  <a:pt x="494892" y="2274170"/>
                  <a:pt x="114903" y="1902062"/>
                  <a:pt x="17680" y="1426955"/>
                </a:cubicBezTo>
                <a:lnTo>
                  <a:pt x="0" y="1251571"/>
                </a:lnTo>
                <a:lnTo>
                  <a:pt x="595786" y="1251571"/>
                </a:lnTo>
                <a:lnTo>
                  <a:pt x="601362" y="1306883"/>
                </a:lnTo>
                <a:cubicBezTo>
                  <a:pt x="649975" y="1544437"/>
                  <a:pt x="839974" y="1730490"/>
                  <a:pt x="1079602" y="1773292"/>
                </a:cubicBezTo>
                <a:close/>
                <a:moveTo>
                  <a:pt x="1131099" y="0"/>
                </a:moveTo>
                <a:lnTo>
                  <a:pt x="1131099" y="595787"/>
                </a:lnTo>
                <a:lnTo>
                  <a:pt x="1079602" y="600331"/>
                </a:lnTo>
                <a:cubicBezTo>
                  <a:pt x="839974" y="643132"/>
                  <a:pt x="649975" y="829186"/>
                  <a:pt x="601362" y="1066739"/>
                </a:cubicBezTo>
                <a:lnTo>
                  <a:pt x="595786" y="1122048"/>
                </a:lnTo>
                <a:lnTo>
                  <a:pt x="0" y="1122048"/>
                </a:lnTo>
                <a:lnTo>
                  <a:pt x="17680" y="946668"/>
                </a:lnTo>
                <a:cubicBezTo>
                  <a:pt x="114903" y="471560"/>
                  <a:pt x="494892" y="99453"/>
                  <a:pt x="974138" y="13849"/>
                </a:cubicBezTo>
                <a:close/>
                <a:moveTo>
                  <a:pt x="2370142" y="1122048"/>
                </a:moveTo>
                <a:lnTo>
                  <a:pt x="1774356" y="1122048"/>
                </a:lnTo>
                <a:lnTo>
                  <a:pt x="1768780" y="1066739"/>
                </a:lnTo>
                <a:cubicBezTo>
                  <a:pt x="1720168" y="829186"/>
                  <a:pt x="1530168" y="643132"/>
                  <a:pt x="1290540" y="600331"/>
                </a:cubicBezTo>
                <a:lnTo>
                  <a:pt x="1260622" y="597691"/>
                </a:lnTo>
                <a:lnTo>
                  <a:pt x="1260622" y="1904"/>
                </a:lnTo>
                <a:lnTo>
                  <a:pt x="1396004" y="13849"/>
                </a:lnTo>
                <a:cubicBezTo>
                  <a:pt x="1875250" y="99453"/>
                  <a:pt x="2255239" y="471560"/>
                  <a:pt x="2352462" y="946668"/>
                </a:cubicBezTo>
                <a:close/>
                <a:moveTo>
                  <a:pt x="2370142" y="1251571"/>
                </a:moveTo>
                <a:lnTo>
                  <a:pt x="2352462" y="1426955"/>
                </a:lnTo>
                <a:cubicBezTo>
                  <a:pt x="2255239" y="1902062"/>
                  <a:pt x="1875250" y="2274170"/>
                  <a:pt x="1396004" y="2359773"/>
                </a:cubicBezTo>
                <a:lnTo>
                  <a:pt x="1260621" y="2371718"/>
                </a:lnTo>
                <a:lnTo>
                  <a:pt x="1260621" y="1775931"/>
                </a:lnTo>
                <a:lnTo>
                  <a:pt x="1290540" y="1773292"/>
                </a:lnTo>
                <a:cubicBezTo>
                  <a:pt x="1530168" y="1730490"/>
                  <a:pt x="1720167" y="1544437"/>
                  <a:pt x="1768780" y="1306883"/>
                </a:cubicBezTo>
                <a:lnTo>
                  <a:pt x="1774356" y="1251571"/>
                </a:lnTo>
                <a:close/>
              </a:path>
            </a:pathLst>
          </a:custGeom>
          <a:ln>
            <a:noFill/>
          </a:ln>
          <a:effectLst>
            <a:outerShdw blurRad="508000" sx="102000" sy="102000" algn="ctr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-197153" y="3105834"/>
            <a:ext cx="47937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6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Solution 1</a:t>
            </a:r>
            <a:endParaRPr kumimoji="0" lang="zh-CN" altLang="en-US" sz="6000" b="1" i="0" u="none" strike="noStrike" kern="1200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4960620" y="1282065"/>
            <a:ext cx="6936105" cy="5415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内容占位符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08594"/>
            <a:ext cx="4761230" cy="25698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28945" y="512624"/>
            <a:ext cx="7401827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altLang="zh-CN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Breaking the Stereotype</a:t>
            </a:r>
            <a:endParaRPr lang="zh-CN" alt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22887" y="1282065"/>
            <a:ext cx="7207885" cy="232283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Segoe UI Black" panose="020B0A02040204020203" pitchFamily="34" charset="0"/>
              </a:rPr>
              <a:t>High quality through technological innovation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Segoe UI Black" panose="020B0A02040204020203" pitchFamily="34" charset="0"/>
              </a:rPr>
              <a:t>High reliability based on leading </a:t>
            </a:r>
          </a:p>
          <a:p>
            <a:pPr indent="0">
              <a:buFont typeface="Arial" panose="020B0604020202020204" pitchFamily="34" charset="0"/>
              <a:buNone/>
            </a:pPr>
            <a:r>
              <a:rPr lang="en-US" sz="2800" dirty="0">
                <a:solidFill>
                  <a:schemeClr val="bg1"/>
                </a:solidFill>
                <a:latin typeface="Segoe UI Black" panose="020B0A02040204020203" pitchFamily="34" charset="0"/>
              </a:rPr>
              <a:t>    technology in battery</a:t>
            </a:r>
            <a:r>
              <a:rPr lang="en-US" altLang="zh-CN" sz="2800" dirty="0">
                <a:solidFill>
                  <a:schemeClr val="bg1"/>
                </a:solidFill>
                <a:latin typeface="Segoe UI Black" panose="020B0A02040204020203" pitchFamily="34" charset="0"/>
              </a:rPr>
              <a:t> </a:t>
            </a:r>
            <a:endParaRPr lang="en-US" sz="2800" dirty="0">
              <a:solidFill>
                <a:schemeClr val="bg1"/>
              </a:solidFill>
              <a:latin typeface="Segoe UI Black" panose="020B0A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Segoe UI Black" panose="020B0A02040204020203" pitchFamily="34" charset="0"/>
              </a:rPr>
              <a:t>Service center network expanded </a:t>
            </a:r>
          </a:p>
          <a:p>
            <a:r>
              <a:rPr lang="en-US" sz="2800" dirty="0">
                <a:solidFill>
                  <a:schemeClr val="bg1"/>
                </a:solidFill>
                <a:latin typeface="Segoe UI Black" panose="020B0A02040204020203" pitchFamily="34" charset="0"/>
              </a:rPr>
              <a:t>    across Brazil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9590">
        <p159:morph option="byObject"/>
      </p:transition>
    </mc:Choice>
    <mc:Fallback xmlns="">
      <p:transition spd="slow" advTm="95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-68705" y="0"/>
            <a:ext cx="12329410" cy="7075357"/>
          </a:xfrm>
          <a:prstGeom prst="rect">
            <a:avLst/>
          </a:prstGeom>
          <a:gradFill>
            <a:gsLst>
              <a:gs pos="0">
                <a:schemeClr val="tx1">
                  <a:alpha val="6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 useBgFill="1">
        <p:nvSpPr>
          <p:cNvPr id="32" name="任意多边形: 形状 31"/>
          <p:cNvSpPr/>
          <p:nvPr/>
        </p:nvSpPr>
        <p:spPr>
          <a:xfrm rot="13485888">
            <a:off x="-4013702" y="-955079"/>
            <a:ext cx="8789402" cy="8790640"/>
          </a:xfrm>
          <a:custGeom>
            <a:avLst/>
            <a:gdLst>
              <a:gd name="connsiteX0" fmla="*/ 1131098 w 2370142"/>
              <a:gd name="connsiteY0" fmla="*/ 1777835 h 2373622"/>
              <a:gd name="connsiteX1" fmla="*/ 1131098 w 2370142"/>
              <a:gd name="connsiteY1" fmla="*/ 2373622 h 2373622"/>
              <a:gd name="connsiteX2" fmla="*/ 974138 w 2370142"/>
              <a:gd name="connsiteY2" fmla="*/ 2359773 h 2373622"/>
              <a:gd name="connsiteX3" fmla="*/ 17680 w 2370142"/>
              <a:gd name="connsiteY3" fmla="*/ 1426955 h 2373622"/>
              <a:gd name="connsiteX4" fmla="*/ 0 w 2370142"/>
              <a:gd name="connsiteY4" fmla="*/ 1251571 h 2373622"/>
              <a:gd name="connsiteX5" fmla="*/ 595786 w 2370142"/>
              <a:gd name="connsiteY5" fmla="*/ 1251571 h 2373622"/>
              <a:gd name="connsiteX6" fmla="*/ 601362 w 2370142"/>
              <a:gd name="connsiteY6" fmla="*/ 1306883 h 2373622"/>
              <a:gd name="connsiteX7" fmla="*/ 1079602 w 2370142"/>
              <a:gd name="connsiteY7" fmla="*/ 1773292 h 2373622"/>
              <a:gd name="connsiteX8" fmla="*/ 1131099 w 2370142"/>
              <a:gd name="connsiteY8" fmla="*/ 0 h 2373622"/>
              <a:gd name="connsiteX9" fmla="*/ 1131099 w 2370142"/>
              <a:gd name="connsiteY9" fmla="*/ 595787 h 2373622"/>
              <a:gd name="connsiteX10" fmla="*/ 1079602 w 2370142"/>
              <a:gd name="connsiteY10" fmla="*/ 600331 h 2373622"/>
              <a:gd name="connsiteX11" fmla="*/ 601362 w 2370142"/>
              <a:gd name="connsiteY11" fmla="*/ 1066739 h 2373622"/>
              <a:gd name="connsiteX12" fmla="*/ 595786 w 2370142"/>
              <a:gd name="connsiteY12" fmla="*/ 1122048 h 2373622"/>
              <a:gd name="connsiteX13" fmla="*/ 0 w 2370142"/>
              <a:gd name="connsiteY13" fmla="*/ 1122048 h 2373622"/>
              <a:gd name="connsiteX14" fmla="*/ 17680 w 2370142"/>
              <a:gd name="connsiteY14" fmla="*/ 946668 h 2373622"/>
              <a:gd name="connsiteX15" fmla="*/ 974138 w 2370142"/>
              <a:gd name="connsiteY15" fmla="*/ 13849 h 2373622"/>
              <a:gd name="connsiteX16" fmla="*/ 2370142 w 2370142"/>
              <a:gd name="connsiteY16" fmla="*/ 1122048 h 2373622"/>
              <a:gd name="connsiteX17" fmla="*/ 1774356 w 2370142"/>
              <a:gd name="connsiteY17" fmla="*/ 1122048 h 2373622"/>
              <a:gd name="connsiteX18" fmla="*/ 1768780 w 2370142"/>
              <a:gd name="connsiteY18" fmla="*/ 1066739 h 2373622"/>
              <a:gd name="connsiteX19" fmla="*/ 1290540 w 2370142"/>
              <a:gd name="connsiteY19" fmla="*/ 600331 h 2373622"/>
              <a:gd name="connsiteX20" fmla="*/ 1260622 w 2370142"/>
              <a:gd name="connsiteY20" fmla="*/ 597691 h 2373622"/>
              <a:gd name="connsiteX21" fmla="*/ 1260622 w 2370142"/>
              <a:gd name="connsiteY21" fmla="*/ 1904 h 2373622"/>
              <a:gd name="connsiteX22" fmla="*/ 1396004 w 2370142"/>
              <a:gd name="connsiteY22" fmla="*/ 13849 h 2373622"/>
              <a:gd name="connsiteX23" fmla="*/ 2352462 w 2370142"/>
              <a:gd name="connsiteY23" fmla="*/ 946668 h 2373622"/>
              <a:gd name="connsiteX24" fmla="*/ 2370142 w 2370142"/>
              <a:gd name="connsiteY24" fmla="*/ 1251571 h 2373622"/>
              <a:gd name="connsiteX25" fmla="*/ 2352462 w 2370142"/>
              <a:gd name="connsiteY25" fmla="*/ 1426955 h 2373622"/>
              <a:gd name="connsiteX26" fmla="*/ 1396004 w 2370142"/>
              <a:gd name="connsiteY26" fmla="*/ 2359773 h 2373622"/>
              <a:gd name="connsiteX27" fmla="*/ 1260621 w 2370142"/>
              <a:gd name="connsiteY27" fmla="*/ 2371718 h 2373622"/>
              <a:gd name="connsiteX28" fmla="*/ 1260621 w 2370142"/>
              <a:gd name="connsiteY28" fmla="*/ 1775931 h 2373622"/>
              <a:gd name="connsiteX29" fmla="*/ 1290540 w 2370142"/>
              <a:gd name="connsiteY29" fmla="*/ 1773292 h 2373622"/>
              <a:gd name="connsiteX30" fmla="*/ 1768780 w 2370142"/>
              <a:gd name="connsiteY30" fmla="*/ 1306883 h 2373622"/>
              <a:gd name="connsiteX31" fmla="*/ 1774356 w 2370142"/>
              <a:gd name="connsiteY31" fmla="*/ 1251571 h 2373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370142" h="2373622">
                <a:moveTo>
                  <a:pt x="1131098" y="1777835"/>
                </a:moveTo>
                <a:lnTo>
                  <a:pt x="1131098" y="2373622"/>
                </a:lnTo>
                <a:lnTo>
                  <a:pt x="974138" y="2359773"/>
                </a:lnTo>
                <a:cubicBezTo>
                  <a:pt x="494892" y="2274170"/>
                  <a:pt x="114903" y="1902062"/>
                  <a:pt x="17680" y="1426955"/>
                </a:cubicBezTo>
                <a:lnTo>
                  <a:pt x="0" y="1251571"/>
                </a:lnTo>
                <a:lnTo>
                  <a:pt x="595786" y="1251571"/>
                </a:lnTo>
                <a:lnTo>
                  <a:pt x="601362" y="1306883"/>
                </a:lnTo>
                <a:cubicBezTo>
                  <a:pt x="649975" y="1544437"/>
                  <a:pt x="839974" y="1730490"/>
                  <a:pt x="1079602" y="1773292"/>
                </a:cubicBezTo>
                <a:close/>
                <a:moveTo>
                  <a:pt x="1131099" y="0"/>
                </a:moveTo>
                <a:lnTo>
                  <a:pt x="1131099" y="595787"/>
                </a:lnTo>
                <a:lnTo>
                  <a:pt x="1079602" y="600331"/>
                </a:lnTo>
                <a:cubicBezTo>
                  <a:pt x="839974" y="643132"/>
                  <a:pt x="649975" y="829186"/>
                  <a:pt x="601362" y="1066739"/>
                </a:cubicBezTo>
                <a:lnTo>
                  <a:pt x="595786" y="1122048"/>
                </a:lnTo>
                <a:lnTo>
                  <a:pt x="0" y="1122048"/>
                </a:lnTo>
                <a:lnTo>
                  <a:pt x="17680" y="946668"/>
                </a:lnTo>
                <a:cubicBezTo>
                  <a:pt x="114903" y="471560"/>
                  <a:pt x="494892" y="99453"/>
                  <a:pt x="974138" y="13849"/>
                </a:cubicBezTo>
                <a:close/>
                <a:moveTo>
                  <a:pt x="2370142" y="1122048"/>
                </a:moveTo>
                <a:lnTo>
                  <a:pt x="1774356" y="1122048"/>
                </a:lnTo>
                <a:lnTo>
                  <a:pt x="1768780" y="1066739"/>
                </a:lnTo>
                <a:cubicBezTo>
                  <a:pt x="1720168" y="829186"/>
                  <a:pt x="1530168" y="643132"/>
                  <a:pt x="1290540" y="600331"/>
                </a:cubicBezTo>
                <a:lnTo>
                  <a:pt x="1260622" y="597691"/>
                </a:lnTo>
                <a:lnTo>
                  <a:pt x="1260622" y="1904"/>
                </a:lnTo>
                <a:lnTo>
                  <a:pt x="1396004" y="13849"/>
                </a:lnTo>
                <a:cubicBezTo>
                  <a:pt x="1875250" y="99453"/>
                  <a:pt x="2255239" y="471560"/>
                  <a:pt x="2352462" y="946668"/>
                </a:cubicBezTo>
                <a:close/>
                <a:moveTo>
                  <a:pt x="2370142" y="1251571"/>
                </a:moveTo>
                <a:lnTo>
                  <a:pt x="2352462" y="1426955"/>
                </a:lnTo>
                <a:cubicBezTo>
                  <a:pt x="2255239" y="1902062"/>
                  <a:pt x="1875250" y="2274170"/>
                  <a:pt x="1396004" y="2359773"/>
                </a:cubicBezTo>
                <a:lnTo>
                  <a:pt x="1260621" y="2371718"/>
                </a:lnTo>
                <a:lnTo>
                  <a:pt x="1260621" y="1775931"/>
                </a:lnTo>
                <a:lnTo>
                  <a:pt x="1290540" y="1773292"/>
                </a:lnTo>
                <a:cubicBezTo>
                  <a:pt x="1530168" y="1730490"/>
                  <a:pt x="1720167" y="1544437"/>
                  <a:pt x="1768780" y="1306883"/>
                </a:cubicBezTo>
                <a:lnTo>
                  <a:pt x="1774356" y="1251571"/>
                </a:lnTo>
                <a:close/>
              </a:path>
            </a:pathLst>
          </a:custGeom>
          <a:ln>
            <a:noFill/>
          </a:ln>
          <a:effectLst>
            <a:outerShdw blurRad="508000" sx="102000" sy="102000" algn="ctr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4976495" y="1658620"/>
            <a:ext cx="6896735" cy="4758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内容占位符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07874" y="3378902"/>
            <a:ext cx="6137707" cy="2603333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8733241" y="5236643"/>
            <a:ext cx="2746792" cy="74595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4862195" y="258445"/>
            <a:ext cx="7397750" cy="132207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altLang="zh-CN" sz="4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Cultural Differences Along Hofstede's Dimensions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161223" y="1859339"/>
            <a:ext cx="663100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Brazilians have high uncertainty avoidance, low long-term orientation and high indulgence.</a:t>
            </a:r>
          </a:p>
          <a:p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-197153" y="3105834"/>
            <a:ext cx="47861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6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Conflict 2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9590">
        <p159:morph option="byObject"/>
      </p:transition>
    </mc:Choice>
    <mc:Fallback xmlns="">
      <p:transition spd="slow" advTm="95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-68708" y="0"/>
            <a:ext cx="12329410" cy="7075357"/>
          </a:xfrm>
          <a:prstGeom prst="rect">
            <a:avLst/>
          </a:prstGeom>
          <a:gradFill>
            <a:gsLst>
              <a:gs pos="0">
                <a:schemeClr val="tx1">
                  <a:alpha val="6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 useBgFill="1">
        <p:nvSpPr>
          <p:cNvPr id="32" name="任意多边形: 形状 31"/>
          <p:cNvSpPr/>
          <p:nvPr/>
        </p:nvSpPr>
        <p:spPr>
          <a:xfrm rot="18807990">
            <a:off x="-4013702" y="-955079"/>
            <a:ext cx="8789402" cy="8790640"/>
          </a:xfrm>
          <a:custGeom>
            <a:avLst/>
            <a:gdLst>
              <a:gd name="connsiteX0" fmla="*/ 1131098 w 2370142"/>
              <a:gd name="connsiteY0" fmla="*/ 1777835 h 2373622"/>
              <a:gd name="connsiteX1" fmla="*/ 1131098 w 2370142"/>
              <a:gd name="connsiteY1" fmla="*/ 2373622 h 2373622"/>
              <a:gd name="connsiteX2" fmla="*/ 974138 w 2370142"/>
              <a:gd name="connsiteY2" fmla="*/ 2359773 h 2373622"/>
              <a:gd name="connsiteX3" fmla="*/ 17680 w 2370142"/>
              <a:gd name="connsiteY3" fmla="*/ 1426955 h 2373622"/>
              <a:gd name="connsiteX4" fmla="*/ 0 w 2370142"/>
              <a:gd name="connsiteY4" fmla="*/ 1251571 h 2373622"/>
              <a:gd name="connsiteX5" fmla="*/ 595786 w 2370142"/>
              <a:gd name="connsiteY5" fmla="*/ 1251571 h 2373622"/>
              <a:gd name="connsiteX6" fmla="*/ 601362 w 2370142"/>
              <a:gd name="connsiteY6" fmla="*/ 1306883 h 2373622"/>
              <a:gd name="connsiteX7" fmla="*/ 1079602 w 2370142"/>
              <a:gd name="connsiteY7" fmla="*/ 1773292 h 2373622"/>
              <a:gd name="connsiteX8" fmla="*/ 1131099 w 2370142"/>
              <a:gd name="connsiteY8" fmla="*/ 0 h 2373622"/>
              <a:gd name="connsiteX9" fmla="*/ 1131099 w 2370142"/>
              <a:gd name="connsiteY9" fmla="*/ 595787 h 2373622"/>
              <a:gd name="connsiteX10" fmla="*/ 1079602 w 2370142"/>
              <a:gd name="connsiteY10" fmla="*/ 600331 h 2373622"/>
              <a:gd name="connsiteX11" fmla="*/ 601362 w 2370142"/>
              <a:gd name="connsiteY11" fmla="*/ 1066739 h 2373622"/>
              <a:gd name="connsiteX12" fmla="*/ 595786 w 2370142"/>
              <a:gd name="connsiteY12" fmla="*/ 1122048 h 2373622"/>
              <a:gd name="connsiteX13" fmla="*/ 0 w 2370142"/>
              <a:gd name="connsiteY13" fmla="*/ 1122048 h 2373622"/>
              <a:gd name="connsiteX14" fmla="*/ 17680 w 2370142"/>
              <a:gd name="connsiteY14" fmla="*/ 946668 h 2373622"/>
              <a:gd name="connsiteX15" fmla="*/ 974138 w 2370142"/>
              <a:gd name="connsiteY15" fmla="*/ 13849 h 2373622"/>
              <a:gd name="connsiteX16" fmla="*/ 2370142 w 2370142"/>
              <a:gd name="connsiteY16" fmla="*/ 1122048 h 2373622"/>
              <a:gd name="connsiteX17" fmla="*/ 1774356 w 2370142"/>
              <a:gd name="connsiteY17" fmla="*/ 1122048 h 2373622"/>
              <a:gd name="connsiteX18" fmla="*/ 1768780 w 2370142"/>
              <a:gd name="connsiteY18" fmla="*/ 1066739 h 2373622"/>
              <a:gd name="connsiteX19" fmla="*/ 1290540 w 2370142"/>
              <a:gd name="connsiteY19" fmla="*/ 600331 h 2373622"/>
              <a:gd name="connsiteX20" fmla="*/ 1260622 w 2370142"/>
              <a:gd name="connsiteY20" fmla="*/ 597691 h 2373622"/>
              <a:gd name="connsiteX21" fmla="*/ 1260622 w 2370142"/>
              <a:gd name="connsiteY21" fmla="*/ 1904 h 2373622"/>
              <a:gd name="connsiteX22" fmla="*/ 1396004 w 2370142"/>
              <a:gd name="connsiteY22" fmla="*/ 13849 h 2373622"/>
              <a:gd name="connsiteX23" fmla="*/ 2352462 w 2370142"/>
              <a:gd name="connsiteY23" fmla="*/ 946668 h 2373622"/>
              <a:gd name="connsiteX24" fmla="*/ 2370142 w 2370142"/>
              <a:gd name="connsiteY24" fmla="*/ 1251571 h 2373622"/>
              <a:gd name="connsiteX25" fmla="*/ 2352462 w 2370142"/>
              <a:gd name="connsiteY25" fmla="*/ 1426955 h 2373622"/>
              <a:gd name="connsiteX26" fmla="*/ 1396004 w 2370142"/>
              <a:gd name="connsiteY26" fmla="*/ 2359773 h 2373622"/>
              <a:gd name="connsiteX27" fmla="*/ 1260621 w 2370142"/>
              <a:gd name="connsiteY27" fmla="*/ 2371718 h 2373622"/>
              <a:gd name="connsiteX28" fmla="*/ 1260621 w 2370142"/>
              <a:gd name="connsiteY28" fmla="*/ 1775931 h 2373622"/>
              <a:gd name="connsiteX29" fmla="*/ 1290540 w 2370142"/>
              <a:gd name="connsiteY29" fmla="*/ 1773292 h 2373622"/>
              <a:gd name="connsiteX30" fmla="*/ 1768780 w 2370142"/>
              <a:gd name="connsiteY30" fmla="*/ 1306883 h 2373622"/>
              <a:gd name="connsiteX31" fmla="*/ 1774356 w 2370142"/>
              <a:gd name="connsiteY31" fmla="*/ 1251571 h 2373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370142" h="2373622">
                <a:moveTo>
                  <a:pt x="1131098" y="1777835"/>
                </a:moveTo>
                <a:lnTo>
                  <a:pt x="1131098" y="2373622"/>
                </a:lnTo>
                <a:lnTo>
                  <a:pt x="974138" y="2359773"/>
                </a:lnTo>
                <a:cubicBezTo>
                  <a:pt x="494892" y="2274170"/>
                  <a:pt x="114903" y="1902062"/>
                  <a:pt x="17680" y="1426955"/>
                </a:cubicBezTo>
                <a:lnTo>
                  <a:pt x="0" y="1251571"/>
                </a:lnTo>
                <a:lnTo>
                  <a:pt x="595786" y="1251571"/>
                </a:lnTo>
                <a:lnTo>
                  <a:pt x="601362" y="1306883"/>
                </a:lnTo>
                <a:cubicBezTo>
                  <a:pt x="649975" y="1544437"/>
                  <a:pt x="839974" y="1730490"/>
                  <a:pt x="1079602" y="1773292"/>
                </a:cubicBezTo>
                <a:close/>
                <a:moveTo>
                  <a:pt x="1131099" y="0"/>
                </a:moveTo>
                <a:lnTo>
                  <a:pt x="1131099" y="595787"/>
                </a:lnTo>
                <a:lnTo>
                  <a:pt x="1079602" y="600331"/>
                </a:lnTo>
                <a:cubicBezTo>
                  <a:pt x="839974" y="643132"/>
                  <a:pt x="649975" y="829186"/>
                  <a:pt x="601362" y="1066739"/>
                </a:cubicBezTo>
                <a:lnTo>
                  <a:pt x="595786" y="1122048"/>
                </a:lnTo>
                <a:lnTo>
                  <a:pt x="0" y="1122048"/>
                </a:lnTo>
                <a:lnTo>
                  <a:pt x="17680" y="946668"/>
                </a:lnTo>
                <a:cubicBezTo>
                  <a:pt x="114903" y="471560"/>
                  <a:pt x="494892" y="99453"/>
                  <a:pt x="974138" y="13849"/>
                </a:cubicBezTo>
                <a:close/>
                <a:moveTo>
                  <a:pt x="2370142" y="1122048"/>
                </a:moveTo>
                <a:lnTo>
                  <a:pt x="1774356" y="1122048"/>
                </a:lnTo>
                <a:lnTo>
                  <a:pt x="1768780" y="1066739"/>
                </a:lnTo>
                <a:cubicBezTo>
                  <a:pt x="1720168" y="829186"/>
                  <a:pt x="1530168" y="643132"/>
                  <a:pt x="1290540" y="600331"/>
                </a:cubicBezTo>
                <a:lnTo>
                  <a:pt x="1260622" y="597691"/>
                </a:lnTo>
                <a:lnTo>
                  <a:pt x="1260622" y="1904"/>
                </a:lnTo>
                <a:lnTo>
                  <a:pt x="1396004" y="13849"/>
                </a:lnTo>
                <a:cubicBezTo>
                  <a:pt x="1875250" y="99453"/>
                  <a:pt x="2255239" y="471560"/>
                  <a:pt x="2352462" y="946668"/>
                </a:cubicBezTo>
                <a:close/>
                <a:moveTo>
                  <a:pt x="2370142" y="1251571"/>
                </a:moveTo>
                <a:lnTo>
                  <a:pt x="2352462" y="1426955"/>
                </a:lnTo>
                <a:cubicBezTo>
                  <a:pt x="2255239" y="1902062"/>
                  <a:pt x="1875250" y="2274170"/>
                  <a:pt x="1396004" y="2359773"/>
                </a:cubicBezTo>
                <a:lnTo>
                  <a:pt x="1260621" y="2371718"/>
                </a:lnTo>
                <a:lnTo>
                  <a:pt x="1260621" y="1775931"/>
                </a:lnTo>
                <a:lnTo>
                  <a:pt x="1290540" y="1773292"/>
                </a:lnTo>
                <a:cubicBezTo>
                  <a:pt x="1530168" y="1730490"/>
                  <a:pt x="1720167" y="1544437"/>
                  <a:pt x="1768780" y="1306883"/>
                </a:cubicBezTo>
                <a:lnTo>
                  <a:pt x="1774356" y="1251571"/>
                </a:lnTo>
                <a:close/>
              </a:path>
            </a:pathLst>
          </a:custGeom>
          <a:ln>
            <a:noFill/>
          </a:ln>
          <a:effectLst>
            <a:outerShdw blurRad="508000" sx="102000" sy="102000" algn="ctr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5209082" y="1556809"/>
            <a:ext cx="6393306" cy="330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文本框 12"/>
          <p:cNvSpPr txBox="1"/>
          <p:nvPr/>
        </p:nvSpPr>
        <p:spPr>
          <a:xfrm>
            <a:off x="-68705" y="3214512"/>
            <a:ext cx="51553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6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Solution 2</a:t>
            </a:r>
            <a:endParaRPr kumimoji="0" lang="zh-CN" altLang="en-US" sz="6000" b="1" i="0" u="none" strike="noStrike" kern="1200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egoe UI Black" panose="020B0A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50829" y="505472"/>
            <a:ext cx="4433929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altLang="zh-CN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Glocalization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454F62D-AAB1-7B9A-4FEA-4EA9781938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6193" y="1780385"/>
            <a:ext cx="6915807" cy="3184633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Collaborate with local governments</a:t>
            </a:r>
          </a:p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Build more charging infrastructure </a:t>
            </a:r>
          </a:p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Manufacture vehicles locally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7272">
        <p159:morph option="byObject"/>
      </p:transition>
    </mc:Choice>
    <mc:Fallback xmlns="">
      <p:transition spd="slow" advTm="172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-58378" y="-24173"/>
            <a:ext cx="12329410" cy="7075357"/>
          </a:xfrm>
          <a:prstGeom prst="rect">
            <a:avLst/>
          </a:prstGeom>
          <a:gradFill>
            <a:gsLst>
              <a:gs pos="0">
                <a:schemeClr val="tx1">
                  <a:alpha val="6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 useBgFill="1">
        <p:nvSpPr>
          <p:cNvPr id="32" name="任意多边形: 形状 31"/>
          <p:cNvSpPr/>
          <p:nvPr/>
        </p:nvSpPr>
        <p:spPr>
          <a:xfrm rot="2545710">
            <a:off x="-4013702" y="-955079"/>
            <a:ext cx="8789402" cy="8790640"/>
          </a:xfrm>
          <a:custGeom>
            <a:avLst/>
            <a:gdLst>
              <a:gd name="connsiteX0" fmla="*/ 1131098 w 2370142"/>
              <a:gd name="connsiteY0" fmla="*/ 1777835 h 2373622"/>
              <a:gd name="connsiteX1" fmla="*/ 1131098 w 2370142"/>
              <a:gd name="connsiteY1" fmla="*/ 2373622 h 2373622"/>
              <a:gd name="connsiteX2" fmla="*/ 974138 w 2370142"/>
              <a:gd name="connsiteY2" fmla="*/ 2359773 h 2373622"/>
              <a:gd name="connsiteX3" fmla="*/ 17680 w 2370142"/>
              <a:gd name="connsiteY3" fmla="*/ 1426955 h 2373622"/>
              <a:gd name="connsiteX4" fmla="*/ 0 w 2370142"/>
              <a:gd name="connsiteY4" fmla="*/ 1251571 h 2373622"/>
              <a:gd name="connsiteX5" fmla="*/ 595786 w 2370142"/>
              <a:gd name="connsiteY5" fmla="*/ 1251571 h 2373622"/>
              <a:gd name="connsiteX6" fmla="*/ 601362 w 2370142"/>
              <a:gd name="connsiteY6" fmla="*/ 1306883 h 2373622"/>
              <a:gd name="connsiteX7" fmla="*/ 1079602 w 2370142"/>
              <a:gd name="connsiteY7" fmla="*/ 1773292 h 2373622"/>
              <a:gd name="connsiteX8" fmla="*/ 1131099 w 2370142"/>
              <a:gd name="connsiteY8" fmla="*/ 0 h 2373622"/>
              <a:gd name="connsiteX9" fmla="*/ 1131099 w 2370142"/>
              <a:gd name="connsiteY9" fmla="*/ 595787 h 2373622"/>
              <a:gd name="connsiteX10" fmla="*/ 1079602 w 2370142"/>
              <a:gd name="connsiteY10" fmla="*/ 600331 h 2373622"/>
              <a:gd name="connsiteX11" fmla="*/ 601362 w 2370142"/>
              <a:gd name="connsiteY11" fmla="*/ 1066739 h 2373622"/>
              <a:gd name="connsiteX12" fmla="*/ 595786 w 2370142"/>
              <a:gd name="connsiteY12" fmla="*/ 1122048 h 2373622"/>
              <a:gd name="connsiteX13" fmla="*/ 0 w 2370142"/>
              <a:gd name="connsiteY13" fmla="*/ 1122048 h 2373622"/>
              <a:gd name="connsiteX14" fmla="*/ 17680 w 2370142"/>
              <a:gd name="connsiteY14" fmla="*/ 946668 h 2373622"/>
              <a:gd name="connsiteX15" fmla="*/ 974138 w 2370142"/>
              <a:gd name="connsiteY15" fmla="*/ 13849 h 2373622"/>
              <a:gd name="connsiteX16" fmla="*/ 2370142 w 2370142"/>
              <a:gd name="connsiteY16" fmla="*/ 1122048 h 2373622"/>
              <a:gd name="connsiteX17" fmla="*/ 1774356 w 2370142"/>
              <a:gd name="connsiteY17" fmla="*/ 1122048 h 2373622"/>
              <a:gd name="connsiteX18" fmla="*/ 1768780 w 2370142"/>
              <a:gd name="connsiteY18" fmla="*/ 1066739 h 2373622"/>
              <a:gd name="connsiteX19" fmla="*/ 1290540 w 2370142"/>
              <a:gd name="connsiteY19" fmla="*/ 600331 h 2373622"/>
              <a:gd name="connsiteX20" fmla="*/ 1260622 w 2370142"/>
              <a:gd name="connsiteY20" fmla="*/ 597691 h 2373622"/>
              <a:gd name="connsiteX21" fmla="*/ 1260622 w 2370142"/>
              <a:gd name="connsiteY21" fmla="*/ 1904 h 2373622"/>
              <a:gd name="connsiteX22" fmla="*/ 1396004 w 2370142"/>
              <a:gd name="connsiteY22" fmla="*/ 13849 h 2373622"/>
              <a:gd name="connsiteX23" fmla="*/ 2352462 w 2370142"/>
              <a:gd name="connsiteY23" fmla="*/ 946668 h 2373622"/>
              <a:gd name="connsiteX24" fmla="*/ 2370142 w 2370142"/>
              <a:gd name="connsiteY24" fmla="*/ 1251571 h 2373622"/>
              <a:gd name="connsiteX25" fmla="*/ 2352462 w 2370142"/>
              <a:gd name="connsiteY25" fmla="*/ 1426955 h 2373622"/>
              <a:gd name="connsiteX26" fmla="*/ 1396004 w 2370142"/>
              <a:gd name="connsiteY26" fmla="*/ 2359773 h 2373622"/>
              <a:gd name="connsiteX27" fmla="*/ 1260621 w 2370142"/>
              <a:gd name="connsiteY27" fmla="*/ 2371718 h 2373622"/>
              <a:gd name="connsiteX28" fmla="*/ 1260621 w 2370142"/>
              <a:gd name="connsiteY28" fmla="*/ 1775931 h 2373622"/>
              <a:gd name="connsiteX29" fmla="*/ 1290540 w 2370142"/>
              <a:gd name="connsiteY29" fmla="*/ 1773292 h 2373622"/>
              <a:gd name="connsiteX30" fmla="*/ 1768780 w 2370142"/>
              <a:gd name="connsiteY30" fmla="*/ 1306883 h 2373622"/>
              <a:gd name="connsiteX31" fmla="*/ 1774356 w 2370142"/>
              <a:gd name="connsiteY31" fmla="*/ 1251571 h 2373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370142" h="2373622">
                <a:moveTo>
                  <a:pt x="1131098" y="1777835"/>
                </a:moveTo>
                <a:lnTo>
                  <a:pt x="1131098" y="2373622"/>
                </a:lnTo>
                <a:lnTo>
                  <a:pt x="974138" y="2359773"/>
                </a:lnTo>
                <a:cubicBezTo>
                  <a:pt x="494892" y="2274170"/>
                  <a:pt x="114903" y="1902062"/>
                  <a:pt x="17680" y="1426955"/>
                </a:cubicBezTo>
                <a:lnTo>
                  <a:pt x="0" y="1251571"/>
                </a:lnTo>
                <a:lnTo>
                  <a:pt x="595786" y="1251571"/>
                </a:lnTo>
                <a:lnTo>
                  <a:pt x="601362" y="1306883"/>
                </a:lnTo>
                <a:cubicBezTo>
                  <a:pt x="649975" y="1544437"/>
                  <a:pt x="839974" y="1730490"/>
                  <a:pt x="1079602" y="1773292"/>
                </a:cubicBezTo>
                <a:close/>
                <a:moveTo>
                  <a:pt x="1131099" y="0"/>
                </a:moveTo>
                <a:lnTo>
                  <a:pt x="1131099" y="595787"/>
                </a:lnTo>
                <a:lnTo>
                  <a:pt x="1079602" y="600331"/>
                </a:lnTo>
                <a:cubicBezTo>
                  <a:pt x="839974" y="643132"/>
                  <a:pt x="649975" y="829186"/>
                  <a:pt x="601362" y="1066739"/>
                </a:cubicBezTo>
                <a:lnTo>
                  <a:pt x="595786" y="1122048"/>
                </a:lnTo>
                <a:lnTo>
                  <a:pt x="0" y="1122048"/>
                </a:lnTo>
                <a:lnTo>
                  <a:pt x="17680" y="946668"/>
                </a:lnTo>
                <a:cubicBezTo>
                  <a:pt x="114903" y="471560"/>
                  <a:pt x="494892" y="99453"/>
                  <a:pt x="974138" y="13849"/>
                </a:cubicBezTo>
                <a:close/>
                <a:moveTo>
                  <a:pt x="2370142" y="1122048"/>
                </a:moveTo>
                <a:lnTo>
                  <a:pt x="1774356" y="1122048"/>
                </a:lnTo>
                <a:lnTo>
                  <a:pt x="1768780" y="1066739"/>
                </a:lnTo>
                <a:cubicBezTo>
                  <a:pt x="1720168" y="829186"/>
                  <a:pt x="1530168" y="643132"/>
                  <a:pt x="1290540" y="600331"/>
                </a:cubicBezTo>
                <a:lnTo>
                  <a:pt x="1260622" y="597691"/>
                </a:lnTo>
                <a:lnTo>
                  <a:pt x="1260622" y="1904"/>
                </a:lnTo>
                <a:lnTo>
                  <a:pt x="1396004" y="13849"/>
                </a:lnTo>
                <a:cubicBezTo>
                  <a:pt x="1875250" y="99453"/>
                  <a:pt x="2255239" y="471560"/>
                  <a:pt x="2352462" y="946668"/>
                </a:cubicBezTo>
                <a:close/>
                <a:moveTo>
                  <a:pt x="2370142" y="1251571"/>
                </a:moveTo>
                <a:lnTo>
                  <a:pt x="2352462" y="1426955"/>
                </a:lnTo>
                <a:cubicBezTo>
                  <a:pt x="2255239" y="1902062"/>
                  <a:pt x="1875250" y="2274170"/>
                  <a:pt x="1396004" y="2359773"/>
                </a:cubicBezTo>
                <a:lnTo>
                  <a:pt x="1260621" y="2371718"/>
                </a:lnTo>
                <a:lnTo>
                  <a:pt x="1260621" y="1775931"/>
                </a:lnTo>
                <a:lnTo>
                  <a:pt x="1290540" y="1773292"/>
                </a:lnTo>
                <a:cubicBezTo>
                  <a:pt x="1530168" y="1730490"/>
                  <a:pt x="1720167" y="1544437"/>
                  <a:pt x="1768780" y="1306883"/>
                </a:cubicBezTo>
                <a:lnTo>
                  <a:pt x="1774356" y="1251571"/>
                </a:lnTo>
                <a:close/>
              </a:path>
            </a:pathLst>
          </a:custGeom>
          <a:ln>
            <a:noFill/>
          </a:ln>
          <a:effectLst>
            <a:outerShdw blurRad="508000" sx="102000" sy="102000" algn="ctr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68705" y="3214512"/>
            <a:ext cx="44304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6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Summary</a:t>
            </a:r>
            <a:endParaRPr kumimoji="0" lang="zh-CN" altLang="en-US" sz="6000" b="1" i="0" u="none" strike="noStrike" kern="1200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egoe UI Black" panose="020B0A02040204020203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5024384" y="2350743"/>
            <a:ext cx="6930681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内容占位符 3"/>
          <p:cNvSpPr txBox="1"/>
          <p:nvPr/>
        </p:nvSpPr>
        <p:spPr>
          <a:xfrm>
            <a:off x="5255395" y="2891198"/>
            <a:ext cx="7218946" cy="28384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BYD develops cross-cultural awareness</a:t>
            </a:r>
          </a:p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BYD respects cultural differences</a:t>
            </a:r>
          </a:p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BYD learns and adapts</a:t>
            </a: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41393" y="846395"/>
            <a:ext cx="7296665" cy="14465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altLang="zh-CN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BYD’s Growth Through Intercultural Adaptation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9663">
        <p159:morph option="byObject"/>
      </p:transition>
    </mc:Choice>
    <mc:Fallback xmlns="">
      <p:transition spd="slow" advTm="9663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-2997089" y="3365919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350138" y="1952340"/>
            <a:ext cx="3491725" cy="3491725"/>
          </a:xfrm>
          <a:prstGeom prst="ellipse">
            <a:avLst/>
          </a:prstGeom>
          <a:gradFill flip="none" rotWithShape="1">
            <a:gsLst>
              <a:gs pos="48000">
                <a:srgbClr val="0FA9DD">
                  <a:alpha val="0"/>
                </a:srgbClr>
              </a:gs>
              <a:gs pos="0">
                <a:srgbClr val="0145AF">
                  <a:alpha val="40000"/>
                </a:srgbClr>
              </a:gs>
              <a:gs pos="100000">
                <a:srgbClr val="19EFFE">
                  <a:alpha val="40000"/>
                </a:srgbClr>
              </a:gs>
            </a:gsLst>
            <a:lin ang="13500000" scaled="1"/>
            <a:tileRect/>
          </a:gradFill>
          <a:ln w="19050" cap="flat" cmpd="sng" algn="ctr">
            <a:gradFill flip="none" rotWithShape="1">
              <a:gsLst>
                <a:gs pos="0">
                  <a:srgbClr val="19EFFE"/>
                </a:gs>
                <a:gs pos="80000">
                  <a:srgbClr val="19EFFE">
                    <a:alpha val="0"/>
                  </a:srgbClr>
                </a:gs>
                <a:gs pos="20000">
                  <a:srgbClr val="19EFFE">
                    <a:alpha val="0"/>
                  </a:srgbClr>
                </a:gs>
                <a:gs pos="100000">
                  <a:srgbClr val="19EFFE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300" normalizeH="0" baseline="0" noProof="0" dirty="0">
              <a:ln>
                <a:noFill/>
              </a:ln>
              <a:gradFill flip="none" rotWithShape="1">
                <a:gsLst>
                  <a:gs pos="0">
                    <a:srgbClr val="8797ED"/>
                  </a:gs>
                  <a:gs pos="56000">
                    <a:srgbClr val="156082">
                      <a:lumMod val="5000"/>
                      <a:lumOff val="95000"/>
                    </a:srgbClr>
                  </a:gs>
                  <a:gs pos="100000">
                    <a:srgbClr val="9ECFF8"/>
                  </a:gs>
                </a:gsLst>
                <a:lin ang="135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149596" y="2751799"/>
            <a:ext cx="1892808" cy="1892808"/>
          </a:xfrm>
          <a:prstGeom prst="ellipse">
            <a:avLst/>
          </a:prstGeom>
          <a:gradFill flip="none" rotWithShape="1">
            <a:gsLst>
              <a:gs pos="48000">
                <a:srgbClr val="0FA9DD">
                  <a:alpha val="0"/>
                </a:srgbClr>
              </a:gs>
              <a:gs pos="0">
                <a:srgbClr val="0145AF"/>
              </a:gs>
              <a:gs pos="100000">
                <a:srgbClr val="19EFFE">
                  <a:alpha val="70000"/>
                </a:srgbClr>
              </a:gs>
            </a:gsLst>
            <a:lin ang="13500000" scaled="1"/>
            <a:tileRect/>
          </a:gra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300" normalizeH="0" baseline="0" noProof="0" dirty="0">
              <a:ln>
                <a:noFill/>
              </a:ln>
              <a:gradFill flip="none" rotWithShape="1">
                <a:gsLst>
                  <a:gs pos="0">
                    <a:srgbClr val="8797ED"/>
                  </a:gs>
                  <a:gs pos="56000">
                    <a:srgbClr val="156082">
                      <a:lumMod val="5000"/>
                      <a:lumOff val="95000"/>
                    </a:srgbClr>
                  </a:gs>
                  <a:gs pos="100000">
                    <a:srgbClr val="9ECFF8"/>
                  </a:gs>
                </a:gsLst>
                <a:lin ang="135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68731" y="1490296"/>
            <a:ext cx="4057269" cy="1580923"/>
            <a:chOff x="693708" y="1490296"/>
            <a:chExt cx="4057269" cy="1580923"/>
          </a:xfrm>
        </p:grpSpPr>
        <p:sp>
          <p:nvSpPr>
            <p:cNvPr id="11" name="文本框 10"/>
            <p:cNvSpPr txBox="1"/>
            <p:nvPr/>
          </p:nvSpPr>
          <p:spPr>
            <a:xfrm>
              <a:off x="693708" y="1490296"/>
              <a:ext cx="4057269" cy="86177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BYD breaks </a:t>
              </a:r>
            </a:p>
            <a:p>
              <a:r>
                <a:rPr lang="en-US" altLang="zh-CN" sz="2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stereotypes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07296" y="2499854"/>
              <a:ext cx="3891170" cy="571365"/>
              <a:chOff x="707296" y="2646158"/>
              <a:chExt cx="3891170" cy="571365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4279046" y="2898103"/>
                <a:ext cx="319420" cy="319420"/>
              </a:xfrm>
              <a:prstGeom prst="ellipse">
                <a:avLst/>
              </a:prstGeom>
              <a:gradFill flip="none" rotWithShape="1">
                <a:gsLst>
                  <a:gs pos="0">
                    <a:srgbClr val="0145AF"/>
                  </a:gs>
                  <a:gs pos="100000">
                    <a:srgbClr val="19EFFE">
                      <a:alpha val="70000"/>
                    </a:srgbClr>
                  </a:gs>
                </a:gsLst>
                <a:lin ang="13500000" scaled="1"/>
                <a:tileRect/>
              </a:gra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30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8797ED"/>
                      </a:gs>
                      <a:gs pos="56000">
                        <a:srgbClr val="156082">
                          <a:lumMod val="5000"/>
                          <a:lumOff val="95000"/>
                        </a:srgbClr>
                      </a:gs>
                      <a:gs pos="100000">
                        <a:srgbClr val="9ECFF8"/>
                      </a:gs>
                    </a:gsLst>
                    <a:lin ang="135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endParaRPr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707296" y="2646158"/>
                <a:ext cx="3630168" cy="301752"/>
              </a:xfrm>
              <a:custGeom>
                <a:avLst/>
                <a:gdLst>
                  <a:gd name="connsiteX0" fmla="*/ 3630168 w 3630168"/>
                  <a:gd name="connsiteY0" fmla="*/ 301752 h 301752"/>
                  <a:gd name="connsiteX1" fmla="*/ 3328416 w 3630168"/>
                  <a:gd name="connsiteY1" fmla="*/ 0 h 301752"/>
                  <a:gd name="connsiteX2" fmla="*/ 0 w 3630168"/>
                  <a:gd name="connsiteY2" fmla="*/ 0 h 301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0168" h="301752">
                    <a:moveTo>
                      <a:pt x="3630168" y="301752"/>
                    </a:moveTo>
                    <a:lnTo>
                      <a:pt x="332841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 cmpd="sng" algn="ctr">
                <a:solidFill>
                  <a:srgbClr val="19EFFE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732727" y="4325187"/>
            <a:ext cx="4192037" cy="1510421"/>
            <a:chOff x="657704" y="4325187"/>
            <a:chExt cx="4192037" cy="1510421"/>
          </a:xfrm>
        </p:grpSpPr>
        <p:sp>
          <p:nvSpPr>
            <p:cNvPr id="16" name="文本框 15"/>
            <p:cNvSpPr txBox="1"/>
            <p:nvPr/>
          </p:nvSpPr>
          <p:spPr>
            <a:xfrm>
              <a:off x="657704" y="4973834"/>
              <a:ext cx="4192037" cy="86177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BYD implements glocalization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 flipV="1">
              <a:off x="707296" y="4325187"/>
              <a:ext cx="3891170" cy="571365"/>
              <a:chOff x="707296" y="2646158"/>
              <a:chExt cx="3891170" cy="571365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279046" y="2898103"/>
                <a:ext cx="319420" cy="319420"/>
              </a:xfrm>
              <a:prstGeom prst="ellipse">
                <a:avLst/>
              </a:prstGeom>
              <a:gradFill flip="none" rotWithShape="1">
                <a:gsLst>
                  <a:gs pos="0">
                    <a:srgbClr val="0145AF"/>
                  </a:gs>
                  <a:gs pos="100000">
                    <a:srgbClr val="19EFFE">
                      <a:alpha val="70000"/>
                    </a:srgbClr>
                  </a:gs>
                </a:gsLst>
                <a:lin ang="13500000" scaled="1"/>
                <a:tileRect/>
              </a:gra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30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8797ED"/>
                      </a:gs>
                      <a:gs pos="56000">
                        <a:srgbClr val="156082">
                          <a:lumMod val="5000"/>
                          <a:lumOff val="95000"/>
                        </a:srgbClr>
                      </a:gs>
                      <a:gs pos="100000">
                        <a:srgbClr val="9ECFF8"/>
                      </a:gs>
                    </a:gsLst>
                    <a:lin ang="135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endParaRPr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707296" y="2646158"/>
                <a:ext cx="3630168" cy="301752"/>
              </a:xfrm>
              <a:custGeom>
                <a:avLst/>
                <a:gdLst>
                  <a:gd name="connsiteX0" fmla="*/ 3630168 w 3630168"/>
                  <a:gd name="connsiteY0" fmla="*/ 301752 h 301752"/>
                  <a:gd name="connsiteX1" fmla="*/ 3328416 w 3630168"/>
                  <a:gd name="connsiteY1" fmla="*/ 0 h 301752"/>
                  <a:gd name="connsiteX2" fmla="*/ 0 w 3630168"/>
                  <a:gd name="connsiteY2" fmla="*/ 0 h 301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0168" h="301752">
                    <a:moveTo>
                      <a:pt x="3630168" y="301752"/>
                    </a:moveTo>
                    <a:lnTo>
                      <a:pt x="332841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 cmpd="sng" algn="ctr">
                <a:solidFill>
                  <a:srgbClr val="19EFFE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flipH="1">
            <a:off x="7518511" y="1560797"/>
            <a:ext cx="4626721" cy="1515090"/>
            <a:chOff x="-28255" y="1556129"/>
            <a:chExt cx="4626721" cy="1515090"/>
          </a:xfrm>
        </p:grpSpPr>
        <p:sp>
          <p:nvSpPr>
            <p:cNvPr id="21" name="文本框 20"/>
            <p:cNvSpPr txBox="1"/>
            <p:nvPr/>
          </p:nvSpPr>
          <p:spPr>
            <a:xfrm>
              <a:off x="-28255" y="1556129"/>
              <a:ext cx="4353797" cy="86177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BYD adapts to </a:t>
              </a:r>
            </a:p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local culture</a:t>
              </a:r>
              <a:endParaRPr kumimoji="0" lang="zh-CN" altLang="en-US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Segoe UI Black" panose="020B0A02040204020203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707296" y="2499854"/>
              <a:ext cx="3891170" cy="571365"/>
              <a:chOff x="707296" y="2646158"/>
              <a:chExt cx="3891170" cy="571365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4279046" y="2898103"/>
                <a:ext cx="319420" cy="319420"/>
              </a:xfrm>
              <a:prstGeom prst="ellipse">
                <a:avLst/>
              </a:prstGeom>
              <a:gradFill flip="none" rotWithShape="1">
                <a:gsLst>
                  <a:gs pos="0">
                    <a:srgbClr val="0145AF"/>
                  </a:gs>
                  <a:gs pos="100000">
                    <a:srgbClr val="19EFFE">
                      <a:alpha val="70000"/>
                    </a:srgbClr>
                  </a:gs>
                </a:gsLst>
                <a:lin ang="13500000" scaled="1"/>
                <a:tileRect/>
              </a:gra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30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8797ED"/>
                      </a:gs>
                      <a:gs pos="56000">
                        <a:srgbClr val="156082">
                          <a:lumMod val="5000"/>
                          <a:lumOff val="95000"/>
                        </a:srgbClr>
                      </a:gs>
                      <a:gs pos="100000">
                        <a:srgbClr val="9ECFF8"/>
                      </a:gs>
                    </a:gsLst>
                    <a:lin ang="135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endParaRPr>
              </a:p>
            </p:txBody>
          </p:sp>
          <p:sp>
            <p:nvSpPr>
              <p:cNvPr id="24" name="任意多边形: 形状 23"/>
              <p:cNvSpPr/>
              <p:nvPr/>
            </p:nvSpPr>
            <p:spPr>
              <a:xfrm>
                <a:off x="707296" y="2646158"/>
                <a:ext cx="3630168" cy="301752"/>
              </a:xfrm>
              <a:custGeom>
                <a:avLst/>
                <a:gdLst>
                  <a:gd name="connsiteX0" fmla="*/ 3630168 w 3630168"/>
                  <a:gd name="connsiteY0" fmla="*/ 301752 h 301752"/>
                  <a:gd name="connsiteX1" fmla="*/ 3328416 w 3630168"/>
                  <a:gd name="connsiteY1" fmla="*/ 0 h 301752"/>
                  <a:gd name="connsiteX2" fmla="*/ 0 w 3630168"/>
                  <a:gd name="connsiteY2" fmla="*/ 0 h 301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0168" h="301752">
                    <a:moveTo>
                      <a:pt x="3630168" y="301752"/>
                    </a:moveTo>
                    <a:lnTo>
                      <a:pt x="332841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 cmpd="sng" algn="ctr">
                <a:solidFill>
                  <a:srgbClr val="19EFFE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 flipH="1">
            <a:off x="7518510" y="4360475"/>
            <a:ext cx="4197009" cy="1539593"/>
            <a:chOff x="401457" y="4325187"/>
            <a:chExt cx="4197009" cy="1539593"/>
          </a:xfrm>
        </p:grpSpPr>
        <p:sp>
          <p:nvSpPr>
            <p:cNvPr id="26" name="文本框 25"/>
            <p:cNvSpPr txBox="1"/>
            <p:nvPr/>
          </p:nvSpPr>
          <p:spPr>
            <a:xfrm>
              <a:off x="401457" y="5003006"/>
              <a:ext cx="3904760" cy="86177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BYD integrates </a:t>
              </a:r>
            </a:p>
            <a:p>
              <a:r>
                <a:rPr lang="en-US" altLang="zh-CN" sz="2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local culture</a:t>
              </a:r>
            </a:p>
          </p:txBody>
        </p:sp>
        <p:grpSp>
          <p:nvGrpSpPr>
            <p:cNvPr id="27" name="组合 26"/>
            <p:cNvGrpSpPr/>
            <p:nvPr/>
          </p:nvGrpSpPr>
          <p:grpSpPr>
            <a:xfrm flipV="1">
              <a:off x="707296" y="4325187"/>
              <a:ext cx="3891170" cy="571365"/>
              <a:chOff x="707296" y="2646158"/>
              <a:chExt cx="3891170" cy="571365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4279046" y="2898103"/>
                <a:ext cx="319420" cy="319420"/>
              </a:xfrm>
              <a:prstGeom prst="ellipse">
                <a:avLst/>
              </a:prstGeom>
              <a:gradFill flip="none" rotWithShape="1">
                <a:gsLst>
                  <a:gs pos="0">
                    <a:srgbClr val="0145AF"/>
                  </a:gs>
                  <a:gs pos="100000">
                    <a:srgbClr val="19EFFE">
                      <a:alpha val="70000"/>
                    </a:srgbClr>
                  </a:gs>
                </a:gsLst>
                <a:lin ang="13500000" scaled="1"/>
                <a:tileRect/>
              </a:gra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30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8797ED"/>
                      </a:gs>
                      <a:gs pos="56000">
                        <a:srgbClr val="156082">
                          <a:lumMod val="5000"/>
                          <a:lumOff val="95000"/>
                        </a:srgbClr>
                      </a:gs>
                      <a:gs pos="100000">
                        <a:srgbClr val="9ECFF8"/>
                      </a:gs>
                    </a:gsLst>
                    <a:lin ang="135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endParaRPr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707296" y="2646158"/>
                <a:ext cx="3630168" cy="301752"/>
              </a:xfrm>
              <a:custGeom>
                <a:avLst/>
                <a:gdLst>
                  <a:gd name="connsiteX0" fmla="*/ 3630168 w 3630168"/>
                  <a:gd name="connsiteY0" fmla="*/ 301752 h 301752"/>
                  <a:gd name="connsiteX1" fmla="*/ 3328416 w 3630168"/>
                  <a:gd name="connsiteY1" fmla="*/ 0 h 301752"/>
                  <a:gd name="connsiteX2" fmla="*/ 0 w 3630168"/>
                  <a:gd name="connsiteY2" fmla="*/ 0 h 301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0168" h="301752">
                    <a:moveTo>
                      <a:pt x="3630168" y="301752"/>
                    </a:moveTo>
                    <a:lnTo>
                      <a:pt x="332841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 cmpd="sng" algn="ctr">
                <a:solidFill>
                  <a:srgbClr val="19EFFE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5149596" y="4445701"/>
            <a:ext cx="1892808" cy="1529601"/>
            <a:chOff x="734636" y="4604977"/>
            <a:chExt cx="1892808" cy="1529601"/>
          </a:xfrm>
        </p:grpSpPr>
        <p:grpSp>
          <p:nvGrpSpPr>
            <p:cNvPr id="31" name="组合 30"/>
            <p:cNvGrpSpPr/>
            <p:nvPr/>
          </p:nvGrpSpPr>
          <p:grpSpPr>
            <a:xfrm>
              <a:off x="734636" y="4604977"/>
              <a:ext cx="1892808" cy="1529601"/>
              <a:chOff x="740664" y="4621247"/>
              <a:chExt cx="1892808" cy="152960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844528" y="5749071"/>
                <a:ext cx="1675950" cy="401777"/>
              </a:xfrm>
              <a:prstGeom prst="ellipse">
                <a:avLst/>
              </a:prstGeom>
              <a:solidFill>
                <a:srgbClr val="19EFFE">
                  <a:alpha val="20000"/>
                </a:srgbClr>
              </a:solidFill>
              <a:ln w="19050" cap="flat" cmpd="sng" algn="ctr">
                <a:gradFill flip="none" rotWithShape="1">
                  <a:gsLst>
                    <a:gs pos="25000">
                      <a:srgbClr val="156082">
                        <a:lumMod val="5000"/>
                        <a:lumOff val="95000"/>
                        <a:alpha val="0"/>
                      </a:srgbClr>
                    </a:gs>
                    <a:gs pos="100000">
                      <a:srgbClr val="19EFFE">
                        <a:alpha val="40000"/>
                      </a:srgbClr>
                    </a:gs>
                  </a:gsLst>
                  <a:lin ang="54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4" name="梯形 33"/>
              <p:cNvSpPr/>
              <p:nvPr/>
            </p:nvSpPr>
            <p:spPr>
              <a:xfrm rot="10800000">
                <a:off x="740664" y="4621247"/>
                <a:ext cx="1892808" cy="1216152"/>
              </a:xfrm>
              <a:prstGeom prst="trapezoid">
                <a:avLst>
                  <a:gd name="adj" fmla="val 37030"/>
                </a:avLst>
              </a:prstGeom>
              <a:gradFill flip="none" rotWithShape="1">
                <a:gsLst>
                  <a:gs pos="16000">
                    <a:srgbClr val="0AE3FE">
                      <a:alpha val="40000"/>
                    </a:srgbClr>
                  </a:gs>
                  <a:gs pos="85000">
                    <a:srgbClr val="0AE3FE">
                      <a:alpha val="0"/>
                    </a:srgbClr>
                  </a:gs>
                </a:gsLst>
                <a:lin ang="5400000" scaled="1"/>
                <a:tileRect/>
              </a:gra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1190324" y="5713979"/>
                <a:ext cx="984358" cy="235981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3D61AD"/>
                  </a:gs>
                  <a:gs pos="100000">
                    <a:srgbClr val="19EFFE"/>
                  </a:gs>
                </a:gsLst>
                <a:lin ang="5400000" scaled="1"/>
                <a:tileRect/>
              </a:gra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1184296" y="5779103"/>
              <a:ext cx="984358" cy="235981"/>
            </a:xfrm>
            <a:prstGeom prst="ellipse">
              <a:avLst/>
            </a:prstGeom>
            <a:gradFill flip="none" rotWithShape="1">
              <a:gsLst>
                <a:gs pos="0">
                  <a:srgbClr val="3D61AD">
                    <a:alpha val="0"/>
                  </a:srgbClr>
                </a:gs>
                <a:gs pos="100000">
                  <a:srgbClr val="19EFFE"/>
                </a:gs>
              </a:gsLst>
              <a:lin ang="5400000" scaled="1"/>
              <a:tileRect/>
            </a:gra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7" r="20688"/>
          <a:stretch>
            <a:fillRect/>
          </a:stretch>
        </p:blipFill>
        <p:spPr>
          <a:xfrm>
            <a:off x="4474485" y="2127183"/>
            <a:ext cx="3274276" cy="30467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5376"/>
            <a:ext cx="12145232" cy="1197410"/>
          </a:xfrm>
          <a:prstGeom prst="rect">
            <a:avLst/>
          </a:prstGeom>
        </p:spPr>
      </p:pic>
      <p:sp>
        <p:nvSpPr>
          <p:cNvPr id="38" name="标题 1"/>
          <p:cNvSpPr txBox="1"/>
          <p:nvPr/>
        </p:nvSpPr>
        <p:spPr>
          <a:xfrm>
            <a:off x="916561" y="7700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Conclusion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：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Intercultural Adaptation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25">
        <p159:morph option="byObject"/>
      </p:transition>
    </mc:Choice>
    <mc:Fallback xmlns="">
      <p:transition spd="slow" advTm="30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0" y="0"/>
            <a:ext cx="12206026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334722" y="1934678"/>
            <a:ext cx="753658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Thank You</a:t>
            </a:r>
            <a:endParaRPr lang="zh-CN" altLang="en-US" sz="13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flipH="1">
            <a:off x="-14026" y="0"/>
            <a:ext cx="12206026" cy="68580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67098" y="105652"/>
            <a:ext cx="5859781" cy="1325563"/>
          </a:xfrm>
        </p:spPr>
        <p:txBody>
          <a:bodyPr/>
          <a:lstStyle/>
          <a:p>
            <a:r>
              <a:rPr lang="en-US" altLang="zh-CN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BYD Seagull Launch</a:t>
            </a:r>
            <a:endParaRPr lang="zh-CN" altLang="en-US" b="1" dirty="0"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7" name="比亚迪视频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9218" y="1151855"/>
            <a:ext cx="10973561" cy="5075689"/>
          </a:xfr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1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0" y="0"/>
            <a:ext cx="12206026" cy="68580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201967" y="728146"/>
            <a:ext cx="10515600" cy="650399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Li Ke: President of BYD’s Americas Division</a:t>
            </a:r>
            <a:endParaRPr lang="zh-CN" altLang="en-US" sz="2400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pic>
        <p:nvPicPr>
          <p:cNvPr id="8" name="内容占位符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18"/>
          <a:stretch>
            <a:fillRect/>
          </a:stretch>
        </p:blipFill>
        <p:spPr>
          <a:xfrm>
            <a:off x="4761656" y="2107639"/>
            <a:ext cx="2785113" cy="37538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558" y="2106691"/>
            <a:ext cx="2786400" cy="3754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图片 1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467" y="2108587"/>
            <a:ext cx="2785113" cy="3754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文本框 5"/>
          <p:cNvSpPr txBox="1"/>
          <p:nvPr/>
        </p:nvSpPr>
        <p:spPr>
          <a:xfrm>
            <a:off x="1201967" y="315969"/>
            <a:ext cx="6102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Fiera: an auto blogger in Brazil</a:t>
            </a:r>
            <a:endParaRPr lang="zh-CN" altLang="en-US" sz="2400" dirty="0">
              <a:latin typeface="Segoe UI Black" panose="020B0A02040204020203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01967" y="1311530"/>
            <a:ext cx="79663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Sergio Maia: CEO of Saga, Brazilian car dealer</a:t>
            </a:r>
            <a:endParaRPr lang="zh-CN" altLang="en-US" sz="2400" dirty="0">
              <a:latin typeface="Segoe UI Black" panose="020B0A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-68705" y="0"/>
            <a:ext cx="12329410" cy="7075357"/>
          </a:xfrm>
          <a:prstGeom prst="rect">
            <a:avLst/>
          </a:prstGeom>
          <a:gradFill>
            <a:gsLst>
              <a:gs pos="0">
                <a:schemeClr val="tx1">
                  <a:alpha val="6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 useBgFill="1">
        <p:nvSpPr>
          <p:cNvPr id="32" name="任意多边形: 形状 31"/>
          <p:cNvSpPr/>
          <p:nvPr/>
        </p:nvSpPr>
        <p:spPr>
          <a:xfrm rot="18807990">
            <a:off x="-4013702" y="-955079"/>
            <a:ext cx="8789402" cy="8790640"/>
          </a:xfrm>
          <a:custGeom>
            <a:avLst/>
            <a:gdLst>
              <a:gd name="connsiteX0" fmla="*/ 1131098 w 2370142"/>
              <a:gd name="connsiteY0" fmla="*/ 1777835 h 2373622"/>
              <a:gd name="connsiteX1" fmla="*/ 1131098 w 2370142"/>
              <a:gd name="connsiteY1" fmla="*/ 2373622 h 2373622"/>
              <a:gd name="connsiteX2" fmla="*/ 974138 w 2370142"/>
              <a:gd name="connsiteY2" fmla="*/ 2359773 h 2373622"/>
              <a:gd name="connsiteX3" fmla="*/ 17680 w 2370142"/>
              <a:gd name="connsiteY3" fmla="*/ 1426955 h 2373622"/>
              <a:gd name="connsiteX4" fmla="*/ 0 w 2370142"/>
              <a:gd name="connsiteY4" fmla="*/ 1251571 h 2373622"/>
              <a:gd name="connsiteX5" fmla="*/ 595786 w 2370142"/>
              <a:gd name="connsiteY5" fmla="*/ 1251571 h 2373622"/>
              <a:gd name="connsiteX6" fmla="*/ 601362 w 2370142"/>
              <a:gd name="connsiteY6" fmla="*/ 1306883 h 2373622"/>
              <a:gd name="connsiteX7" fmla="*/ 1079602 w 2370142"/>
              <a:gd name="connsiteY7" fmla="*/ 1773292 h 2373622"/>
              <a:gd name="connsiteX8" fmla="*/ 1131099 w 2370142"/>
              <a:gd name="connsiteY8" fmla="*/ 0 h 2373622"/>
              <a:gd name="connsiteX9" fmla="*/ 1131099 w 2370142"/>
              <a:gd name="connsiteY9" fmla="*/ 595787 h 2373622"/>
              <a:gd name="connsiteX10" fmla="*/ 1079602 w 2370142"/>
              <a:gd name="connsiteY10" fmla="*/ 600331 h 2373622"/>
              <a:gd name="connsiteX11" fmla="*/ 601362 w 2370142"/>
              <a:gd name="connsiteY11" fmla="*/ 1066739 h 2373622"/>
              <a:gd name="connsiteX12" fmla="*/ 595786 w 2370142"/>
              <a:gd name="connsiteY12" fmla="*/ 1122048 h 2373622"/>
              <a:gd name="connsiteX13" fmla="*/ 0 w 2370142"/>
              <a:gd name="connsiteY13" fmla="*/ 1122048 h 2373622"/>
              <a:gd name="connsiteX14" fmla="*/ 17680 w 2370142"/>
              <a:gd name="connsiteY14" fmla="*/ 946668 h 2373622"/>
              <a:gd name="connsiteX15" fmla="*/ 974138 w 2370142"/>
              <a:gd name="connsiteY15" fmla="*/ 13849 h 2373622"/>
              <a:gd name="connsiteX16" fmla="*/ 2370142 w 2370142"/>
              <a:gd name="connsiteY16" fmla="*/ 1122048 h 2373622"/>
              <a:gd name="connsiteX17" fmla="*/ 1774356 w 2370142"/>
              <a:gd name="connsiteY17" fmla="*/ 1122048 h 2373622"/>
              <a:gd name="connsiteX18" fmla="*/ 1768780 w 2370142"/>
              <a:gd name="connsiteY18" fmla="*/ 1066739 h 2373622"/>
              <a:gd name="connsiteX19" fmla="*/ 1290540 w 2370142"/>
              <a:gd name="connsiteY19" fmla="*/ 600331 h 2373622"/>
              <a:gd name="connsiteX20" fmla="*/ 1260622 w 2370142"/>
              <a:gd name="connsiteY20" fmla="*/ 597691 h 2373622"/>
              <a:gd name="connsiteX21" fmla="*/ 1260622 w 2370142"/>
              <a:gd name="connsiteY21" fmla="*/ 1904 h 2373622"/>
              <a:gd name="connsiteX22" fmla="*/ 1396004 w 2370142"/>
              <a:gd name="connsiteY22" fmla="*/ 13849 h 2373622"/>
              <a:gd name="connsiteX23" fmla="*/ 2352462 w 2370142"/>
              <a:gd name="connsiteY23" fmla="*/ 946668 h 2373622"/>
              <a:gd name="connsiteX24" fmla="*/ 2370142 w 2370142"/>
              <a:gd name="connsiteY24" fmla="*/ 1251571 h 2373622"/>
              <a:gd name="connsiteX25" fmla="*/ 2352462 w 2370142"/>
              <a:gd name="connsiteY25" fmla="*/ 1426955 h 2373622"/>
              <a:gd name="connsiteX26" fmla="*/ 1396004 w 2370142"/>
              <a:gd name="connsiteY26" fmla="*/ 2359773 h 2373622"/>
              <a:gd name="connsiteX27" fmla="*/ 1260621 w 2370142"/>
              <a:gd name="connsiteY27" fmla="*/ 2371718 h 2373622"/>
              <a:gd name="connsiteX28" fmla="*/ 1260621 w 2370142"/>
              <a:gd name="connsiteY28" fmla="*/ 1775931 h 2373622"/>
              <a:gd name="connsiteX29" fmla="*/ 1290540 w 2370142"/>
              <a:gd name="connsiteY29" fmla="*/ 1773292 h 2373622"/>
              <a:gd name="connsiteX30" fmla="*/ 1768780 w 2370142"/>
              <a:gd name="connsiteY30" fmla="*/ 1306883 h 2373622"/>
              <a:gd name="connsiteX31" fmla="*/ 1774356 w 2370142"/>
              <a:gd name="connsiteY31" fmla="*/ 1251571 h 2373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370142" h="2373622">
                <a:moveTo>
                  <a:pt x="1131098" y="1777835"/>
                </a:moveTo>
                <a:lnTo>
                  <a:pt x="1131098" y="2373622"/>
                </a:lnTo>
                <a:lnTo>
                  <a:pt x="974138" y="2359773"/>
                </a:lnTo>
                <a:cubicBezTo>
                  <a:pt x="494892" y="2274170"/>
                  <a:pt x="114903" y="1902062"/>
                  <a:pt x="17680" y="1426955"/>
                </a:cubicBezTo>
                <a:lnTo>
                  <a:pt x="0" y="1251571"/>
                </a:lnTo>
                <a:lnTo>
                  <a:pt x="595786" y="1251571"/>
                </a:lnTo>
                <a:lnTo>
                  <a:pt x="601362" y="1306883"/>
                </a:lnTo>
                <a:cubicBezTo>
                  <a:pt x="649975" y="1544437"/>
                  <a:pt x="839974" y="1730490"/>
                  <a:pt x="1079602" y="1773292"/>
                </a:cubicBezTo>
                <a:close/>
                <a:moveTo>
                  <a:pt x="1131099" y="0"/>
                </a:moveTo>
                <a:lnTo>
                  <a:pt x="1131099" y="595787"/>
                </a:lnTo>
                <a:lnTo>
                  <a:pt x="1079602" y="600331"/>
                </a:lnTo>
                <a:cubicBezTo>
                  <a:pt x="839974" y="643132"/>
                  <a:pt x="649975" y="829186"/>
                  <a:pt x="601362" y="1066739"/>
                </a:cubicBezTo>
                <a:lnTo>
                  <a:pt x="595786" y="1122048"/>
                </a:lnTo>
                <a:lnTo>
                  <a:pt x="0" y="1122048"/>
                </a:lnTo>
                <a:lnTo>
                  <a:pt x="17680" y="946668"/>
                </a:lnTo>
                <a:cubicBezTo>
                  <a:pt x="114903" y="471560"/>
                  <a:pt x="494892" y="99453"/>
                  <a:pt x="974138" y="13849"/>
                </a:cubicBezTo>
                <a:close/>
                <a:moveTo>
                  <a:pt x="2370142" y="1122048"/>
                </a:moveTo>
                <a:lnTo>
                  <a:pt x="1774356" y="1122048"/>
                </a:lnTo>
                <a:lnTo>
                  <a:pt x="1768780" y="1066739"/>
                </a:lnTo>
                <a:cubicBezTo>
                  <a:pt x="1720168" y="829186"/>
                  <a:pt x="1530168" y="643132"/>
                  <a:pt x="1290540" y="600331"/>
                </a:cubicBezTo>
                <a:lnTo>
                  <a:pt x="1260622" y="597691"/>
                </a:lnTo>
                <a:lnTo>
                  <a:pt x="1260622" y="1904"/>
                </a:lnTo>
                <a:lnTo>
                  <a:pt x="1396004" y="13849"/>
                </a:lnTo>
                <a:cubicBezTo>
                  <a:pt x="1875250" y="99453"/>
                  <a:pt x="2255239" y="471560"/>
                  <a:pt x="2352462" y="946668"/>
                </a:cubicBezTo>
                <a:close/>
                <a:moveTo>
                  <a:pt x="2370142" y="1251571"/>
                </a:moveTo>
                <a:lnTo>
                  <a:pt x="2352462" y="1426955"/>
                </a:lnTo>
                <a:cubicBezTo>
                  <a:pt x="2255239" y="1902062"/>
                  <a:pt x="1875250" y="2274170"/>
                  <a:pt x="1396004" y="2359773"/>
                </a:cubicBezTo>
                <a:lnTo>
                  <a:pt x="1260621" y="2371718"/>
                </a:lnTo>
                <a:lnTo>
                  <a:pt x="1260621" y="1775931"/>
                </a:lnTo>
                <a:lnTo>
                  <a:pt x="1290540" y="1773292"/>
                </a:lnTo>
                <a:cubicBezTo>
                  <a:pt x="1530168" y="1730490"/>
                  <a:pt x="1720167" y="1544437"/>
                  <a:pt x="1768780" y="1306883"/>
                </a:cubicBezTo>
                <a:lnTo>
                  <a:pt x="1774356" y="1251571"/>
                </a:lnTo>
                <a:close/>
              </a:path>
            </a:pathLst>
          </a:custGeom>
          <a:ln>
            <a:noFill/>
          </a:ln>
          <a:effectLst>
            <a:outerShdw blurRad="508000" sx="102000" sy="102000" algn="ctr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8390" y="2403815"/>
            <a:ext cx="194482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Live Stream Studio</a:t>
            </a:r>
            <a:endParaRPr kumimoji="0" lang="zh-CN" altLang="en-US" sz="4400" b="1" i="0" u="none" strike="noStrike" kern="1200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egoe UI Black" panose="020B0A02040204020203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7272">
        <p159:morph option="byObject"/>
      </p:transition>
    </mc:Choice>
    <mc:Fallback xmlns="">
      <p:transition spd="slow" advTm="17272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-68006" y="-24173"/>
            <a:ext cx="12329410" cy="7075357"/>
          </a:xfrm>
          <a:prstGeom prst="rect">
            <a:avLst/>
          </a:prstGeom>
          <a:gradFill>
            <a:gsLst>
              <a:gs pos="0">
                <a:schemeClr val="tx1">
                  <a:alpha val="6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 useBgFill="1">
        <p:nvSpPr>
          <p:cNvPr id="32" name="任意多边形: 形状 31"/>
          <p:cNvSpPr/>
          <p:nvPr/>
        </p:nvSpPr>
        <p:spPr>
          <a:xfrm rot="2545710">
            <a:off x="-4013702" y="-955079"/>
            <a:ext cx="8789402" cy="8790640"/>
          </a:xfrm>
          <a:custGeom>
            <a:avLst/>
            <a:gdLst>
              <a:gd name="connsiteX0" fmla="*/ 1131098 w 2370142"/>
              <a:gd name="connsiteY0" fmla="*/ 1777835 h 2373622"/>
              <a:gd name="connsiteX1" fmla="*/ 1131098 w 2370142"/>
              <a:gd name="connsiteY1" fmla="*/ 2373622 h 2373622"/>
              <a:gd name="connsiteX2" fmla="*/ 974138 w 2370142"/>
              <a:gd name="connsiteY2" fmla="*/ 2359773 h 2373622"/>
              <a:gd name="connsiteX3" fmla="*/ 17680 w 2370142"/>
              <a:gd name="connsiteY3" fmla="*/ 1426955 h 2373622"/>
              <a:gd name="connsiteX4" fmla="*/ 0 w 2370142"/>
              <a:gd name="connsiteY4" fmla="*/ 1251571 h 2373622"/>
              <a:gd name="connsiteX5" fmla="*/ 595786 w 2370142"/>
              <a:gd name="connsiteY5" fmla="*/ 1251571 h 2373622"/>
              <a:gd name="connsiteX6" fmla="*/ 601362 w 2370142"/>
              <a:gd name="connsiteY6" fmla="*/ 1306883 h 2373622"/>
              <a:gd name="connsiteX7" fmla="*/ 1079602 w 2370142"/>
              <a:gd name="connsiteY7" fmla="*/ 1773292 h 2373622"/>
              <a:gd name="connsiteX8" fmla="*/ 1131099 w 2370142"/>
              <a:gd name="connsiteY8" fmla="*/ 0 h 2373622"/>
              <a:gd name="connsiteX9" fmla="*/ 1131099 w 2370142"/>
              <a:gd name="connsiteY9" fmla="*/ 595787 h 2373622"/>
              <a:gd name="connsiteX10" fmla="*/ 1079602 w 2370142"/>
              <a:gd name="connsiteY10" fmla="*/ 600331 h 2373622"/>
              <a:gd name="connsiteX11" fmla="*/ 601362 w 2370142"/>
              <a:gd name="connsiteY11" fmla="*/ 1066739 h 2373622"/>
              <a:gd name="connsiteX12" fmla="*/ 595786 w 2370142"/>
              <a:gd name="connsiteY12" fmla="*/ 1122048 h 2373622"/>
              <a:gd name="connsiteX13" fmla="*/ 0 w 2370142"/>
              <a:gd name="connsiteY13" fmla="*/ 1122048 h 2373622"/>
              <a:gd name="connsiteX14" fmla="*/ 17680 w 2370142"/>
              <a:gd name="connsiteY14" fmla="*/ 946668 h 2373622"/>
              <a:gd name="connsiteX15" fmla="*/ 974138 w 2370142"/>
              <a:gd name="connsiteY15" fmla="*/ 13849 h 2373622"/>
              <a:gd name="connsiteX16" fmla="*/ 2370142 w 2370142"/>
              <a:gd name="connsiteY16" fmla="*/ 1122048 h 2373622"/>
              <a:gd name="connsiteX17" fmla="*/ 1774356 w 2370142"/>
              <a:gd name="connsiteY17" fmla="*/ 1122048 h 2373622"/>
              <a:gd name="connsiteX18" fmla="*/ 1768780 w 2370142"/>
              <a:gd name="connsiteY18" fmla="*/ 1066739 h 2373622"/>
              <a:gd name="connsiteX19" fmla="*/ 1290540 w 2370142"/>
              <a:gd name="connsiteY19" fmla="*/ 600331 h 2373622"/>
              <a:gd name="connsiteX20" fmla="*/ 1260622 w 2370142"/>
              <a:gd name="connsiteY20" fmla="*/ 597691 h 2373622"/>
              <a:gd name="connsiteX21" fmla="*/ 1260622 w 2370142"/>
              <a:gd name="connsiteY21" fmla="*/ 1904 h 2373622"/>
              <a:gd name="connsiteX22" fmla="*/ 1396004 w 2370142"/>
              <a:gd name="connsiteY22" fmla="*/ 13849 h 2373622"/>
              <a:gd name="connsiteX23" fmla="*/ 2352462 w 2370142"/>
              <a:gd name="connsiteY23" fmla="*/ 946668 h 2373622"/>
              <a:gd name="connsiteX24" fmla="*/ 2370142 w 2370142"/>
              <a:gd name="connsiteY24" fmla="*/ 1251571 h 2373622"/>
              <a:gd name="connsiteX25" fmla="*/ 2352462 w 2370142"/>
              <a:gd name="connsiteY25" fmla="*/ 1426955 h 2373622"/>
              <a:gd name="connsiteX26" fmla="*/ 1396004 w 2370142"/>
              <a:gd name="connsiteY26" fmla="*/ 2359773 h 2373622"/>
              <a:gd name="connsiteX27" fmla="*/ 1260621 w 2370142"/>
              <a:gd name="connsiteY27" fmla="*/ 2371718 h 2373622"/>
              <a:gd name="connsiteX28" fmla="*/ 1260621 w 2370142"/>
              <a:gd name="connsiteY28" fmla="*/ 1775931 h 2373622"/>
              <a:gd name="connsiteX29" fmla="*/ 1290540 w 2370142"/>
              <a:gd name="connsiteY29" fmla="*/ 1773292 h 2373622"/>
              <a:gd name="connsiteX30" fmla="*/ 1768780 w 2370142"/>
              <a:gd name="connsiteY30" fmla="*/ 1306883 h 2373622"/>
              <a:gd name="connsiteX31" fmla="*/ 1774356 w 2370142"/>
              <a:gd name="connsiteY31" fmla="*/ 1251571 h 2373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370142" h="2373622">
                <a:moveTo>
                  <a:pt x="1131098" y="1777835"/>
                </a:moveTo>
                <a:lnTo>
                  <a:pt x="1131098" y="2373622"/>
                </a:lnTo>
                <a:lnTo>
                  <a:pt x="974138" y="2359773"/>
                </a:lnTo>
                <a:cubicBezTo>
                  <a:pt x="494892" y="2274170"/>
                  <a:pt x="114903" y="1902062"/>
                  <a:pt x="17680" y="1426955"/>
                </a:cubicBezTo>
                <a:lnTo>
                  <a:pt x="0" y="1251571"/>
                </a:lnTo>
                <a:lnTo>
                  <a:pt x="595786" y="1251571"/>
                </a:lnTo>
                <a:lnTo>
                  <a:pt x="601362" y="1306883"/>
                </a:lnTo>
                <a:cubicBezTo>
                  <a:pt x="649975" y="1544437"/>
                  <a:pt x="839974" y="1730490"/>
                  <a:pt x="1079602" y="1773292"/>
                </a:cubicBezTo>
                <a:close/>
                <a:moveTo>
                  <a:pt x="1131099" y="0"/>
                </a:moveTo>
                <a:lnTo>
                  <a:pt x="1131099" y="595787"/>
                </a:lnTo>
                <a:lnTo>
                  <a:pt x="1079602" y="600331"/>
                </a:lnTo>
                <a:cubicBezTo>
                  <a:pt x="839974" y="643132"/>
                  <a:pt x="649975" y="829186"/>
                  <a:pt x="601362" y="1066739"/>
                </a:cubicBezTo>
                <a:lnTo>
                  <a:pt x="595786" y="1122048"/>
                </a:lnTo>
                <a:lnTo>
                  <a:pt x="0" y="1122048"/>
                </a:lnTo>
                <a:lnTo>
                  <a:pt x="17680" y="946668"/>
                </a:lnTo>
                <a:cubicBezTo>
                  <a:pt x="114903" y="471560"/>
                  <a:pt x="494892" y="99453"/>
                  <a:pt x="974138" y="13849"/>
                </a:cubicBezTo>
                <a:close/>
                <a:moveTo>
                  <a:pt x="2370142" y="1122048"/>
                </a:moveTo>
                <a:lnTo>
                  <a:pt x="1774356" y="1122048"/>
                </a:lnTo>
                <a:lnTo>
                  <a:pt x="1768780" y="1066739"/>
                </a:lnTo>
                <a:cubicBezTo>
                  <a:pt x="1720168" y="829186"/>
                  <a:pt x="1530168" y="643132"/>
                  <a:pt x="1290540" y="600331"/>
                </a:cubicBezTo>
                <a:lnTo>
                  <a:pt x="1260622" y="597691"/>
                </a:lnTo>
                <a:lnTo>
                  <a:pt x="1260622" y="1904"/>
                </a:lnTo>
                <a:lnTo>
                  <a:pt x="1396004" y="13849"/>
                </a:lnTo>
                <a:cubicBezTo>
                  <a:pt x="1875250" y="99453"/>
                  <a:pt x="2255239" y="471560"/>
                  <a:pt x="2352462" y="946668"/>
                </a:cubicBezTo>
                <a:close/>
                <a:moveTo>
                  <a:pt x="2370142" y="1251571"/>
                </a:moveTo>
                <a:lnTo>
                  <a:pt x="2352462" y="1426955"/>
                </a:lnTo>
                <a:cubicBezTo>
                  <a:pt x="2255239" y="1902062"/>
                  <a:pt x="1875250" y="2274170"/>
                  <a:pt x="1396004" y="2359773"/>
                </a:cubicBezTo>
                <a:lnTo>
                  <a:pt x="1260621" y="2371718"/>
                </a:lnTo>
                <a:lnTo>
                  <a:pt x="1260621" y="1775931"/>
                </a:lnTo>
                <a:lnTo>
                  <a:pt x="1290540" y="1773292"/>
                </a:lnTo>
                <a:cubicBezTo>
                  <a:pt x="1530168" y="1730490"/>
                  <a:pt x="1720167" y="1544437"/>
                  <a:pt x="1768780" y="1306883"/>
                </a:cubicBezTo>
                <a:lnTo>
                  <a:pt x="1774356" y="1251571"/>
                </a:lnTo>
                <a:close/>
              </a:path>
            </a:pathLst>
          </a:custGeom>
          <a:ln>
            <a:noFill/>
          </a:ln>
          <a:effectLst>
            <a:outerShdw blurRad="508000" sx="102000" sy="102000" algn="ctr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-68006" y="2636343"/>
            <a:ext cx="27362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BYD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&amp;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Saga</a:t>
            </a:r>
            <a:endParaRPr kumimoji="0" lang="zh-CN" altLang="en-US" sz="4400" b="1" i="0" u="none" strike="noStrike" kern="1200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egoe UI Black" panose="020B0A02040204020203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9663">
        <p159:morph option="byObject"/>
      </p:transition>
    </mc:Choice>
    <mc:Fallback xmlns="">
      <p:transition spd="slow" advTm="9663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266423" y="1638377"/>
            <a:ext cx="3838073" cy="4269292"/>
            <a:chOff x="845161" y="1412875"/>
            <a:chExt cx="3838073" cy="4269292"/>
          </a:xfrm>
        </p:grpSpPr>
        <p:sp>
          <p:nvSpPr>
            <p:cNvPr id="4" name="矩形: 剪去左右顶角 3"/>
            <p:cNvSpPr/>
            <p:nvPr/>
          </p:nvSpPr>
          <p:spPr>
            <a:xfrm>
              <a:off x="845161" y="1700807"/>
              <a:ext cx="3838073" cy="3981360"/>
            </a:xfrm>
            <a:prstGeom prst="snip2SameRect">
              <a:avLst/>
            </a:prstGeom>
            <a:gradFill>
              <a:gsLst>
                <a:gs pos="0">
                  <a:srgbClr val="0036F1">
                    <a:alpha val="0"/>
                  </a:srgbClr>
                </a:gs>
                <a:gs pos="84000">
                  <a:srgbClr val="0036F1">
                    <a:alpha val="30000"/>
                  </a:srgbClr>
                </a:gs>
              </a:gsLst>
              <a:lin ang="5400000" scaled="1"/>
            </a:gradFill>
            <a:ln w="6350">
              <a:solidFill>
                <a:srgbClr val="0AE3FE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387935" y="1412875"/>
              <a:ext cx="576064" cy="576064"/>
              <a:chOff x="1933256" y="1680872"/>
              <a:chExt cx="576064" cy="576064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1933256" y="1680872"/>
                <a:ext cx="576064" cy="576064"/>
              </a:xfrm>
              <a:prstGeom prst="ellipse">
                <a:avLst/>
              </a:prstGeom>
              <a:gradFill>
                <a:gsLst>
                  <a:gs pos="0">
                    <a:srgbClr val="1FFEFE"/>
                  </a:gs>
                  <a:gs pos="72000">
                    <a:srgbClr val="04A4FE"/>
                  </a:gs>
                </a:gsLst>
                <a:path path="circle">
                  <a:fillToRect r="100000" b="100000"/>
                </a:path>
              </a:gradFill>
              <a:ln w="6350">
                <a:solidFill>
                  <a:srgbClr val="0AE3FE"/>
                </a:solidFill>
              </a:ln>
              <a:effectLst>
                <a:glow rad="101600">
                  <a:srgbClr val="0AE3FE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36000" rtlCol="0" anchor="ctr"/>
              <a:lstStyle/>
              <a:p>
                <a:pPr algn="ctr"/>
                <a:endParaRPr lang="zh-CN" altLang="en-US" spc="600" dirty="0">
                  <a:gradFill flip="none" rotWithShape="1">
                    <a:gsLst>
                      <a:gs pos="0">
                        <a:srgbClr val="8797ED"/>
                      </a:gs>
                      <a:gs pos="56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9ECFF8"/>
                      </a:gs>
                    </a:gsLst>
                    <a:lin ang="135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2053496" y="1808545"/>
                <a:ext cx="335584" cy="320718"/>
              </a:xfrm>
              <a:custGeom>
                <a:avLst/>
                <a:gdLst>
                  <a:gd name="connsiteX0" fmla="*/ 278672 w 634930"/>
                  <a:gd name="connsiteY0" fmla="*/ 457885 h 606803"/>
                  <a:gd name="connsiteX1" fmla="*/ 280160 w 634930"/>
                  <a:gd name="connsiteY1" fmla="*/ 459827 h 606803"/>
                  <a:gd name="connsiteX2" fmla="*/ 325768 w 634930"/>
                  <a:gd name="connsiteY2" fmla="*/ 503458 h 606803"/>
                  <a:gd name="connsiteX3" fmla="*/ 354894 w 634930"/>
                  <a:gd name="connsiteY3" fmla="*/ 470584 h 606803"/>
                  <a:gd name="connsiteX4" fmla="*/ 362601 w 634930"/>
                  <a:gd name="connsiteY4" fmla="*/ 458984 h 606803"/>
                  <a:gd name="connsiteX5" fmla="*/ 329107 w 634930"/>
                  <a:gd name="connsiteY5" fmla="*/ 461730 h 606803"/>
                  <a:gd name="connsiteX6" fmla="*/ 329106 w 634930"/>
                  <a:gd name="connsiteY6" fmla="*/ 461730 h 606803"/>
                  <a:gd name="connsiteX7" fmla="*/ 329076 w 634930"/>
                  <a:gd name="connsiteY7" fmla="*/ 461730 h 606803"/>
                  <a:gd name="connsiteX8" fmla="*/ 314752 w 634930"/>
                  <a:gd name="connsiteY8" fmla="*/ 461593 h 606803"/>
                  <a:gd name="connsiteX9" fmla="*/ 494065 w 634930"/>
                  <a:gd name="connsiteY9" fmla="*/ 438297 h 606803"/>
                  <a:gd name="connsiteX10" fmla="*/ 443673 w 634930"/>
                  <a:gd name="connsiteY10" fmla="*/ 452338 h 606803"/>
                  <a:gd name="connsiteX11" fmla="*/ 396348 w 634930"/>
                  <a:gd name="connsiteY11" fmla="*/ 456218 h 606803"/>
                  <a:gd name="connsiteX12" fmla="*/ 375306 w 634930"/>
                  <a:gd name="connsiteY12" fmla="*/ 487826 h 606803"/>
                  <a:gd name="connsiteX13" fmla="*/ 345348 w 634930"/>
                  <a:gd name="connsiteY13" fmla="*/ 521551 h 606803"/>
                  <a:gd name="connsiteX14" fmla="*/ 401176 w 634930"/>
                  <a:gd name="connsiteY14" fmla="*/ 557145 h 606803"/>
                  <a:gd name="connsiteX15" fmla="*/ 450285 w 634930"/>
                  <a:gd name="connsiteY15" fmla="*/ 569977 h 606803"/>
                  <a:gd name="connsiteX16" fmla="*/ 477771 w 634930"/>
                  <a:gd name="connsiteY16" fmla="*/ 562492 h 606803"/>
                  <a:gd name="connsiteX17" fmla="*/ 498471 w 634930"/>
                  <a:gd name="connsiteY17" fmla="*/ 452057 h 606803"/>
                  <a:gd name="connsiteX18" fmla="*/ 154561 w 634930"/>
                  <a:gd name="connsiteY18" fmla="*/ 436852 h 606803"/>
                  <a:gd name="connsiteX19" fmla="*/ 147714 w 634930"/>
                  <a:gd name="connsiteY19" fmla="*/ 466242 h 606803"/>
                  <a:gd name="connsiteX20" fmla="*/ 177300 w 634930"/>
                  <a:gd name="connsiteY20" fmla="*/ 574639 h 606803"/>
                  <a:gd name="connsiteX21" fmla="*/ 284879 w 634930"/>
                  <a:gd name="connsiteY21" fmla="*/ 541561 h 606803"/>
                  <a:gd name="connsiteX22" fmla="*/ 306601 w 634930"/>
                  <a:gd name="connsiteY22" fmla="*/ 521974 h 606803"/>
                  <a:gd name="connsiteX23" fmla="*/ 260423 w 634930"/>
                  <a:gd name="connsiteY23" fmla="*/ 477848 h 606803"/>
                  <a:gd name="connsiteX24" fmla="*/ 242249 w 634930"/>
                  <a:gd name="connsiteY24" fmla="*/ 454141 h 606803"/>
                  <a:gd name="connsiteX25" fmla="*/ 195865 w 634930"/>
                  <a:gd name="connsiteY25" fmla="*/ 449373 h 606803"/>
                  <a:gd name="connsiteX26" fmla="*/ 176243 w 634930"/>
                  <a:gd name="connsiteY26" fmla="*/ 355990 h 606803"/>
                  <a:gd name="connsiteX27" fmla="*/ 170315 w 634930"/>
                  <a:gd name="connsiteY27" fmla="*/ 369223 h 606803"/>
                  <a:gd name="connsiteX28" fmla="*/ 160601 w 634930"/>
                  <a:gd name="connsiteY28" fmla="*/ 410923 h 606803"/>
                  <a:gd name="connsiteX29" fmla="*/ 201661 w 634930"/>
                  <a:gd name="connsiteY29" fmla="*/ 423321 h 606803"/>
                  <a:gd name="connsiteX30" fmla="*/ 220060 w 634930"/>
                  <a:gd name="connsiteY30" fmla="*/ 425196 h 606803"/>
                  <a:gd name="connsiteX31" fmla="*/ 199407 w 634930"/>
                  <a:gd name="connsiteY31" fmla="*/ 398255 h 606803"/>
                  <a:gd name="connsiteX32" fmla="*/ 460850 w 634930"/>
                  <a:gd name="connsiteY32" fmla="*/ 344001 h 606803"/>
                  <a:gd name="connsiteX33" fmla="*/ 441444 w 634930"/>
                  <a:gd name="connsiteY33" fmla="*/ 388473 h 606803"/>
                  <a:gd name="connsiteX34" fmla="*/ 415092 w 634930"/>
                  <a:gd name="connsiteY34" fmla="*/ 428060 h 606803"/>
                  <a:gd name="connsiteX35" fmla="*/ 438426 w 634930"/>
                  <a:gd name="connsiteY35" fmla="*/ 426169 h 606803"/>
                  <a:gd name="connsiteX36" fmla="*/ 485960 w 634930"/>
                  <a:gd name="connsiteY36" fmla="*/ 412989 h 606803"/>
                  <a:gd name="connsiteX37" fmla="*/ 468089 w 634930"/>
                  <a:gd name="connsiteY37" fmla="*/ 357182 h 606803"/>
                  <a:gd name="connsiteX38" fmla="*/ 501654 w 634930"/>
                  <a:gd name="connsiteY38" fmla="*/ 238102 h 606803"/>
                  <a:gd name="connsiteX39" fmla="*/ 493483 w 634930"/>
                  <a:gd name="connsiteY39" fmla="*/ 269216 h 606803"/>
                  <a:gd name="connsiteX40" fmla="*/ 474275 w 634930"/>
                  <a:gd name="connsiteY40" fmla="*/ 313234 h 606803"/>
                  <a:gd name="connsiteX41" fmla="*/ 492873 w 634930"/>
                  <a:gd name="connsiteY41" fmla="*/ 347168 h 606803"/>
                  <a:gd name="connsiteX42" fmla="*/ 511603 w 634930"/>
                  <a:gd name="connsiteY42" fmla="*/ 405879 h 606803"/>
                  <a:gd name="connsiteX43" fmla="*/ 530224 w 634930"/>
                  <a:gd name="connsiteY43" fmla="*/ 400715 h 606803"/>
                  <a:gd name="connsiteX44" fmla="*/ 608170 w 634930"/>
                  <a:gd name="connsiteY44" fmla="*/ 325950 h 606803"/>
                  <a:gd name="connsiteX45" fmla="*/ 528791 w 634930"/>
                  <a:gd name="connsiteY45" fmla="*/ 246296 h 606803"/>
                  <a:gd name="connsiteX46" fmla="*/ 123325 w 634930"/>
                  <a:gd name="connsiteY46" fmla="*/ 234900 h 606803"/>
                  <a:gd name="connsiteX47" fmla="*/ 104708 w 634930"/>
                  <a:gd name="connsiteY47" fmla="*/ 240062 h 606803"/>
                  <a:gd name="connsiteX48" fmla="*/ 26758 w 634930"/>
                  <a:gd name="connsiteY48" fmla="*/ 314822 h 606803"/>
                  <a:gd name="connsiteX49" fmla="*/ 106140 w 634930"/>
                  <a:gd name="connsiteY49" fmla="*/ 394479 h 606803"/>
                  <a:gd name="connsiteX50" fmla="*/ 135070 w 634930"/>
                  <a:gd name="connsiteY50" fmla="*/ 403214 h 606803"/>
                  <a:gd name="connsiteX51" fmla="*/ 144796 w 634930"/>
                  <a:gd name="connsiteY51" fmla="*/ 361241 h 606803"/>
                  <a:gd name="connsiteX52" fmla="*/ 160213 w 634930"/>
                  <a:gd name="connsiteY52" fmla="*/ 326744 h 606803"/>
                  <a:gd name="connsiteX53" fmla="*/ 142051 w 634930"/>
                  <a:gd name="connsiteY53" fmla="*/ 293606 h 606803"/>
                  <a:gd name="connsiteX54" fmla="*/ 414866 w 634930"/>
                  <a:gd name="connsiteY54" fmla="*/ 215577 h 606803"/>
                  <a:gd name="connsiteX55" fmla="*/ 435521 w 634930"/>
                  <a:gd name="connsiteY55" fmla="*/ 242521 h 606803"/>
                  <a:gd name="connsiteX56" fmla="*/ 458173 w 634930"/>
                  <a:gd name="connsiteY56" fmla="*/ 283852 h 606803"/>
                  <a:gd name="connsiteX57" fmla="*/ 467759 w 634930"/>
                  <a:gd name="connsiteY57" fmla="*/ 261956 h 606803"/>
                  <a:gd name="connsiteX58" fmla="*/ 476114 w 634930"/>
                  <a:gd name="connsiteY58" fmla="*/ 230390 h 606803"/>
                  <a:gd name="connsiteX59" fmla="*/ 433267 w 634930"/>
                  <a:gd name="connsiteY59" fmla="*/ 217452 h 606803"/>
                  <a:gd name="connsiteX60" fmla="*/ 217636 w 634930"/>
                  <a:gd name="connsiteY60" fmla="*/ 212893 h 606803"/>
                  <a:gd name="connsiteX61" fmla="*/ 196516 w 634930"/>
                  <a:gd name="connsiteY61" fmla="*/ 214605 h 606803"/>
                  <a:gd name="connsiteX62" fmla="*/ 148967 w 634930"/>
                  <a:gd name="connsiteY62" fmla="*/ 227790 h 606803"/>
                  <a:gd name="connsiteX63" fmla="*/ 166838 w 634930"/>
                  <a:gd name="connsiteY63" fmla="*/ 283594 h 606803"/>
                  <a:gd name="connsiteX64" fmla="*/ 173818 w 634930"/>
                  <a:gd name="connsiteY64" fmla="*/ 296302 h 606803"/>
                  <a:gd name="connsiteX65" fmla="*/ 193481 w 634930"/>
                  <a:gd name="connsiteY65" fmla="*/ 252304 h 606803"/>
                  <a:gd name="connsiteX66" fmla="*/ 305856 w 634930"/>
                  <a:gd name="connsiteY66" fmla="*/ 205744 h 606803"/>
                  <a:gd name="connsiteX67" fmla="*/ 254318 w 634930"/>
                  <a:gd name="connsiteY67" fmla="*/ 209921 h 606803"/>
                  <a:gd name="connsiteX68" fmla="*/ 216923 w 634930"/>
                  <a:gd name="connsiteY68" fmla="*/ 265179 h 606803"/>
                  <a:gd name="connsiteX69" fmla="*/ 189881 w 634930"/>
                  <a:gd name="connsiteY69" fmla="*/ 325547 h 606803"/>
                  <a:gd name="connsiteX70" fmla="*/ 221728 w 634930"/>
                  <a:gd name="connsiteY70" fmla="*/ 383532 h 606803"/>
                  <a:gd name="connsiteX71" fmla="*/ 256478 w 634930"/>
                  <a:gd name="connsiteY71" fmla="*/ 428906 h 606803"/>
                  <a:gd name="connsiteX72" fmla="*/ 315263 w 634930"/>
                  <a:gd name="connsiteY72" fmla="*/ 434896 h 606803"/>
                  <a:gd name="connsiteX73" fmla="*/ 329079 w 634930"/>
                  <a:gd name="connsiteY73" fmla="*/ 435029 h 606803"/>
                  <a:gd name="connsiteX74" fmla="*/ 329106 w 634930"/>
                  <a:gd name="connsiteY74" fmla="*/ 435029 h 606803"/>
                  <a:gd name="connsiteX75" fmla="*/ 381330 w 634930"/>
                  <a:gd name="connsiteY75" fmla="*/ 430797 h 606803"/>
                  <a:gd name="connsiteX76" fmla="*/ 418003 w 634930"/>
                  <a:gd name="connsiteY76" fmla="*/ 375601 h 606803"/>
                  <a:gd name="connsiteX77" fmla="*/ 444707 w 634930"/>
                  <a:gd name="connsiteY77" fmla="*/ 314607 h 606803"/>
                  <a:gd name="connsiteX78" fmla="*/ 413203 w 634930"/>
                  <a:gd name="connsiteY78" fmla="*/ 257242 h 606803"/>
                  <a:gd name="connsiteX79" fmla="*/ 378451 w 634930"/>
                  <a:gd name="connsiteY79" fmla="*/ 211866 h 606803"/>
                  <a:gd name="connsiteX80" fmla="*/ 319666 w 634930"/>
                  <a:gd name="connsiteY80" fmla="*/ 205876 h 606803"/>
                  <a:gd name="connsiteX81" fmla="*/ 305857 w 634930"/>
                  <a:gd name="connsiteY81" fmla="*/ 205744 h 606803"/>
                  <a:gd name="connsiteX82" fmla="*/ 309491 w 634930"/>
                  <a:gd name="connsiteY82" fmla="*/ 137631 h 606803"/>
                  <a:gd name="connsiteX83" fmla="*/ 286476 w 634930"/>
                  <a:gd name="connsiteY83" fmla="*/ 162402 h 606803"/>
                  <a:gd name="connsiteX84" fmla="*/ 273413 w 634930"/>
                  <a:gd name="connsiteY84" fmla="*/ 181704 h 606803"/>
                  <a:gd name="connsiteX85" fmla="*/ 305856 w 634930"/>
                  <a:gd name="connsiteY85" fmla="*/ 179045 h 606803"/>
                  <a:gd name="connsiteX86" fmla="*/ 320176 w 634930"/>
                  <a:gd name="connsiteY86" fmla="*/ 179179 h 606803"/>
                  <a:gd name="connsiteX87" fmla="*/ 356257 w 634930"/>
                  <a:gd name="connsiteY87" fmla="*/ 182887 h 606803"/>
                  <a:gd name="connsiteX88" fmla="*/ 354770 w 634930"/>
                  <a:gd name="connsiteY88" fmla="*/ 180946 h 606803"/>
                  <a:gd name="connsiteX89" fmla="*/ 184644 w 634930"/>
                  <a:gd name="connsiteY89" fmla="*/ 70795 h 606803"/>
                  <a:gd name="connsiteX90" fmla="*/ 157156 w 634930"/>
                  <a:gd name="connsiteY90" fmla="*/ 78285 h 606803"/>
                  <a:gd name="connsiteX91" fmla="*/ 136453 w 634930"/>
                  <a:gd name="connsiteY91" fmla="*/ 188716 h 606803"/>
                  <a:gd name="connsiteX92" fmla="*/ 140861 w 634930"/>
                  <a:gd name="connsiteY92" fmla="*/ 202479 h 606803"/>
                  <a:gd name="connsiteX93" fmla="*/ 191270 w 634930"/>
                  <a:gd name="connsiteY93" fmla="*/ 188436 h 606803"/>
                  <a:gd name="connsiteX94" fmla="*/ 236377 w 634930"/>
                  <a:gd name="connsiteY94" fmla="*/ 184740 h 606803"/>
                  <a:gd name="connsiteX95" fmla="*/ 266564 w 634930"/>
                  <a:gd name="connsiteY95" fmla="*/ 144603 h 606803"/>
                  <a:gd name="connsiteX96" fmla="*/ 289993 w 634930"/>
                  <a:gd name="connsiteY96" fmla="*/ 119485 h 606803"/>
                  <a:gd name="connsiteX97" fmla="*/ 233752 w 634930"/>
                  <a:gd name="connsiteY97" fmla="*/ 83628 h 606803"/>
                  <a:gd name="connsiteX98" fmla="*/ 184643 w 634930"/>
                  <a:gd name="connsiteY98" fmla="*/ 44096 h 606803"/>
                  <a:gd name="connsiteX99" fmla="*/ 308253 w 634930"/>
                  <a:gd name="connsiteY99" fmla="*/ 99617 h 606803"/>
                  <a:gd name="connsiteX100" fmla="*/ 308620 w 634930"/>
                  <a:gd name="connsiteY100" fmla="*/ 99967 h 606803"/>
                  <a:gd name="connsiteX101" fmla="*/ 347632 w 634930"/>
                  <a:gd name="connsiteY101" fmla="*/ 67699 h 606803"/>
                  <a:gd name="connsiteX102" fmla="*/ 366271 w 634930"/>
                  <a:gd name="connsiteY102" fmla="*/ 70934 h 606803"/>
                  <a:gd name="connsiteX103" fmla="*/ 363026 w 634930"/>
                  <a:gd name="connsiteY103" fmla="*/ 89536 h 606803"/>
                  <a:gd name="connsiteX104" fmla="*/ 328048 w 634930"/>
                  <a:gd name="connsiteY104" fmla="*/ 118532 h 606803"/>
                  <a:gd name="connsiteX105" fmla="*/ 374506 w 634930"/>
                  <a:gd name="connsiteY105" fmla="*/ 162926 h 606803"/>
                  <a:gd name="connsiteX106" fmla="*/ 392676 w 634930"/>
                  <a:gd name="connsiteY106" fmla="*/ 186630 h 606803"/>
                  <a:gd name="connsiteX107" fmla="*/ 439066 w 634930"/>
                  <a:gd name="connsiteY107" fmla="*/ 191397 h 606803"/>
                  <a:gd name="connsiteX108" fmla="*/ 482488 w 634930"/>
                  <a:gd name="connsiteY108" fmla="*/ 204562 h 606803"/>
                  <a:gd name="connsiteX109" fmla="*/ 488453 w 634930"/>
                  <a:gd name="connsiteY109" fmla="*/ 158417 h 606803"/>
                  <a:gd name="connsiteX110" fmla="*/ 502460 w 634930"/>
                  <a:gd name="connsiteY110" fmla="*/ 145724 h 606803"/>
                  <a:gd name="connsiteX111" fmla="*/ 515178 w 634930"/>
                  <a:gd name="connsiteY111" fmla="*/ 159703 h 606803"/>
                  <a:gd name="connsiteX112" fmla="*/ 508446 w 634930"/>
                  <a:gd name="connsiteY112" fmla="*/ 212239 h 606803"/>
                  <a:gd name="connsiteX113" fmla="*/ 508400 w 634930"/>
                  <a:gd name="connsiteY113" fmla="*/ 212418 h 606803"/>
                  <a:gd name="connsiteX114" fmla="*/ 539652 w 634930"/>
                  <a:gd name="connsiteY114" fmla="*/ 221893 h 606803"/>
                  <a:gd name="connsiteX115" fmla="*/ 634918 w 634930"/>
                  <a:gd name="connsiteY115" fmla="*/ 326460 h 606803"/>
                  <a:gd name="connsiteX116" fmla="*/ 540516 w 634930"/>
                  <a:gd name="connsiteY116" fmla="*/ 425354 h 606803"/>
                  <a:gd name="connsiteX117" fmla="*/ 519670 w 634930"/>
                  <a:gd name="connsiteY117" fmla="*/ 431163 h 606803"/>
                  <a:gd name="connsiteX118" fmla="*/ 524767 w 634930"/>
                  <a:gd name="connsiteY118" fmla="*/ 447140 h 606803"/>
                  <a:gd name="connsiteX119" fmla="*/ 492520 w 634930"/>
                  <a:gd name="connsiteY119" fmla="*/ 584765 h 606803"/>
                  <a:gd name="connsiteX120" fmla="*/ 450284 w 634930"/>
                  <a:gd name="connsiteY120" fmla="*/ 596676 h 606803"/>
                  <a:gd name="connsiteX121" fmla="*/ 326674 w 634930"/>
                  <a:gd name="connsiteY121" fmla="*/ 541155 h 606803"/>
                  <a:gd name="connsiteX122" fmla="*/ 325951 w 634930"/>
                  <a:gd name="connsiteY122" fmla="*/ 540464 h 606803"/>
                  <a:gd name="connsiteX123" fmla="*/ 301471 w 634930"/>
                  <a:gd name="connsiteY123" fmla="*/ 562508 h 606803"/>
                  <a:gd name="connsiteX124" fmla="*/ 200024 w 634930"/>
                  <a:gd name="connsiteY124" fmla="*/ 606803 h 606803"/>
                  <a:gd name="connsiteX125" fmla="*/ 164406 w 634930"/>
                  <a:gd name="connsiteY125" fmla="*/ 598031 h 606803"/>
                  <a:gd name="connsiteX126" fmla="*/ 121110 w 634930"/>
                  <a:gd name="connsiteY126" fmla="*/ 463460 h 606803"/>
                  <a:gd name="connsiteX127" fmla="*/ 129066 w 634930"/>
                  <a:gd name="connsiteY127" fmla="*/ 429124 h 606803"/>
                  <a:gd name="connsiteX128" fmla="*/ 95281 w 634930"/>
                  <a:gd name="connsiteY128" fmla="*/ 418882 h 606803"/>
                  <a:gd name="connsiteX129" fmla="*/ 13 w 634930"/>
                  <a:gd name="connsiteY129" fmla="*/ 314308 h 606803"/>
                  <a:gd name="connsiteX130" fmla="*/ 94413 w 634930"/>
                  <a:gd name="connsiteY130" fmla="*/ 215418 h 606803"/>
                  <a:gd name="connsiteX131" fmla="*/ 115258 w 634930"/>
                  <a:gd name="connsiteY131" fmla="*/ 209611 h 606803"/>
                  <a:gd name="connsiteX132" fmla="*/ 110160 w 634930"/>
                  <a:gd name="connsiteY132" fmla="*/ 193631 h 606803"/>
                  <a:gd name="connsiteX133" fmla="*/ 142404 w 634930"/>
                  <a:gd name="connsiteY133" fmla="*/ 56008 h 606803"/>
                  <a:gd name="connsiteX134" fmla="*/ 184643 w 634930"/>
                  <a:gd name="connsiteY134" fmla="*/ 44096 h 606803"/>
                  <a:gd name="connsiteX135" fmla="*/ 457082 w 634930"/>
                  <a:gd name="connsiteY135" fmla="*/ 0 h 606803"/>
                  <a:gd name="connsiteX136" fmla="*/ 504638 w 634930"/>
                  <a:gd name="connsiteY136" fmla="*/ 19660 h 606803"/>
                  <a:gd name="connsiteX137" fmla="*/ 524335 w 634930"/>
                  <a:gd name="connsiteY137" fmla="*/ 67128 h 606803"/>
                  <a:gd name="connsiteX138" fmla="*/ 504638 w 634930"/>
                  <a:gd name="connsiteY138" fmla="*/ 114595 h 606803"/>
                  <a:gd name="connsiteX139" fmla="*/ 457081 w 634930"/>
                  <a:gd name="connsiteY139" fmla="*/ 134253 h 606803"/>
                  <a:gd name="connsiteX140" fmla="*/ 409520 w 634930"/>
                  <a:gd name="connsiteY140" fmla="*/ 114595 h 606803"/>
                  <a:gd name="connsiteX141" fmla="*/ 389823 w 634930"/>
                  <a:gd name="connsiteY141" fmla="*/ 67128 h 606803"/>
                  <a:gd name="connsiteX142" fmla="*/ 389824 w 634930"/>
                  <a:gd name="connsiteY142" fmla="*/ 67127 h 606803"/>
                  <a:gd name="connsiteX143" fmla="*/ 409520 w 634930"/>
                  <a:gd name="connsiteY143" fmla="*/ 19659 h 606803"/>
                  <a:gd name="connsiteX144" fmla="*/ 457082 w 634930"/>
                  <a:gd name="connsiteY144" fmla="*/ 0 h 606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634930" h="606803">
                    <a:moveTo>
                      <a:pt x="278672" y="457885"/>
                    </a:moveTo>
                    <a:lnTo>
                      <a:pt x="280160" y="459827"/>
                    </a:lnTo>
                    <a:lnTo>
                      <a:pt x="325768" y="503458"/>
                    </a:lnTo>
                    <a:lnTo>
                      <a:pt x="354894" y="470584"/>
                    </a:lnTo>
                    <a:lnTo>
                      <a:pt x="362601" y="458984"/>
                    </a:lnTo>
                    <a:lnTo>
                      <a:pt x="329107" y="461730"/>
                    </a:lnTo>
                    <a:lnTo>
                      <a:pt x="329106" y="461730"/>
                    </a:lnTo>
                    <a:lnTo>
                      <a:pt x="329076" y="461730"/>
                    </a:lnTo>
                    <a:cubicBezTo>
                      <a:pt x="324323" y="461730"/>
                      <a:pt x="319504" y="461683"/>
                      <a:pt x="314752" y="461593"/>
                    </a:cubicBezTo>
                    <a:close/>
                    <a:moveTo>
                      <a:pt x="494065" y="438297"/>
                    </a:moveTo>
                    <a:lnTo>
                      <a:pt x="443673" y="452338"/>
                    </a:lnTo>
                    <a:lnTo>
                      <a:pt x="396348" y="456218"/>
                    </a:lnTo>
                    <a:lnTo>
                      <a:pt x="375306" y="487826"/>
                    </a:lnTo>
                    <a:lnTo>
                      <a:pt x="345348" y="521551"/>
                    </a:lnTo>
                    <a:lnTo>
                      <a:pt x="401176" y="557145"/>
                    </a:lnTo>
                    <a:cubicBezTo>
                      <a:pt x="419291" y="565564"/>
                      <a:pt x="435953" y="569977"/>
                      <a:pt x="450285" y="569977"/>
                    </a:cubicBezTo>
                    <a:cubicBezTo>
                      <a:pt x="460992" y="569977"/>
                      <a:pt x="470243" y="567455"/>
                      <a:pt x="477771" y="562492"/>
                    </a:cubicBezTo>
                    <a:cubicBezTo>
                      <a:pt x="501201" y="547036"/>
                      <a:pt x="508752" y="506783"/>
                      <a:pt x="498471" y="452057"/>
                    </a:cubicBezTo>
                    <a:close/>
                    <a:moveTo>
                      <a:pt x="154561" y="436852"/>
                    </a:moveTo>
                    <a:lnTo>
                      <a:pt x="147714" y="466242"/>
                    </a:lnTo>
                    <a:cubicBezTo>
                      <a:pt x="141910" y="521615"/>
                      <a:pt x="152693" y="561129"/>
                      <a:pt x="177300" y="574639"/>
                    </a:cubicBezTo>
                    <a:cubicBezTo>
                      <a:pt x="201905" y="588151"/>
                      <a:pt x="241116" y="576096"/>
                      <a:pt x="284879" y="541561"/>
                    </a:cubicBezTo>
                    <a:lnTo>
                      <a:pt x="306601" y="521974"/>
                    </a:lnTo>
                    <a:lnTo>
                      <a:pt x="260423" y="477848"/>
                    </a:lnTo>
                    <a:lnTo>
                      <a:pt x="242249" y="454141"/>
                    </a:lnTo>
                    <a:lnTo>
                      <a:pt x="195865" y="449373"/>
                    </a:lnTo>
                    <a:close/>
                    <a:moveTo>
                      <a:pt x="176243" y="355990"/>
                    </a:moveTo>
                    <a:lnTo>
                      <a:pt x="170315" y="369223"/>
                    </a:lnTo>
                    <a:lnTo>
                      <a:pt x="160601" y="410923"/>
                    </a:lnTo>
                    <a:lnTo>
                      <a:pt x="201661" y="423321"/>
                    </a:lnTo>
                    <a:lnTo>
                      <a:pt x="220060" y="425196"/>
                    </a:lnTo>
                    <a:lnTo>
                      <a:pt x="199407" y="398255"/>
                    </a:lnTo>
                    <a:close/>
                    <a:moveTo>
                      <a:pt x="460850" y="344001"/>
                    </a:moveTo>
                    <a:lnTo>
                      <a:pt x="441444" y="388473"/>
                    </a:lnTo>
                    <a:lnTo>
                      <a:pt x="415092" y="428060"/>
                    </a:lnTo>
                    <a:lnTo>
                      <a:pt x="438426" y="426169"/>
                    </a:lnTo>
                    <a:lnTo>
                      <a:pt x="485960" y="412989"/>
                    </a:lnTo>
                    <a:lnTo>
                      <a:pt x="468089" y="357182"/>
                    </a:lnTo>
                    <a:close/>
                    <a:moveTo>
                      <a:pt x="501654" y="238102"/>
                    </a:moveTo>
                    <a:lnTo>
                      <a:pt x="493483" y="269216"/>
                    </a:lnTo>
                    <a:lnTo>
                      <a:pt x="474275" y="313234"/>
                    </a:lnTo>
                    <a:lnTo>
                      <a:pt x="492873" y="347168"/>
                    </a:lnTo>
                    <a:lnTo>
                      <a:pt x="511603" y="405879"/>
                    </a:lnTo>
                    <a:lnTo>
                      <a:pt x="530224" y="400715"/>
                    </a:lnTo>
                    <a:cubicBezTo>
                      <a:pt x="579237" y="380312"/>
                      <a:pt x="607649" y="353063"/>
                      <a:pt x="608170" y="325950"/>
                    </a:cubicBezTo>
                    <a:cubicBezTo>
                      <a:pt x="608709" y="297924"/>
                      <a:pt x="579776" y="268888"/>
                      <a:pt x="528791" y="246296"/>
                    </a:cubicBezTo>
                    <a:close/>
                    <a:moveTo>
                      <a:pt x="123325" y="234900"/>
                    </a:moveTo>
                    <a:lnTo>
                      <a:pt x="104708" y="240062"/>
                    </a:lnTo>
                    <a:cubicBezTo>
                      <a:pt x="55689" y="260465"/>
                      <a:pt x="27281" y="287712"/>
                      <a:pt x="26758" y="314822"/>
                    </a:cubicBezTo>
                    <a:cubicBezTo>
                      <a:pt x="26220" y="342845"/>
                      <a:pt x="55153" y="371882"/>
                      <a:pt x="106140" y="394479"/>
                    </a:cubicBezTo>
                    <a:lnTo>
                      <a:pt x="135070" y="403214"/>
                    </a:lnTo>
                    <a:lnTo>
                      <a:pt x="144796" y="361241"/>
                    </a:lnTo>
                    <a:lnTo>
                      <a:pt x="160213" y="326744"/>
                    </a:lnTo>
                    <a:lnTo>
                      <a:pt x="142051" y="293606"/>
                    </a:lnTo>
                    <a:close/>
                    <a:moveTo>
                      <a:pt x="414866" y="215577"/>
                    </a:moveTo>
                    <a:lnTo>
                      <a:pt x="435521" y="242521"/>
                    </a:lnTo>
                    <a:lnTo>
                      <a:pt x="458173" y="283852"/>
                    </a:lnTo>
                    <a:lnTo>
                      <a:pt x="467759" y="261956"/>
                    </a:lnTo>
                    <a:lnTo>
                      <a:pt x="476114" y="230390"/>
                    </a:lnTo>
                    <a:lnTo>
                      <a:pt x="433267" y="217452"/>
                    </a:lnTo>
                    <a:close/>
                    <a:moveTo>
                      <a:pt x="217636" y="212893"/>
                    </a:moveTo>
                    <a:lnTo>
                      <a:pt x="196516" y="214605"/>
                    </a:lnTo>
                    <a:lnTo>
                      <a:pt x="148967" y="227790"/>
                    </a:lnTo>
                    <a:lnTo>
                      <a:pt x="166838" y="283594"/>
                    </a:lnTo>
                    <a:lnTo>
                      <a:pt x="173818" y="296302"/>
                    </a:lnTo>
                    <a:lnTo>
                      <a:pt x="193481" y="252304"/>
                    </a:lnTo>
                    <a:close/>
                    <a:moveTo>
                      <a:pt x="305856" y="205744"/>
                    </a:moveTo>
                    <a:lnTo>
                      <a:pt x="254318" y="209921"/>
                    </a:lnTo>
                    <a:lnTo>
                      <a:pt x="216923" y="265179"/>
                    </a:lnTo>
                    <a:lnTo>
                      <a:pt x="189881" y="325547"/>
                    </a:lnTo>
                    <a:lnTo>
                      <a:pt x="221728" y="383532"/>
                    </a:lnTo>
                    <a:lnTo>
                      <a:pt x="256478" y="428906"/>
                    </a:lnTo>
                    <a:lnTo>
                      <a:pt x="315263" y="434896"/>
                    </a:lnTo>
                    <a:cubicBezTo>
                      <a:pt x="319845" y="434986"/>
                      <a:pt x="324491" y="435029"/>
                      <a:pt x="329079" y="435029"/>
                    </a:cubicBezTo>
                    <a:lnTo>
                      <a:pt x="329106" y="435029"/>
                    </a:lnTo>
                    <a:lnTo>
                      <a:pt x="381330" y="430797"/>
                    </a:lnTo>
                    <a:lnTo>
                      <a:pt x="418003" y="375601"/>
                    </a:lnTo>
                    <a:lnTo>
                      <a:pt x="444707" y="314607"/>
                    </a:lnTo>
                    <a:lnTo>
                      <a:pt x="413203" y="257242"/>
                    </a:lnTo>
                    <a:lnTo>
                      <a:pt x="378451" y="211866"/>
                    </a:lnTo>
                    <a:lnTo>
                      <a:pt x="319666" y="205876"/>
                    </a:lnTo>
                    <a:cubicBezTo>
                      <a:pt x="315063" y="205789"/>
                      <a:pt x="310460" y="205744"/>
                      <a:pt x="305857" y="205744"/>
                    </a:cubicBezTo>
                    <a:close/>
                    <a:moveTo>
                      <a:pt x="309491" y="137631"/>
                    </a:moveTo>
                    <a:lnTo>
                      <a:pt x="286476" y="162402"/>
                    </a:lnTo>
                    <a:lnTo>
                      <a:pt x="273413" y="181704"/>
                    </a:lnTo>
                    <a:lnTo>
                      <a:pt x="305856" y="179045"/>
                    </a:lnTo>
                    <a:cubicBezTo>
                      <a:pt x="310598" y="179045"/>
                      <a:pt x="315417" y="179091"/>
                      <a:pt x="320176" y="179179"/>
                    </a:cubicBezTo>
                    <a:lnTo>
                      <a:pt x="356257" y="182887"/>
                    </a:lnTo>
                    <a:lnTo>
                      <a:pt x="354770" y="180946"/>
                    </a:lnTo>
                    <a:close/>
                    <a:moveTo>
                      <a:pt x="184644" y="70795"/>
                    </a:moveTo>
                    <a:lnTo>
                      <a:pt x="157156" y="78285"/>
                    </a:lnTo>
                    <a:cubicBezTo>
                      <a:pt x="133724" y="93740"/>
                      <a:pt x="126179" y="133992"/>
                      <a:pt x="136453" y="188716"/>
                    </a:cubicBezTo>
                    <a:lnTo>
                      <a:pt x="140861" y="202479"/>
                    </a:lnTo>
                    <a:lnTo>
                      <a:pt x="191270" y="188436"/>
                    </a:lnTo>
                    <a:lnTo>
                      <a:pt x="236377" y="184740"/>
                    </a:lnTo>
                    <a:lnTo>
                      <a:pt x="266564" y="144603"/>
                    </a:lnTo>
                    <a:lnTo>
                      <a:pt x="289993" y="119485"/>
                    </a:lnTo>
                    <a:lnTo>
                      <a:pt x="233752" y="83628"/>
                    </a:lnTo>
                    <a:close/>
                    <a:moveTo>
                      <a:pt x="184643" y="44096"/>
                    </a:moveTo>
                    <a:cubicBezTo>
                      <a:pt x="219846" y="44096"/>
                      <a:pt x="262592" y="63292"/>
                      <a:pt x="308253" y="99617"/>
                    </a:cubicBezTo>
                    <a:lnTo>
                      <a:pt x="308620" y="99967"/>
                    </a:lnTo>
                    <a:lnTo>
                      <a:pt x="347632" y="67699"/>
                    </a:lnTo>
                    <a:cubicBezTo>
                      <a:pt x="353676" y="63456"/>
                      <a:pt x="362022" y="64905"/>
                      <a:pt x="366271" y="70934"/>
                    </a:cubicBezTo>
                    <a:cubicBezTo>
                      <a:pt x="370522" y="76968"/>
                      <a:pt x="369071" y="85293"/>
                      <a:pt x="363026" y="89536"/>
                    </a:cubicBezTo>
                    <a:lnTo>
                      <a:pt x="328048" y="118532"/>
                    </a:lnTo>
                    <a:lnTo>
                      <a:pt x="374506" y="162926"/>
                    </a:lnTo>
                    <a:lnTo>
                      <a:pt x="392676" y="186630"/>
                    </a:lnTo>
                    <a:lnTo>
                      <a:pt x="439066" y="191397"/>
                    </a:lnTo>
                    <a:lnTo>
                      <a:pt x="482488" y="204562"/>
                    </a:lnTo>
                    <a:lnTo>
                      <a:pt x="488453" y="158417"/>
                    </a:lnTo>
                    <a:cubicBezTo>
                      <a:pt x="488813" y="151052"/>
                      <a:pt x="495078" y="145368"/>
                      <a:pt x="502460" y="145724"/>
                    </a:cubicBezTo>
                    <a:cubicBezTo>
                      <a:pt x="509837" y="146081"/>
                      <a:pt x="515532" y="152338"/>
                      <a:pt x="515178" y="159703"/>
                    </a:cubicBezTo>
                    <a:cubicBezTo>
                      <a:pt x="514378" y="176252"/>
                      <a:pt x="512098" y="193876"/>
                      <a:pt x="508446" y="212239"/>
                    </a:cubicBezTo>
                    <a:lnTo>
                      <a:pt x="508400" y="212418"/>
                    </a:lnTo>
                    <a:lnTo>
                      <a:pt x="539652" y="221893"/>
                    </a:lnTo>
                    <a:cubicBezTo>
                      <a:pt x="601848" y="249459"/>
                      <a:pt x="635687" y="286596"/>
                      <a:pt x="634918" y="326460"/>
                    </a:cubicBezTo>
                    <a:cubicBezTo>
                      <a:pt x="634175" y="365208"/>
                      <a:pt x="600645" y="400326"/>
                      <a:pt x="540516" y="425354"/>
                    </a:cubicBezTo>
                    <a:lnTo>
                      <a:pt x="519670" y="431163"/>
                    </a:lnTo>
                    <a:lnTo>
                      <a:pt x="524767" y="447140"/>
                    </a:lnTo>
                    <a:cubicBezTo>
                      <a:pt x="537301" y="513907"/>
                      <a:pt x="525850" y="562779"/>
                      <a:pt x="492520" y="584765"/>
                    </a:cubicBezTo>
                    <a:cubicBezTo>
                      <a:pt x="480537" y="592668"/>
                      <a:pt x="466329" y="596676"/>
                      <a:pt x="450284" y="596676"/>
                    </a:cubicBezTo>
                    <a:cubicBezTo>
                      <a:pt x="415082" y="596676"/>
                      <a:pt x="372340" y="577475"/>
                      <a:pt x="326674" y="541155"/>
                    </a:cubicBezTo>
                    <a:lnTo>
                      <a:pt x="325951" y="540464"/>
                    </a:lnTo>
                    <a:lnTo>
                      <a:pt x="301471" y="562508"/>
                    </a:lnTo>
                    <a:cubicBezTo>
                      <a:pt x="264383" y="591774"/>
                      <a:pt x="229560" y="606803"/>
                      <a:pt x="200024" y="606803"/>
                    </a:cubicBezTo>
                    <a:cubicBezTo>
                      <a:pt x="187047" y="606803"/>
                      <a:pt x="175090" y="603903"/>
                      <a:pt x="164406" y="598031"/>
                    </a:cubicBezTo>
                    <a:cubicBezTo>
                      <a:pt x="129400" y="578807"/>
                      <a:pt x="114027" y="531019"/>
                      <a:pt x="121110" y="463460"/>
                    </a:cubicBezTo>
                    <a:lnTo>
                      <a:pt x="129066" y="429124"/>
                    </a:lnTo>
                    <a:lnTo>
                      <a:pt x="95281" y="418882"/>
                    </a:lnTo>
                    <a:cubicBezTo>
                      <a:pt x="33082" y="391316"/>
                      <a:pt x="-754" y="354175"/>
                      <a:pt x="13" y="314308"/>
                    </a:cubicBezTo>
                    <a:cubicBezTo>
                      <a:pt x="758" y="275567"/>
                      <a:pt x="34280" y="240446"/>
                      <a:pt x="94413" y="215418"/>
                    </a:cubicBezTo>
                    <a:lnTo>
                      <a:pt x="115258" y="209611"/>
                    </a:lnTo>
                    <a:lnTo>
                      <a:pt x="110160" y="193631"/>
                    </a:lnTo>
                    <a:cubicBezTo>
                      <a:pt x="97623" y="126869"/>
                      <a:pt x="109072" y="77994"/>
                      <a:pt x="142404" y="56008"/>
                    </a:cubicBezTo>
                    <a:cubicBezTo>
                      <a:pt x="154386" y="48107"/>
                      <a:pt x="168600" y="44096"/>
                      <a:pt x="184643" y="44096"/>
                    </a:cubicBezTo>
                    <a:close/>
                    <a:moveTo>
                      <a:pt x="457082" y="0"/>
                    </a:moveTo>
                    <a:cubicBezTo>
                      <a:pt x="474690" y="0"/>
                      <a:pt x="492187" y="7237"/>
                      <a:pt x="504638" y="19660"/>
                    </a:cubicBezTo>
                    <a:cubicBezTo>
                      <a:pt x="517091" y="32086"/>
                      <a:pt x="524335" y="49553"/>
                      <a:pt x="524335" y="67128"/>
                    </a:cubicBezTo>
                    <a:cubicBezTo>
                      <a:pt x="524335" y="84701"/>
                      <a:pt x="517091" y="102165"/>
                      <a:pt x="504638" y="114595"/>
                    </a:cubicBezTo>
                    <a:cubicBezTo>
                      <a:pt x="492187" y="127021"/>
                      <a:pt x="474690" y="134253"/>
                      <a:pt x="457081" y="134253"/>
                    </a:cubicBezTo>
                    <a:cubicBezTo>
                      <a:pt x="439470" y="134253"/>
                      <a:pt x="421970" y="127021"/>
                      <a:pt x="409520" y="114595"/>
                    </a:cubicBezTo>
                    <a:cubicBezTo>
                      <a:pt x="397070" y="102165"/>
                      <a:pt x="389823" y="84702"/>
                      <a:pt x="389823" y="67128"/>
                    </a:cubicBezTo>
                    <a:lnTo>
                      <a:pt x="389824" y="67127"/>
                    </a:lnTo>
                    <a:cubicBezTo>
                      <a:pt x="389824" y="49552"/>
                      <a:pt x="397070" y="32086"/>
                      <a:pt x="409520" y="19659"/>
                    </a:cubicBezTo>
                    <a:cubicBezTo>
                      <a:pt x="421970" y="7237"/>
                      <a:pt x="439471" y="0"/>
                      <a:pt x="45708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8" name="内容占位符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250" y="2322389"/>
            <a:ext cx="3265542" cy="3488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9" name="组合 8"/>
          <p:cNvGrpSpPr/>
          <p:nvPr/>
        </p:nvGrpSpPr>
        <p:grpSpPr>
          <a:xfrm>
            <a:off x="1533056" y="2589318"/>
            <a:ext cx="5060250" cy="1410994"/>
            <a:chOff x="7248129" y="-946255"/>
            <a:chExt cx="2709436" cy="1775555"/>
          </a:xfrm>
        </p:grpSpPr>
        <p:sp>
          <p:nvSpPr>
            <p:cNvPr id="10" name="矩形 9"/>
            <p:cNvSpPr/>
            <p:nvPr/>
          </p:nvSpPr>
          <p:spPr>
            <a:xfrm>
              <a:off x="7248129" y="-946255"/>
              <a:ext cx="2709436" cy="1775555"/>
            </a:xfrm>
            <a:prstGeom prst="rect">
              <a:avLst/>
            </a:prstGeom>
            <a:gradFill>
              <a:gsLst>
                <a:gs pos="0">
                  <a:srgbClr val="0036F1">
                    <a:alpha val="0"/>
                  </a:srgbClr>
                </a:gs>
                <a:gs pos="30000">
                  <a:srgbClr val="0036F1">
                    <a:alpha val="30000"/>
                  </a:srgbClr>
                </a:gs>
              </a:gsLst>
              <a:lin ang="5400000" scaled="1"/>
            </a:gradFill>
            <a:ln w="635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7248129" y="-946255"/>
              <a:ext cx="2709436" cy="150471"/>
            </a:xfrm>
            <a:custGeom>
              <a:avLst/>
              <a:gdLst>
                <a:gd name="connsiteX0" fmla="*/ 0 w 1944546"/>
                <a:gd name="connsiteY0" fmla="*/ 0 h 150471"/>
                <a:gd name="connsiteX1" fmla="*/ 306729 w 1944546"/>
                <a:gd name="connsiteY1" fmla="*/ 0 h 150471"/>
                <a:gd name="connsiteX2" fmla="*/ 457200 w 1944546"/>
                <a:gd name="connsiteY2" fmla="*/ 150471 h 150471"/>
                <a:gd name="connsiteX3" fmla="*/ 1365812 w 1944546"/>
                <a:gd name="connsiteY3" fmla="*/ 150471 h 150471"/>
                <a:gd name="connsiteX4" fmla="*/ 1504708 w 1944546"/>
                <a:gd name="connsiteY4" fmla="*/ 11575 h 150471"/>
                <a:gd name="connsiteX5" fmla="*/ 1944546 w 1944546"/>
                <a:gd name="connsiteY5" fmla="*/ 11575 h 150471"/>
                <a:gd name="connsiteX0-1" fmla="*/ 0 w 1851948"/>
                <a:gd name="connsiteY0-2" fmla="*/ 0 h 150471"/>
                <a:gd name="connsiteX1-3" fmla="*/ 306729 w 1851948"/>
                <a:gd name="connsiteY1-4" fmla="*/ 0 h 150471"/>
                <a:gd name="connsiteX2-5" fmla="*/ 457200 w 1851948"/>
                <a:gd name="connsiteY2-6" fmla="*/ 150471 h 150471"/>
                <a:gd name="connsiteX3-7" fmla="*/ 1365812 w 1851948"/>
                <a:gd name="connsiteY3-8" fmla="*/ 150471 h 150471"/>
                <a:gd name="connsiteX4-9" fmla="*/ 1504708 w 1851948"/>
                <a:gd name="connsiteY4-10" fmla="*/ 11575 h 150471"/>
                <a:gd name="connsiteX5-11" fmla="*/ 1851948 w 1851948"/>
                <a:gd name="connsiteY5-12" fmla="*/ 11575 h 1504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851948" h="150471">
                  <a:moveTo>
                    <a:pt x="0" y="0"/>
                  </a:moveTo>
                  <a:lnTo>
                    <a:pt x="306729" y="0"/>
                  </a:lnTo>
                  <a:lnTo>
                    <a:pt x="457200" y="150471"/>
                  </a:lnTo>
                  <a:lnTo>
                    <a:pt x="1365812" y="150471"/>
                  </a:lnTo>
                  <a:lnTo>
                    <a:pt x="1504708" y="11575"/>
                  </a:lnTo>
                  <a:lnTo>
                    <a:pt x="1851948" y="11575"/>
                  </a:lnTo>
                </a:path>
              </a:pathLst>
            </a:custGeom>
            <a:noFill/>
            <a:ln w="25400">
              <a:solidFill>
                <a:srgbClr val="0AE3FE"/>
              </a:solidFill>
              <a:headEnd type="oval"/>
              <a:tailEnd type="oval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 flipV="1">
              <a:off x="7248129" y="678828"/>
              <a:ext cx="2709436" cy="150471"/>
            </a:xfrm>
            <a:custGeom>
              <a:avLst/>
              <a:gdLst>
                <a:gd name="connsiteX0" fmla="*/ 0 w 1944546"/>
                <a:gd name="connsiteY0" fmla="*/ 0 h 150471"/>
                <a:gd name="connsiteX1" fmla="*/ 306729 w 1944546"/>
                <a:gd name="connsiteY1" fmla="*/ 0 h 150471"/>
                <a:gd name="connsiteX2" fmla="*/ 457200 w 1944546"/>
                <a:gd name="connsiteY2" fmla="*/ 150471 h 150471"/>
                <a:gd name="connsiteX3" fmla="*/ 1365812 w 1944546"/>
                <a:gd name="connsiteY3" fmla="*/ 150471 h 150471"/>
                <a:gd name="connsiteX4" fmla="*/ 1504708 w 1944546"/>
                <a:gd name="connsiteY4" fmla="*/ 11575 h 150471"/>
                <a:gd name="connsiteX5" fmla="*/ 1944546 w 1944546"/>
                <a:gd name="connsiteY5" fmla="*/ 11575 h 150471"/>
                <a:gd name="connsiteX0-1" fmla="*/ 0 w 1851948"/>
                <a:gd name="connsiteY0-2" fmla="*/ 0 h 150471"/>
                <a:gd name="connsiteX1-3" fmla="*/ 306729 w 1851948"/>
                <a:gd name="connsiteY1-4" fmla="*/ 0 h 150471"/>
                <a:gd name="connsiteX2-5" fmla="*/ 457200 w 1851948"/>
                <a:gd name="connsiteY2-6" fmla="*/ 150471 h 150471"/>
                <a:gd name="connsiteX3-7" fmla="*/ 1365812 w 1851948"/>
                <a:gd name="connsiteY3-8" fmla="*/ 150471 h 150471"/>
                <a:gd name="connsiteX4-9" fmla="*/ 1504708 w 1851948"/>
                <a:gd name="connsiteY4-10" fmla="*/ 11575 h 150471"/>
                <a:gd name="connsiteX5-11" fmla="*/ 1851948 w 1851948"/>
                <a:gd name="connsiteY5-12" fmla="*/ 11575 h 1504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851948" h="150471">
                  <a:moveTo>
                    <a:pt x="0" y="0"/>
                  </a:moveTo>
                  <a:lnTo>
                    <a:pt x="306729" y="0"/>
                  </a:lnTo>
                  <a:lnTo>
                    <a:pt x="457200" y="150471"/>
                  </a:lnTo>
                  <a:lnTo>
                    <a:pt x="1365812" y="150471"/>
                  </a:lnTo>
                  <a:lnTo>
                    <a:pt x="1504708" y="11575"/>
                  </a:lnTo>
                  <a:lnTo>
                    <a:pt x="1851948" y="11575"/>
                  </a:lnTo>
                </a:path>
              </a:pathLst>
            </a:custGeom>
            <a:noFill/>
            <a:ln w="25400">
              <a:solidFill>
                <a:srgbClr val="0AE3FE"/>
              </a:solidFill>
              <a:headEnd type="oval"/>
              <a:tailEnd type="oval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3" name="内容占位符 3"/>
          <p:cNvSpPr txBox="1"/>
          <p:nvPr/>
        </p:nvSpPr>
        <p:spPr>
          <a:xfrm>
            <a:off x="1533056" y="2755477"/>
            <a:ext cx="5181600" cy="124483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Chinese cars: inferior quality &amp; after-sales service ?</a:t>
            </a:r>
            <a:endParaRPr lang="zh-CN" altLang="en-US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68" y="97249"/>
            <a:ext cx="12145232" cy="1197410"/>
          </a:xfrm>
          <a:prstGeom prst="rect">
            <a:avLst/>
          </a:prstGeom>
        </p:spPr>
      </p:pic>
      <p:sp>
        <p:nvSpPr>
          <p:cNvPr id="15" name="标题 1"/>
          <p:cNvSpPr txBox="1"/>
          <p:nvPr/>
        </p:nvSpPr>
        <p:spPr>
          <a:xfrm>
            <a:off x="861584" y="332539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Challenge 1: Stereotype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25">
        <p159:morph option="byObject"/>
      </p:transition>
    </mc:Choice>
    <mc:Fallback xmlns="">
      <p:transition spd="slow" advTm="30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93703" y="2425567"/>
            <a:ext cx="5181600" cy="1847231"/>
            <a:chOff x="7248129" y="-946255"/>
            <a:chExt cx="2709436" cy="1775555"/>
          </a:xfrm>
        </p:grpSpPr>
        <p:sp>
          <p:nvSpPr>
            <p:cNvPr id="9" name="矩形 8"/>
            <p:cNvSpPr/>
            <p:nvPr/>
          </p:nvSpPr>
          <p:spPr>
            <a:xfrm>
              <a:off x="7248129" y="-946255"/>
              <a:ext cx="2709436" cy="1775555"/>
            </a:xfrm>
            <a:prstGeom prst="rect">
              <a:avLst/>
            </a:prstGeom>
            <a:gradFill>
              <a:gsLst>
                <a:gs pos="0">
                  <a:srgbClr val="0036F1">
                    <a:alpha val="0"/>
                  </a:srgbClr>
                </a:gs>
                <a:gs pos="30000">
                  <a:srgbClr val="0036F1">
                    <a:alpha val="30000"/>
                  </a:srgbClr>
                </a:gs>
              </a:gsLst>
              <a:lin ang="5400000" scaled="1"/>
            </a:gradFill>
            <a:ln w="635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7248129" y="-946255"/>
              <a:ext cx="2709436" cy="150471"/>
            </a:xfrm>
            <a:custGeom>
              <a:avLst/>
              <a:gdLst>
                <a:gd name="connsiteX0" fmla="*/ 0 w 1944546"/>
                <a:gd name="connsiteY0" fmla="*/ 0 h 150471"/>
                <a:gd name="connsiteX1" fmla="*/ 306729 w 1944546"/>
                <a:gd name="connsiteY1" fmla="*/ 0 h 150471"/>
                <a:gd name="connsiteX2" fmla="*/ 457200 w 1944546"/>
                <a:gd name="connsiteY2" fmla="*/ 150471 h 150471"/>
                <a:gd name="connsiteX3" fmla="*/ 1365812 w 1944546"/>
                <a:gd name="connsiteY3" fmla="*/ 150471 h 150471"/>
                <a:gd name="connsiteX4" fmla="*/ 1504708 w 1944546"/>
                <a:gd name="connsiteY4" fmla="*/ 11575 h 150471"/>
                <a:gd name="connsiteX5" fmla="*/ 1944546 w 1944546"/>
                <a:gd name="connsiteY5" fmla="*/ 11575 h 150471"/>
                <a:gd name="connsiteX0-1" fmla="*/ 0 w 1851948"/>
                <a:gd name="connsiteY0-2" fmla="*/ 0 h 150471"/>
                <a:gd name="connsiteX1-3" fmla="*/ 306729 w 1851948"/>
                <a:gd name="connsiteY1-4" fmla="*/ 0 h 150471"/>
                <a:gd name="connsiteX2-5" fmla="*/ 457200 w 1851948"/>
                <a:gd name="connsiteY2-6" fmla="*/ 150471 h 150471"/>
                <a:gd name="connsiteX3-7" fmla="*/ 1365812 w 1851948"/>
                <a:gd name="connsiteY3-8" fmla="*/ 150471 h 150471"/>
                <a:gd name="connsiteX4-9" fmla="*/ 1504708 w 1851948"/>
                <a:gd name="connsiteY4-10" fmla="*/ 11575 h 150471"/>
                <a:gd name="connsiteX5-11" fmla="*/ 1851948 w 1851948"/>
                <a:gd name="connsiteY5-12" fmla="*/ 11575 h 1504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851948" h="150471">
                  <a:moveTo>
                    <a:pt x="0" y="0"/>
                  </a:moveTo>
                  <a:lnTo>
                    <a:pt x="306729" y="0"/>
                  </a:lnTo>
                  <a:lnTo>
                    <a:pt x="457200" y="150471"/>
                  </a:lnTo>
                  <a:lnTo>
                    <a:pt x="1365812" y="150471"/>
                  </a:lnTo>
                  <a:lnTo>
                    <a:pt x="1504708" y="11575"/>
                  </a:lnTo>
                  <a:lnTo>
                    <a:pt x="1851948" y="11575"/>
                  </a:lnTo>
                </a:path>
              </a:pathLst>
            </a:custGeom>
            <a:noFill/>
            <a:ln w="25400">
              <a:solidFill>
                <a:srgbClr val="0AE3FE"/>
              </a:solidFill>
              <a:headEnd type="oval"/>
              <a:tailEnd type="oval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 flipV="1">
              <a:off x="7248129" y="678828"/>
              <a:ext cx="2709436" cy="150471"/>
            </a:xfrm>
            <a:custGeom>
              <a:avLst/>
              <a:gdLst>
                <a:gd name="connsiteX0" fmla="*/ 0 w 1944546"/>
                <a:gd name="connsiteY0" fmla="*/ 0 h 150471"/>
                <a:gd name="connsiteX1" fmla="*/ 306729 w 1944546"/>
                <a:gd name="connsiteY1" fmla="*/ 0 h 150471"/>
                <a:gd name="connsiteX2" fmla="*/ 457200 w 1944546"/>
                <a:gd name="connsiteY2" fmla="*/ 150471 h 150471"/>
                <a:gd name="connsiteX3" fmla="*/ 1365812 w 1944546"/>
                <a:gd name="connsiteY3" fmla="*/ 150471 h 150471"/>
                <a:gd name="connsiteX4" fmla="*/ 1504708 w 1944546"/>
                <a:gd name="connsiteY4" fmla="*/ 11575 h 150471"/>
                <a:gd name="connsiteX5" fmla="*/ 1944546 w 1944546"/>
                <a:gd name="connsiteY5" fmla="*/ 11575 h 150471"/>
                <a:gd name="connsiteX0-1" fmla="*/ 0 w 1851948"/>
                <a:gd name="connsiteY0-2" fmla="*/ 0 h 150471"/>
                <a:gd name="connsiteX1-3" fmla="*/ 306729 w 1851948"/>
                <a:gd name="connsiteY1-4" fmla="*/ 0 h 150471"/>
                <a:gd name="connsiteX2-5" fmla="*/ 457200 w 1851948"/>
                <a:gd name="connsiteY2-6" fmla="*/ 150471 h 150471"/>
                <a:gd name="connsiteX3-7" fmla="*/ 1365812 w 1851948"/>
                <a:gd name="connsiteY3-8" fmla="*/ 150471 h 150471"/>
                <a:gd name="connsiteX4-9" fmla="*/ 1504708 w 1851948"/>
                <a:gd name="connsiteY4-10" fmla="*/ 11575 h 150471"/>
                <a:gd name="connsiteX5-11" fmla="*/ 1851948 w 1851948"/>
                <a:gd name="connsiteY5-12" fmla="*/ 11575 h 1504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851948" h="150471">
                  <a:moveTo>
                    <a:pt x="0" y="0"/>
                  </a:moveTo>
                  <a:lnTo>
                    <a:pt x="306729" y="0"/>
                  </a:lnTo>
                  <a:lnTo>
                    <a:pt x="457200" y="150471"/>
                  </a:lnTo>
                  <a:lnTo>
                    <a:pt x="1365812" y="150471"/>
                  </a:lnTo>
                  <a:lnTo>
                    <a:pt x="1504708" y="11575"/>
                  </a:lnTo>
                  <a:lnTo>
                    <a:pt x="1851948" y="11575"/>
                  </a:lnTo>
                </a:path>
              </a:pathLst>
            </a:custGeom>
            <a:noFill/>
            <a:ln w="25400">
              <a:solidFill>
                <a:srgbClr val="0AE3FE"/>
              </a:solidFill>
              <a:headEnd type="oval"/>
              <a:tailEnd type="oval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3" name="内容占位符 4"/>
          <p:cNvSpPr txBox="1"/>
          <p:nvPr/>
        </p:nvSpPr>
        <p:spPr>
          <a:xfrm>
            <a:off x="865744" y="2519035"/>
            <a:ext cx="5181600" cy="151434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Adopt cutting edge battery technology</a:t>
            </a:r>
          </a:p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Expand service center network</a:t>
            </a:r>
            <a:endParaRPr lang="zh-CN" altLang="en-US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pic>
        <p:nvPicPr>
          <p:cNvPr id="4" name="内容占位符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384" y="2188434"/>
            <a:ext cx="5098600" cy="30898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00B0F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68" y="97249"/>
            <a:ext cx="12145232" cy="1197410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963329" y="2887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Strategy 1: Breaking the Stereotype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963329" y="4966892"/>
            <a:ext cx="10515600" cy="1115251"/>
          </a:xfrm>
          <a:prstGeom prst="hexagon">
            <a:avLst>
              <a:gd name="adj" fmla="val 132642"/>
              <a:gd name="vf" fmla="val 115470"/>
            </a:avLst>
          </a:prstGeom>
          <a:gradFill>
            <a:gsLst>
              <a:gs pos="0">
                <a:srgbClr val="0036F1">
                  <a:alpha val="0"/>
                </a:srgbClr>
              </a:gs>
              <a:gs pos="84000">
                <a:srgbClr val="0036F1">
                  <a:alpha val="30000"/>
                </a:srgbClr>
              </a:gs>
            </a:gsLst>
            <a:lin ang="5400000" scaled="1"/>
          </a:gradFill>
          <a:ln w="38100">
            <a:gradFill>
              <a:gsLst>
                <a:gs pos="8000">
                  <a:srgbClr val="1FFEFE">
                    <a:alpha val="0"/>
                  </a:srgbClr>
                </a:gs>
                <a:gs pos="100000">
                  <a:srgbClr val="1FFEFE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r"/>
            <a:endParaRPr lang="zh-CN" altLang="en-US" sz="140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25">
        <p159:morph option="byObject"/>
      </p:transition>
    </mc:Choice>
    <mc:Fallback xmlns="">
      <p:transition spd="slow" advTm="3025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5362073" y="-1454050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内容占位符 3"/>
          <p:cNvSpPr txBox="1"/>
          <p:nvPr/>
        </p:nvSpPr>
        <p:spPr>
          <a:xfrm>
            <a:off x="2029595" y="868200"/>
            <a:ext cx="10515600" cy="1325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10,000 EVs sold in 2023</a:t>
            </a:r>
          </a:p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74% share in the EV market in the first half of 2024</a:t>
            </a: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33061" y="2193763"/>
            <a:ext cx="8616326" cy="4299112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>
            <a:off x="916561" y="7700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altLang="zh-CN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25">
        <p159:morph option="byObject"/>
      </p:transition>
    </mc:Choice>
    <mc:Fallback xmlns="">
      <p:transition spd="slow" advTm="3025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GU5ZmU4NGQ3NGJhYzI1NTY3MGRiYzU1Nzg4YWNkNz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333</Words>
  <Application>Microsoft Office PowerPoint</Application>
  <PresentationFormat>宽屏</PresentationFormat>
  <Paragraphs>75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阿里巴巴普惠体 R</vt:lpstr>
      <vt:lpstr>等线</vt:lpstr>
      <vt:lpstr>等线 Light</vt:lpstr>
      <vt:lpstr>宋体</vt:lpstr>
      <vt:lpstr>字体圈欣意冠黑体</vt:lpstr>
      <vt:lpstr>Arial</vt:lpstr>
      <vt:lpstr>Monotype Corsiva</vt:lpstr>
      <vt:lpstr>Rockwell Extra Bold</vt:lpstr>
      <vt:lpstr>Segoe UI Black</vt:lpstr>
      <vt:lpstr>Office 主题​​</vt:lpstr>
      <vt:lpstr>1_Office 主题​​</vt:lpstr>
      <vt:lpstr>2_Office 主题​​</vt:lpstr>
      <vt:lpstr> BYD in Brazil: Pedal to the Metal </vt:lpstr>
      <vt:lpstr>PowerPoint 演示文稿</vt:lpstr>
      <vt:lpstr>BYD Seagull Launch</vt:lpstr>
      <vt:lpstr>Li Ke: President of BYD’s Americas Division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皓 陈</dc:creator>
  <cp:lastModifiedBy>皓 陈</cp:lastModifiedBy>
  <cp:revision>38</cp:revision>
  <dcterms:created xsi:type="dcterms:W3CDTF">2024-10-30T01:41:00Z</dcterms:created>
  <dcterms:modified xsi:type="dcterms:W3CDTF">2024-11-27T13:45:07Z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494B04A688494C04B2E8C0F341E34787_13</vt:lpwstr>
  </property>
  <property fmtid="{D5CDD505-2E9C-101B-9397-08002B2CF9AE}" pid="3" name="KSOProductBuildVer">
    <vt:lpwstr>2052-12.1.0.18608</vt:lpwstr>
  </property>
</Properties>
</file>