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sldIdLst>
    <p:sldId id="256" r:id="rId2"/>
    <p:sldId id="257" r:id="rId3"/>
    <p:sldId id="260" r:id="rId4"/>
    <p:sldId id="261" r:id="rId5"/>
    <p:sldId id="273" r:id="rId6"/>
    <p:sldId id="269" r:id="rId7"/>
    <p:sldId id="263" r:id="rId8"/>
    <p:sldId id="274" r:id="rId9"/>
    <p:sldId id="266" r:id="rId10"/>
    <p:sldId id="268" r:id="rId11"/>
    <p:sldId id="275" r:id="rId12"/>
    <p:sldId id="276" r:id="rId1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981" userDrawn="1">
          <p15:clr>
            <a:srgbClr val="A4A3A4"/>
          </p15:clr>
        </p15:guide>
        <p15:guide id="2" pos="6357" userDrawn="1">
          <p15:clr>
            <a:srgbClr val="A4A3A4"/>
          </p15:clr>
        </p15:guide>
        <p15:guide id="3" pos="6856" userDrawn="1">
          <p15:clr>
            <a:srgbClr val="A4A3A4"/>
          </p15:clr>
        </p15:guide>
        <p15:guide id="4" orient="horz" pos="2273" userDrawn="1">
          <p15:clr>
            <a:srgbClr val="A4A3A4"/>
          </p15:clr>
        </p15:guide>
        <p15:guide id="5" orient="horz" pos="2360" userDrawn="1">
          <p15:clr>
            <a:srgbClr val="A4A3A4"/>
          </p15:clr>
        </p15:guide>
        <p15:guide id="6" pos="3940" userDrawn="1">
          <p15:clr>
            <a:srgbClr val="A4A3A4"/>
          </p15:clr>
        </p15:guide>
        <p15:guide id="7" pos="1050" userDrawn="1">
          <p15:clr>
            <a:srgbClr val="A4A3A4"/>
          </p15:clr>
        </p15:guide>
        <p15:guide id="8" orient="horz" pos="432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F4E7E"/>
    <a:srgbClr val="23254C"/>
    <a:srgbClr val="DAB2EC"/>
    <a:srgbClr val="55265A"/>
    <a:srgbClr val="30265A"/>
    <a:srgbClr val="B2B3EC"/>
    <a:srgbClr val="2B2050"/>
    <a:srgbClr val="A4A3A4"/>
    <a:srgbClr val="F0F0F0"/>
    <a:srgbClr val="7C467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890" autoAdjust="0"/>
    <p:restoredTop sz="94694"/>
  </p:normalViewPr>
  <p:slideViewPr>
    <p:cSldViewPr snapToGrid="0" showGuides="1">
      <p:cViewPr varScale="1">
        <p:scale>
          <a:sx n="87" d="100"/>
          <a:sy n="87" d="100"/>
        </p:scale>
        <p:origin x="96" y="36"/>
      </p:cViewPr>
      <p:guideLst>
        <p:guide orient="horz" pos="981"/>
        <p:guide pos="6357"/>
        <p:guide pos="6856"/>
        <p:guide orient="horz" pos="2273"/>
        <p:guide orient="horz" pos="2360"/>
        <p:guide pos="3940"/>
        <p:guide pos="1050"/>
        <p:guide orient="horz" pos="432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FD7EF4E-9272-438B-A936-35F131062BC7}" type="datetimeFigureOut">
              <a:rPr lang="zh-CN" altLang="en-US" smtClean="0"/>
              <a:t>2024/11/27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A4BCA6-E42D-4CEB-A981-A6869A3AFF3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A4BCA6-E42D-4CEB-A981-A6869A3AFF39}" type="slidenum">
              <a:rPr lang="zh-CN" altLang="en-US" smtClean="0"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A4BCA6-E42D-4CEB-A981-A6869A3AFF39}" type="slidenum">
              <a:rPr lang="zh-CN" altLang="en-US" smtClean="0"/>
              <a:t>11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A4BCA6-E42D-4CEB-A981-A6869A3AFF39}" type="slidenum">
              <a:rPr lang="zh-CN" altLang="en-US" smtClean="0"/>
              <a:t>12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A4BCA6-E42D-4CEB-A981-A6869A3AFF39}" type="slidenum">
              <a:rPr lang="zh-CN" altLang="en-US" smtClean="0"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A4BCA6-E42D-4CEB-A981-A6869A3AFF39}" type="slidenum">
              <a:rPr lang="zh-CN" altLang="en-US" smtClean="0"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A4BCA6-E42D-4CEB-A981-A6869A3AFF39}" type="slidenum">
              <a:rPr lang="zh-CN" altLang="en-US" smtClean="0"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A4BCA6-E42D-4CEB-A981-A6869A3AFF39}" type="slidenum">
              <a:rPr lang="zh-CN" altLang="en-US" smtClean="0"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A4BCA6-E42D-4CEB-A981-A6869A3AFF39}" type="slidenum">
              <a:rPr lang="zh-CN" altLang="en-US" smtClean="0"/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A4BCA6-E42D-4CEB-A981-A6869A3AFF39}" type="slidenum">
              <a:rPr lang="zh-CN" altLang="en-US" smtClean="0"/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A4BCA6-E42D-4CEB-A981-A6869A3AFF39}" type="slidenum">
              <a:rPr lang="zh-CN" altLang="en-US" smtClean="0"/>
              <a:t>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A4BCA6-E42D-4CEB-A981-A6869A3AFF39}" type="slidenum">
              <a:rPr lang="zh-CN" altLang="en-US" smtClean="0"/>
              <a:t>10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4B8D72-3AB1-4272-A41C-3AD356236FB4}" type="datetimeFigureOut">
              <a:rPr lang="zh-CN" altLang="en-US" smtClean="0"/>
              <a:t>2024/11/27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026F1F-F005-41A9-865A-18544074E6C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4B8D72-3AB1-4272-A41C-3AD356236FB4}" type="datetimeFigureOut">
              <a:rPr lang="zh-CN" altLang="en-US" smtClean="0"/>
              <a:t>2024/11/27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026F1F-F005-41A9-865A-18544074E6C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4B8D72-3AB1-4272-A41C-3AD356236FB4}" type="datetimeFigureOut">
              <a:rPr lang="zh-CN" altLang="en-US" smtClean="0"/>
              <a:t>2024/11/27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026F1F-F005-41A9-865A-18544074E6C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4B8D72-3AB1-4272-A41C-3AD356236FB4}" type="datetimeFigureOut">
              <a:rPr lang="zh-CN" altLang="en-US" smtClean="0"/>
              <a:t>2024/11/27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026F1F-F005-41A9-865A-18544074E6C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4B8D72-3AB1-4272-A41C-3AD356236FB4}" type="datetimeFigureOut">
              <a:rPr lang="zh-CN" altLang="en-US" smtClean="0"/>
              <a:t>2024/11/27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026F1F-F005-41A9-865A-18544074E6C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4B8D72-3AB1-4272-A41C-3AD356236FB4}" type="datetimeFigureOut">
              <a:rPr lang="zh-CN" altLang="en-US" smtClean="0"/>
              <a:t>2024/11/27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026F1F-F005-41A9-865A-18544074E6C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4B8D72-3AB1-4272-A41C-3AD356236FB4}" type="datetimeFigureOut">
              <a:rPr lang="zh-CN" altLang="en-US" smtClean="0"/>
              <a:t>2024/11/27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026F1F-F005-41A9-865A-18544074E6C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4B8D72-3AB1-4272-A41C-3AD356236FB4}" type="datetimeFigureOut">
              <a:rPr lang="zh-CN" altLang="en-US" smtClean="0"/>
              <a:t>2024/11/27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026F1F-F005-41A9-865A-18544074E6C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4B8D72-3AB1-4272-A41C-3AD356236FB4}" type="datetimeFigureOut">
              <a:rPr lang="zh-CN" altLang="en-US" smtClean="0"/>
              <a:t>2024/11/27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026F1F-F005-41A9-865A-18544074E6C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4B8D72-3AB1-4272-A41C-3AD356236FB4}" type="datetimeFigureOut">
              <a:rPr lang="zh-CN" altLang="en-US" smtClean="0"/>
              <a:t>2024/11/27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026F1F-F005-41A9-865A-18544074E6C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4B8D72-3AB1-4272-A41C-3AD356236FB4}" type="datetimeFigureOut">
              <a:rPr lang="zh-CN" altLang="en-US" smtClean="0"/>
              <a:t>2024/11/27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026F1F-F005-41A9-865A-18544074E6C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A4B8D72-3AB1-4272-A41C-3AD356236FB4}" type="datetimeFigureOut">
              <a:rPr lang="zh-CN" altLang="en-US" smtClean="0"/>
              <a:t>2024/11/27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026F1F-F005-41A9-865A-18544074E6C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jpe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eg"/><Relationship Id="rId5" Type="http://schemas.openxmlformats.org/officeDocument/2006/relationships/image" Target="../media/image5.jpe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3.png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11.png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jpe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0" y="0"/>
            <a:ext cx="12352613" cy="6855700"/>
            <a:chOff x="0" y="3088"/>
            <a:chExt cx="12352613" cy="6855700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0" y="3088"/>
              <a:ext cx="12352613" cy="6855700"/>
            </a:xfrm>
            <a:prstGeom prst="rect">
              <a:avLst/>
            </a:prstGeom>
          </p:spPr>
        </p:pic>
        <p:sp>
          <p:nvSpPr>
            <p:cNvPr id="8" name="文本框 7"/>
            <p:cNvSpPr txBox="1"/>
            <p:nvPr/>
          </p:nvSpPr>
          <p:spPr>
            <a:xfrm>
              <a:off x="5363835" y="1689237"/>
              <a:ext cx="1293944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>
                  <a:solidFill>
                    <a:schemeClr val="bg1"/>
                  </a:solidFill>
                  <a:latin typeface="Segoe UI Black" panose="020B0A02040204020203" pitchFamily="34" charset="0"/>
                  <a:ea typeface="Segoe UI Black" panose="020B0A02040204020203" pitchFamily="34" charset="0"/>
                </a:rPr>
                <a:t>2035</a:t>
              </a:r>
              <a:endParaRPr lang="zh-CN" altLang="en-US" sz="3600" dirty="0">
                <a:solidFill>
                  <a:schemeClr val="bg1"/>
                </a:solidFill>
                <a:latin typeface="Segoe UI Black" panose="020B0A02040204020203" pitchFamily="34" charset="0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5363835" y="2240564"/>
              <a:ext cx="6722148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dirty="0">
                  <a:solidFill>
                    <a:schemeClr val="bg1"/>
                  </a:solidFill>
                  <a:latin typeface="Segoe UI Black" panose="020B0A02040204020203" pitchFamily="34" charset="0"/>
                  <a:ea typeface="Segoe UI Black" panose="020B0A02040204020203" pitchFamily="34" charset="0"/>
                </a:rPr>
                <a:t>World Artificial Intelligence Conference</a:t>
              </a:r>
              <a:endParaRPr lang="zh-CN" altLang="en-US" sz="4000" dirty="0">
                <a:solidFill>
                  <a:schemeClr val="bg1"/>
                </a:solidFill>
                <a:latin typeface="Segoe UI Black" panose="020B0A02040204020203" pitchFamily="34" charset="0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5363835" y="3533225"/>
              <a:ext cx="219803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latin typeface="阿里巴巴普惠体 B" panose="00020600040101010101" pitchFamily="18" charset="-122"/>
                  <a:ea typeface="阿里巴巴普惠体 B" panose="00020600040101010101" pitchFamily="18" charset="-122"/>
                  <a:cs typeface="阿里巴巴普惠体 B" panose="00020600040101010101" pitchFamily="18" charset="-122"/>
                </a:rPr>
                <a:t>世界人工智能大会</a:t>
              </a:r>
              <a:endParaRPr lang="en-US" altLang="zh-CN" sz="2000" b="1" dirty="0">
                <a:solidFill>
                  <a:schemeClr val="bg1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5366975" y="3881318"/>
              <a:ext cx="6244612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  <a:latin typeface="阿里巴巴普惠体 B" panose="00020600040101010101" pitchFamily="18" charset="-122"/>
                  <a:ea typeface="阿里巴巴普惠体 B" panose="00020600040101010101" pitchFamily="18" charset="-122"/>
                  <a:cs typeface="阿里巴巴普惠体 B" panose="00020600040101010101" pitchFamily="18" charset="-122"/>
                </a:rPr>
                <a:t>暨人工智能全球治理高级别会议</a:t>
              </a:r>
            </a:p>
          </p:txBody>
        </p:sp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50291" y="1784054"/>
            <a:ext cx="6828165" cy="2391431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-9218"/>
            <a:ext cx="12192000" cy="6859674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-1" y="-12847"/>
            <a:ext cx="12192000" cy="6911944"/>
          </a:xfrm>
          <a:prstGeom prst="rect">
            <a:avLst/>
          </a:prstGeom>
          <a:gradFill>
            <a:gsLst>
              <a:gs pos="24000">
                <a:srgbClr val="30265A"/>
              </a:gs>
              <a:gs pos="100000">
                <a:srgbClr val="7C4677">
                  <a:alpha val="87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7" name="矩形 16"/>
          <p:cNvSpPr/>
          <p:nvPr/>
        </p:nvSpPr>
        <p:spPr>
          <a:xfrm>
            <a:off x="4637961" y="176072"/>
            <a:ext cx="3168057" cy="1214792"/>
          </a:xfrm>
          <a:prstGeom prst="rect">
            <a:avLst/>
          </a:prstGeom>
          <a:gradFill>
            <a:gsLst>
              <a:gs pos="0">
                <a:srgbClr val="DAB2EC"/>
              </a:gs>
              <a:gs pos="78000">
                <a:srgbClr val="DAB2EC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1" name="文本框 10"/>
          <p:cNvSpPr txBox="1"/>
          <p:nvPr/>
        </p:nvSpPr>
        <p:spPr>
          <a:xfrm>
            <a:off x="4637961" y="176072"/>
            <a:ext cx="323357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gradFill flip="none" rotWithShape="1">
                  <a:gsLst>
                    <a:gs pos="10000">
                      <a:srgbClr val="23254C"/>
                    </a:gs>
                    <a:gs pos="100000">
                      <a:srgbClr val="7C4677"/>
                    </a:gs>
                  </a:gsLst>
                  <a:lin ang="16200000" scaled="1"/>
                  <a:tileRect/>
                </a:gradFill>
                <a:latin typeface="Segoe UI Black" panose="020B0A02040204020203" pitchFamily="34" charset="0"/>
                <a:ea typeface="Segoe UI Black" panose="020B0A02040204020203" pitchFamily="34" charset="0"/>
              </a:rPr>
              <a:t>Case Analysis</a:t>
            </a:r>
            <a:endParaRPr lang="zh-CN" altLang="en-US" sz="3600" dirty="0">
              <a:gradFill flip="none" rotWithShape="1">
                <a:gsLst>
                  <a:gs pos="10000">
                    <a:srgbClr val="23254C"/>
                  </a:gs>
                  <a:gs pos="100000">
                    <a:srgbClr val="7C4677"/>
                  </a:gs>
                </a:gsLst>
                <a:lin ang="16200000" scaled="1"/>
                <a:tileRect/>
              </a:gradFill>
              <a:latin typeface="Segoe UI Black" panose="020B0A02040204020203" pitchFamily="34" charset="0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392129" y="1360601"/>
            <a:ext cx="12641384" cy="859352"/>
          </a:xfrm>
          <a:prstGeom prst="rect">
            <a:avLst/>
          </a:prstGeom>
          <a:gradFill flip="none" rotWithShape="1">
            <a:gsLst>
              <a:gs pos="66000">
                <a:srgbClr val="DAB2EC"/>
              </a:gs>
              <a:gs pos="100000">
                <a:srgbClr val="DAB2EC">
                  <a:alpha val="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9" name="文本框 18"/>
          <p:cNvSpPr txBox="1"/>
          <p:nvPr/>
        </p:nvSpPr>
        <p:spPr>
          <a:xfrm>
            <a:off x="440237" y="1483852"/>
            <a:ext cx="11498661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gradFill flip="none" rotWithShape="1">
                  <a:gsLst>
                    <a:gs pos="10000">
                      <a:srgbClr val="23254C"/>
                    </a:gs>
                    <a:gs pos="100000">
                      <a:srgbClr val="7C4677"/>
                    </a:gs>
                  </a:gsLst>
                  <a:lin ang="16200000" scaled="1"/>
                  <a:tileRect/>
                </a:gradFill>
                <a:latin typeface="Segoe UI Black" panose="020B0A02040204020203" pitchFamily="34" charset="0"/>
                <a:ea typeface="Segoe UI Black" panose="020B0A02040204020203" pitchFamily="34" charset="0"/>
              </a:rPr>
              <a:t>Conflict 2 The conflict about expressing emotions</a:t>
            </a:r>
            <a:endParaRPr lang="zh-CN" altLang="en-US" sz="3600" dirty="0">
              <a:gradFill flip="none" rotWithShape="1">
                <a:gsLst>
                  <a:gs pos="10000">
                    <a:srgbClr val="23254C"/>
                  </a:gs>
                  <a:gs pos="100000">
                    <a:srgbClr val="7C4677"/>
                  </a:gs>
                </a:gsLst>
                <a:lin ang="16200000" scaled="1"/>
                <a:tileRect/>
              </a:gradFill>
              <a:latin typeface="Segoe UI Black" panose="020B0A02040204020203" pitchFamily="34" charset="0"/>
            </a:endParaRPr>
          </a:p>
          <a:p>
            <a:r>
              <a:rPr lang="en-US" altLang="zh-CN" sz="3600" dirty="0">
                <a:gradFill flip="none" rotWithShape="1">
                  <a:gsLst>
                    <a:gs pos="10000">
                      <a:srgbClr val="23254C"/>
                    </a:gs>
                    <a:gs pos="100000">
                      <a:srgbClr val="7C4677"/>
                    </a:gs>
                  </a:gsLst>
                  <a:lin ang="16200000" scaled="1"/>
                  <a:tileRect/>
                </a:gradFill>
                <a:latin typeface="Segoe UI Black" panose="020B0A02040204020203" pitchFamily="34" charset="0"/>
                <a:ea typeface="Segoe UI Black" panose="020B0A02040204020203" pitchFamily="34" charset="0"/>
              </a:rPr>
              <a:t> </a:t>
            </a:r>
            <a:endParaRPr lang="zh-CN" altLang="en-US" sz="3600" dirty="0">
              <a:gradFill flip="none" rotWithShape="1">
                <a:gsLst>
                  <a:gs pos="10000">
                    <a:srgbClr val="23254C"/>
                  </a:gs>
                  <a:gs pos="100000">
                    <a:srgbClr val="7C4677"/>
                  </a:gs>
                </a:gsLst>
                <a:lin ang="16200000" scaled="1"/>
                <a:tileRect/>
              </a:gradFill>
              <a:latin typeface="Segoe UI Black" panose="020B0A02040204020203" pitchFamily="34" charset="0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392129" y="2663330"/>
            <a:ext cx="3183344" cy="1559590"/>
            <a:chOff x="504771" y="2567063"/>
            <a:chExt cx="2705475" cy="1376519"/>
          </a:xfrm>
        </p:grpSpPr>
        <p:sp>
          <p:nvSpPr>
            <p:cNvPr id="20" name="矩形: 圆角 19"/>
            <p:cNvSpPr/>
            <p:nvPr/>
          </p:nvSpPr>
          <p:spPr>
            <a:xfrm>
              <a:off x="504771" y="2567063"/>
              <a:ext cx="2705475" cy="1376519"/>
            </a:xfrm>
            <a:prstGeom prst="roundRect">
              <a:avLst>
                <a:gd name="adj" fmla="val 3344"/>
              </a:avLst>
            </a:prstGeom>
            <a:gradFill flip="none" rotWithShape="1">
              <a:gsLst>
                <a:gs pos="0">
                  <a:srgbClr val="DAB2EC"/>
                </a:gs>
                <a:gs pos="100000">
                  <a:srgbClr val="B2B3EC"/>
                </a:gs>
              </a:gsLst>
              <a:lin ang="8100000" scaled="1"/>
              <a:tileRect/>
            </a:gradFill>
            <a:ln w="28575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: 圆角 20"/>
            <p:cNvSpPr/>
            <p:nvPr/>
          </p:nvSpPr>
          <p:spPr>
            <a:xfrm>
              <a:off x="632012" y="2684181"/>
              <a:ext cx="1775011" cy="482601"/>
            </a:xfrm>
            <a:prstGeom prst="roundRect">
              <a:avLst/>
            </a:prstGeom>
            <a:gradFill>
              <a:gsLst>
                <a:gs pos="0">
                  <a:srgbClr val="30265A"/>
                </a:gs>
                <a:gs pos="100000">
                  <a:srgbClr val="55265A"/>
                </a:gs>
              </a:gsLst>
              <a:lin ang="8100000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637426" y="2705117"/>
              <a:ext cx="121154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solidFill>
                    <a:schemeClr val="bg1"/>
                  </a:solidFill>
                  <a:latin typeface="Segoe UI Black" panose="020B0A02040204020203" pitchFamily="34" charset="0"/>
                  <a:ea typeface="Segoe UI Black" panose="020B0A02040204020203" pitchFamily="34" charset="0"/>
                </a:rPr>
                <a:t>China</a:t>
              </a:r>
              <a:endParaRPr lang="zh-CN" altLang="en-US" sz="2400" dirty="0">
                <a:solidFill>
                  <a:schemeClr val="bg1"/>
                </a:solidFill>
                <a:latin typeface="Segoe UI Black" panose="020B0A02040204020203" pitchFamily="34" charset="0"/>
              </a:endParaRPr>
            </a:p>
          </p:txBody>
        </p:sp>
        <p:sp>
          <p:nvSpPr>
            <p:cNvPr id="24" name="矩形: 圆角 23"/>
            <p:cNvSpPr/>
            <p:nvPr/>
          </p:nvSpPr>
          <p:spPr>
            <a:xfrm>
              <a:off x="632011" y="3263899"/>
              <a:ext cx="1775011" cy="482601"/>
            </a:xfrm>
            <a:prstGeom prst="roundRect">
              <a:avLst/>
            </a:prstGeom>
            <a:gradFill>
              <a:gsLst>
                <a:gs pos="0">
                  <a:srgbClr val="30265A"/>
                </a:gs>
                <a:gs pos="100000">
                  <a:srgbClr val="55265A"/>
                </a:gs>
              </a:gsLst>
              <a:lin ang="8100000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632011" y="3321887"/>
              <a:ext cx="1662362" cy="32597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r>
                <a:rPr lang="en-US" altLang="zh-CN" sz="1800" dirty="0">
                  <a:solidFill>
                    <a:schemeClr val="bg1"/>
                  </a:solidFill>
                  <a:latin typeface="Segoe UI Black" panose="020B0A02040204020203" pitchFamily="34" charset="0"/>
                  <a:ea typeface="Segoe UI Black" panose="020B0A02040204020203" pitchFamily="34" charset="0"/>
                </a:rPr>
                <a:t>Actions&gt;Words</a:t>
              </a:r>
              <a:endParaRPr lang="zh-CN" altLang="en-US" sz="1800" dirty="0">
                <a:solidFill>
                  <a:schemeClr val="bg1"/>
                </a:solidFill>
                <a:latin typeface="Segoe UI Black" panose="020B0A02040204020203" pitchFamily="34" charset="0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8244498" y="2583573"/>
            <a:ext cx="2933711" cy="1559590"/>
            <a:chOff x="504771" y="2580718"/>
            <a:chExt cx="2841047" cy="1350261"/>
          </a:xfrm>
        </p:grpSpPr>
        <p:sp>
          <p:nvSpPr>
            <p:cNvPr id="40" name="矩形: 圆角 39"/>
            <p:cNvSpPr/>
            <p:nvPr/>
          </p:nvSpPr>
          <p:spPr>
            <a:xfrm>
              <a:off x="504771" y="2580718"/>
              <a:ext cx="2841047" cy="1350261"/>
            </a:xfrm>
            <a:prstGeom prst="roundRect">
              <a:avLst>
                <a:gd name="adj" fmla="val 3344"/>
              </a:avLst>
            </a:prstGeom>
            <a:gradFill flip="none" rotWithShape="1">
              <a:gsLst>
                <a:gs pos="0">
                  <a:srgbClr val="DAB2EC"/>
                </a:gs>
                <a:gs pos="100000">
                  <a:srgbClr val="B2B3EC"/>
                </a:gs>
              </a:gsLst>
              <a:lin ang="8100000" scaled="1"/>
              <a:tileRect/>
            </a:gradFill>
            <a:ln w="28575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矩形: 圆角 40"/>
            <p:cNvSpPr/>
            <p:nvPr/>
          </p:nvSpPr>
          <p:spPr>
            <a:xfrm>
              <a:off x="632012" y="2684181"/>
              <a:ext cx="1775011" cy="482601"/>
            </a:xfrm>
            <a:prstGeom prst="roundRect">
              <a:avLst/>
            </a:prstGeom>
            <a:gradFill>
              <a:gsLst>
                <a:gs pos="0">
                  <a:srgbClr val="30265A"/>
                </a:gs>
                <a:gs pos="100000">
                  <a:srgbClr val="55265A"/>
                </a:gs>
              </a:gsLst>
              <a:lin ang="8100000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文本框 41"/>
            <p:cNvSpPr txBox="1"/>
            <p:nvPr/>
          </p:nvSpPr>
          <p:spPr>
            <a:xfrm>
              <a:off x="637426" y="2705117"/>
              <a:ext cx="1639952" cy="3997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solidFill>
                    <a:schemeClr val="bg1"/>
                  </a:solidFill>
                  <a:latin typeface="Segoe UI Black" panose="020B0A02040204020203" pitchFamily="34" charset="0"/>
                  <a:ea typeface="Segoe UI Black" panose="020B0A02040204020203" pitchFamily="34" charset="0"/>
                </a:rPr>
                <a:t>America</a:t>
              </a:r>
              <a:endParaRPr lang="zh-CN" altLang="en-US" sz="2400" dirty="0">
                <a:solidFill>
                  <a:schemeClr val="bg1"/>
                </a:solidFill>
                <a:latin typeface="Segoe UI Black" panose="020B0A02040204020203" pitchFamily="34" charset="0"/>
              </a:endParaRPr>
            </a:p>
          </p:txBody>
        </p:sp>
        <p:sp>
          <p:nvSpPr>
            <p:cNvPr id="43" name="矩形: 圆角 42"/>
            <p:cNvSpPr/>
            <p:nvPr/>
          </p:nvSpPr>
          <p:spPr>
            <a:xfrm>
              <a:off x="632010" y="3255849"/>
              <a:ext cx="2283011" cy="482601"/>
            </a:xfrm>
            <a:prstGeom prst="roundRect">
              <a:avLst/>
            </a:prstGeom>
            <a:gradFill>
              <a:gsLst>
                <a:gs pos="0">
                  <a:srgbClr val="30265A"/>
                </a:gs>
                <a:gs pos="100000">
                  <a:srgbClr val="55265A"/>
                </a:gs>
              </a:gsLst>
              <a:lin ang="8100000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632011" y="3318206"/>
              <a:ext cx="2084225" cy="31976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r>
                <a:rPr lang="en-US" altLang="zh-CN" sz="1800" dirty="0">
                  <a:solidFill>
                    <a:schemeClr val="bg1"/>
                  </a:solidFill>
                  <a:latin typeface="Segoe UI Black" panose="020B0A02040204020203" pitchFamily="34" charset="0"/>
                  <a:ea typeface="Segoe UI Black" panose="020B0A02040204020203" pitchFamily="34" charset="0"/>
                </a:rPr>
                <a:t>Words &gt; Actions</a:t>
              </a:r>
              <a:endParaRPr lang="zh-CN" altLang="en-US" sz="1800" dirty="0">
                <a:solidFill>
                  <a:schemeClr val="bg1"/>
                </a:solidFill>
                <a:latin typeface="Segoe UI Black" panose="020B0A02040204020203" pitchFamily="34" charset="0"/>
              </a:endParaRPr>
            </a:p>
          </p:txBody>
        </p:sp>
      </p:grpSp>
      <p:sp>
        <p:nvSpPr>
          <p:cNvPr id="9" name="矩形: 圆角 8"/>
          <p:cNvSpPr/>
          <p:nvPr/>
        </p:nvSpPr>
        <p:spPr>
          <a:xfrm>
            <a:off x="4161201" y="4574894"/>
            <a:ext cx="4098110" cy="509173"/>
          </a:xfrm>
          <a:prstGeom prst="roundRect">
            <a:avLst>
              <a:gd name="adj" fmla="val 5857"/>
            </a:avLst>
          </a:prstGeom>
          <a:noFill/>
          <a:ln>
            <a:solidFill>
              <a:srgbClr val="DAB2E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/>
          </a:p>
        </p:txBody>
      </p:sp>
      <p:sp>
        <p:nvSpPr>
          <p:cNvPr id="10" name="文本框 54"/>
          <p:cNvSpPr txBox="1"/>
          <p:nvPr/>
        </p:nvSpPr>
        <p:spPr>
          <a:xfrm>
            <a:off x="4161200" y="4637685"/>
            <a:ext cx="609694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1800" dirty="0">
                <a:solidFill>
                  <a:schemeClr val="bg1"/>
                </a:solidFill>
                <a:effectLst/>
                <a:latin typeface="Segoe UI Black" panose="020B0A02040204020203" pitchFamily="34" charset="0"/>
                <a:ea typeface="Segoe UI Black" panose="020B0A02040204020203" pitchFamily="34" charset="0"/>
              </a:rPr>
              <a:t>John Bowlby’s attachment theory</a:t>
            </a:r>
            <a:endParaRPr lang="zh-CN" altLang="en-US" dirty="0">
              <a:solidFill>
                <a:schemeClr val="bg1"/>
              </a:solidFill>
              <a:latin typeface="Segoe UI Black" panose="020B0A02040204020203" pitchFamily="34" charset="0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028766" y="4760041"/>
            <a:ext cx="543987" cy="543987"/>
          </a:xfrm>
          <a:prstGeom prst="rect">
            <a:avLst/>
          </a:prstGeom>
        </p:spPr>
      </p:pic>
      <p:sp>
        <p:nvSpPr>
          <p:cNvPr id="14" name="矩形: 圆角 13"/>
          <p:cNvSpPr/>
          <p:nvPr/>
        </p:nvSpPr>
        <p:spPr>
          <a:xfrm>
            <a:off x="4161200" y="5256676"/>
            <a:ext cx="4098110" cy="749779"/>
          </a:xfrm>
          <a:prstGeom prst="roundRect">
            <a:avLst>
              <a:gd name="adj" fmla="val 2819"/>
            </a:avLst>
          </a:prstGeom>
          <a:noFill/>
          <a:ln>
            <a:solidFill>
              <a:srgbClr val="DAB2E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/>
          </a:p>
        </p:txBody>
      </p:sp>
      <p:sp>
        <p:nvSpPr>
          <p:cNvPr id="15" name="文本框 5"/>
          <p:cNvSpPr txBox="1"/>
          <p:nvPr/>
        </p:nvSpPr>
        <p:spPr>
          <a:xfrm>
            <a:off x="4212956" y="5340339"/>
            <a:ext cx="398255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dirty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Hall’s high-context and low-context theory</a:t>
            </a:r>
            <a:endParaRPr lang="zh-CN" altLang="en-US" dirty="0">
              <a:solidFill>
                <a:schemeClr val="bg1"/>
              </a:solidFill>
              <a:latin typeface="Segoe UI Black" panose="020B0A02040204020203" pitchFamily="34" charset="0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028765" y="5770772"/>
            <a:ext cx="543987" cy="543987"/>
          </a:xfrm>
          <a:prstGeom prst="rect">
            <a:avLst/>
          </a:prstGeom>
        </p:spPr>
      </p:pic>
      <p:cxnSp>
        <p:nvCxnSpPr>
          <p:cNvPr id="25" name="连接符: 肘形 24"/>
          <p:cNvCxnSpPr/>
          <p:nvPr/>
        </p:nvCxnSpPr>
        <p:spPr>
          <a:xfrm>
            <a:off x="2630377" y="4327781"/>
            <a:ext cx="1398388" cy="1287094"/>
          </a:xfrm>
          <a:prstGeom prst="bentConnector3">
            <a:avLst>
              <a:gd name="adj1" fmla="val 50000"/>
            </a:avLst>
          </a:prstGeom>
          <a:ln w="19050">
            <a:solidFill>
              <a:srgbClr val="DAB2EC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2" name="连接符: 肘形 31"/>
          <p:cNvCxnSpPr/>
          <p:nvPr/>
        </p:nvCxnSpPr>
        <p:spPr>
          <a:xfrm flipH="1">
            <a:off x="8334460" y="4257648"/>
            <a:ext cx="1398388" cy="1287094"/>
          </a:xfrm>
          <a:prstGeom prst="bentConnector3">
            <a:avLst>
              <a:gd name="adj1" fmla="val 50000"/>
            </a:avLst>
          </a:prstGeom>
          <a:ln w="19050">
            <a:solidFill>
              <a:srgbClr val="DAB2EC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63" presetClass="path" presetSubtype="0" accel="50000" decel="5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-4.375E-6 -4.81481E-6 L 0.32344 0.00139 " pathEditMode="relative" rAng="0" ptsTypes="AA">
                                      <p:cBhvr>
                                        <p:cTn id="42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172" y="69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63" presetClass="path" presetSubtype="0" accel="50000" decel="5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-4.375E-6 1.48148E-6 L 0.32344 -0.00208 " pathEditMode="relative" rAng="0" ptsTypes="AA">
                                      <p:cBhvr>
                                        <p:cTn id="44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172" y="-116"/>
                                    </p:animMotion>
                                  </p:childTnLst>
                                </p:cTn>
                              </p:par>
                              <p:par>
                                <p:cTn id="45" presetID="10" presetClass="exit" presetSubtype="0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xit" presetSubtype="0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9" grpId="0"/>
      <p:bldP spid="9" grpId="0" animBg="1"/>
      <p:bldP spid="10" grpId="0"/>
      <p:bldP spid="14" grpId="0" animBg="1"/>
      <p:bldP spid="1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-9218"/>
            <a:ext cx="12192000" cy="6859674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0" y="-9218"/>
            <a:ext cx="12192000" cy="6911944"/>
          </a:xfrm>
          <a:prstGeom prst="rect">
            <a:avLst/>
          </a:prstGeom>
          <a:gradFill>
            <a:gsLst>
              <a:gs pos="24000">
                <a:srgbClr val="30265A"/>
              </a:gs>
              <a:gs pos="100000">
                <a:srgbClr val="7C4677">
                  <a:alpha val="87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7" name="矩形 16"/>
          <p:cNvSpPr/>
          <p:nvPr/>
        </p:nvSpPr>
        <p:spPr>
          <a:xfrm>
            <a:off x="4637961" y="176072"/>
            <a:ext cx="3168057" cy="1214792"/>
          </a:xfrm>
          <a:prstGeom prst="rect">
            <a:avLst/>
          </a:prstGeom>
          <a:gradFill>
            <a:gsLst>
              <a:gs pos="0">
                <a:srgbClr val="DAB2EC"/>
              </a:gs>
              <a:gs pos="78000">
                <a:srgbClr val="DAB2EC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1" name="文本框 10"/>
          <p:cNvSpPr txBox="1"/>
          <p:nvPr/>
        </p:nvSpPr>
        <p:spPr>
          <a:xfrm>
            <a:off x="4637961" y="176072"/>
            <a:ext cx="323357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gradFill flip="none" rotWithShape="1">
                  <a:gsLst>
                    <a:gs pos="10000">
                      <a:srgbClr val="23254C"/>
                    </a:gs>
                    <a:gs pos="100000">
                      <a:srgbClr val="7C4677"/>
                    </a:gs>
                  </a:gsLst>
                  <a:lin ang="16200000" scaled="1"/>
                  <a:tileRect/>
                </a:gradFill>
                <a:latin typeface="Segoe UI Black" panose="020B0A02040204020203" pitchFamily="34" charset="0"/>
                <a:ea typeface="Segoe UI Black" panose="020B0A02040204020203" pitchFamily="34" charset="0"/>
              </a:rPr>
              <a:t>Case Analysis</a:t>
            </a:r>
            <a:endParaRPr lang="zh-CN" altLang="en-US" sz="3600" dirty="0">
              <a:gradFill flip="none" rotWithShape="1">
                <a:gsLst>
                  <a:gs pos="10000">
                    <a:srgbClr val="23254C"/>
                  </a:gs>
                  <a:gs pos="100000">
                    <a:srgbClr val="7C4677"/>
                  </a:gs>
                </a:gsLst>
                <a:lin ang="16200000" scaled="1"/>
                <a:tileRect/>
              </a:gradFill>
              <a:latin typeface="Segoe UI Black" panose="020B0A02040204020203" pitchFamily="34" charset="0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392129" y="1360601"/>
            <a:ext cx="12562854" cy="859352"/>
          </a:xfrm>
          <a:prstGeom prst="rect">
            <a:avLst/>
          </a:prstGeom>
          <a:gradFill flip="none" rotWithShape="1">
            <a:gsLst>
              <a:gs pos="66000">
                <a:srgbClr val="DAB2EC"/>
              </a:gs>
              <a:gs pos="100000">
                <a:srgbClr val="DAB2EC">
                  <a:alpha val="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9" name="文本框 18"/>
          <p:cNvSpPr txBox="1"/>
          <p:nvPr/>
        </p:nvSpPr>
        <p:spPr>
          <a:xfrm>
            <a:off x="440237" y="1483852"/>
            <a:ext cx="11053026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>
                <a:gradFill flip="none" rotWithShape="1">
                  <a:gsLst>
                    <a:gs pos="10000">
                      <a:srgbClr val="23254C"/>
                    </a:gs>
                    <a:gs pos="100000">
                      <a:srgbClr val="7C4677"/>
                    </a:gs>
                  </a:gsLst>
                  <a:lin ang="16200000" scaled="1"/>
                  <a:tileRect/>
                </a:gradFill>
                <a:latin typeface="Segoe UI Black" panose="020B0A02040204020203" pitchFamily="34" charset="0"/>
                <a:ea typeface="Segoe UI Black" panose="020B0A02040204020203" pitchFamily="34" charset="0"/>
              </a:rPr>
              <a:t>Conflict 3 The conflict about acceptance of companion robots</a:t>
            </a:r>
            <a:endParaRPr lang="zh-CN" altLang="en-US" sz="2800" dirty="0">
              <a:gradFill flip="none" rotWithShape="1">
                <a:gsLst>
                  <a:gs pos="10000">
                    <a:srgbClr val="23254C"/>
                  </a:gs>
                  <a:gs pos="100000">
                    <a:srgbClr val="7C4677"/>
                  </a:gs>
                </a:gsLst>
                <a:lin ang="16200000" scaled="1"/>
                <a:tileRect/>
              </a:gradFill>
              <a:latin typeface="Segoe UI Black" panose="020B0A02040204020203" pitchFamily="34" charset="0"/>
            </a:endParaRPr>
          </a:p>
          <a:p>
            <a:r>
              <a:rPr lang="en-US" altLang="zh-CN" sz="3600" dirty="0">
                <a:gradFill flip="none" rotWithShape="1">
                  <a:gsLst>
                    <a:gs pos="10000">
                      <a:srgbClr val="23254C"/>
                    </a:gs>
                    <a:gs pos="100000">
                      <a:srgbClr val="7C4677"/>
                    </a:gs>
                  </a:gsLst>
                  <a:lin ang="16200000" scaled="1"/>
                  <a:tileRect/>
                </a:gradFill>
                <a:latin typeface="Segoe UI Black" panose="020B0A02040204020203" pitchFamily="34" charset="0"/>
                <a:ea typeface="Segoe UI Black" panose="020B0A02040204020203" pitchFamily="34" charset="0"/>
              </a:rPr>
              <a:t> </a:t>
            </a:r>
            <a:endParaRPr lang="zh-CN" altLang="en-US" sz="3600" dirty="0">
              <a:gradFill flip="none" rotWithShape="1">
                <a:gsLst>
                  <a:gs pos="10000">
                    <a:srgbClr val="23254C"/>
                  </a:gs>
                  <a:gs pos="100000">
                    <a:srgbClr val="7C4677"/>
                  </a:gs>
                </a:gsLst>
                <a:lin ang="16200000" scaled="1"/>
                <a:tileRect/>
              </a:gradFill>
              <a:latin typeface="Segoe UI Black" panose="020B0A02040204020203" pitchFamily="34" charset="0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392129" y="2663329"/>
            <a:ext cx="3183344" cy="2262839"/>
            <a:chOff x="504771" y="2567062"/>
            <a:chExt cx="2705475" cy="1997218"/>
          </a:xfrm>
        </p:grpSpPr>
        <p:sp>
          <p:nvSpPr>
            <p:cNvPr id="20" name="矩形: 圆角 19"/>
            <p:cNvSpPr/>
            <p:nvPr/>
          </p:nvSpPr>
          <p:spPr>
            <a:xfrm>
              <a:off x="504771" y="2567062"/>
              <a:ext cx="2705475" cy="1997218"/>
            </a:xfrm>
            <a:prstGeom prst="roundRect">
              <a:avLst>
                <a:gd name="adj" fmla="val 3344"/>
              </a:avLst>
            </a:prstGeom>
            <a:gradFill flip="none" rotWithShape="1">
              <a:gsLst>
                <a:gs pos="0">
                  <a:srgbClr val="DAB2EC"/>
                </a:gs>
                <a:gs pos="100000">
                  <a:srgbClr val="B2B3EC"/>
                </a:gs>
              </a:gsLst>
              <a:lin ang="8100000" scaled="1"/>
              <a:tileRect/>
            </a:gradFill>
            <a:ln w="28575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: 圆角 20"/>
            <p:cNvSpPr/>
            <p:nvPr/>
          </p:nvSpPr>
          <p:spPr>
            <a:xfrm>
              <a:off x="632012" y="2684181"/>
              <a:ext cx="1775011" cy="482601"/>
            </a:xfrm>
            <a:prstGeom prst="roundRect">
              <a:avLst/>
            </a:prstGeom>
            <a:gradFill>
              <a:gsLst>
                <a:gs pos="0">
                  <a:srgbClr val="30265A"/>
                </a:gs>
                <a:gs pos="100000">
                  <a:srgbClr val="55265A"/>
                </a:gs>
              </a:gsLst>
              <a:lin ang="8100000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637426" y="2705117"/>
              <a:ext cx="121154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solidFill>
                    <a:schemeClr val="bg1"/>
                  </a:solidFill>
                  <a:latin typeface="Segoe UI Black" panose="020B0A02040204020203" pitchFamily="34" charset="0"/>
                  <a:ea typeface="Segoe UI Black" panose="020B0A02040204020203" pitchFamily="34" charset="0"/>
                </a:rPr>
                <a:t>China</a:t>
              </a:r>
              <a:endParaRPr lang="zh-CN" altLang="en-US" sz="2400" dirty="0">
                <a:solidFill>
                  <a:schemeClr val="bg1"/>
                </a:solidFill>
                <a:latin typeface="Segoe UI Black" panose="020B0A02040204020203" pitchFamily="34" charset="0"/>
              </a:endParaRPr>
            </a:p>
          </p:txBody>
        </p:sp>
        <p:sp>
          <p:nvSpPr>
            <p:cNvPr id="24" name="矩形: 圆角 23"/>
            <p:cNvSpPr/>
            <p:nvPr/>
          </p:nvSpPr>
          <p:spPr>
            <a:xfrm>
              <a:off x="632011" y="3263899"/>
              <a:ext cx="1211545" cy="482601"/>
            </a:xfrm>
            <a:prstGeom prst="roundRect">
              <a:avLst/>
            </a:prstGeom>
            <a:gradFill>
              <a:gsLst>
                <a:gs pos="0">
                  <a:srgbClr val="30265A"/>
                </a:gs>
                <a:gs pos="100000">
                  <a:srgbClr val="55265A"/>
                </a:gs>
              </a:gsLst>
              <a:lin ang="8100000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632011" y="3321887"/>
              <a:ext cx="1154198" cy="32597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r>
                <a:rPr lang="en-US" altLang="zh-CN" sz="1800" dirty="0">
                  <a:solidFill>
                    <a:schemeClr val="bg1"/>
                  </a:solidFill>
                  <a:latin typeface="Segoe UI Black" panose="020B0A02040204020203" pitchFamily="34" charset="0"/>
                  <a:ea typeface="Segoe UI Black" panose="020B0A02040204020203" pitchFamily="34" charset="0"/>
                </a:rPr>
                <a:t>Optimistic</a:t>
              </a:r>
              <a:endParaRPr lang="zh-CN" altLang="en-US" sz="1800" dirty="0">
                <a:solidFill>
                  <a:schemeClr val="bg1"/>
                </a:solidFill>
                <a:latin typeface="Segoe UI Black" panose="020B0A02040204020203" pitchFamily="34" charset="0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8244498" y="2583571"/>
            <a:ext cx="2741554" cy="2342595"/>
            <a:chOff x="504771" y="2580717"/>
            <a:chExt cx="2741554" cy="2028171"/>
          </a:xfrm>
        </p:grpSpPr>
        <p:sp>
          <p:nvSpPr>
            <p:cNvPr id="40" name="矩形: 圆角 39"/>
            <p:cNvSpPr/>
            <p:nvPr/>
          </p:nvSpPr>
          <p:spPr>
            <a:xfrm>
              <a:off x="504771" y="2580717"/>
              <a:ext cx="2741554" cy="2028171"/>
            </a:xfrm>
            <a:prstGeom prst="roundRect">
              <a:avLst>
                <a:gd name="adj" fmla="val 3344"/>
              </a:avLst>
            </a:prstGeom>
            <a:gradFill flip="none" rotWithShape="1">
              <a:gsLst>
                <a:gs pos="0">
                  <a:srgbClr val="DAB2EC"/>
                </a:gs>
                <a:gs pos="100000">
                  <a:srgbClr val="B2B3EC"/>
                </a:gs>
              </a:gsLst>
              <a:lin ang="8100000" scaled="1"/>
              <a:tileRect/>
            </a:gradFill>
            <a:ln w="28575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矩形: 圆角 40"/>
            <p:cNvSpPr/>
            <p:nvPr/>
          </p:nvSpPr>
          <p:spPr>
            <a:xfrm>
              <a:off x="632012" y="2684181"/>
              <a:ext cx="1775011" cy="482601"/>
            </a:xfrm>
            <a:prstGeom prst="roundRect">
              <a:avLst/>
            </a:prstGeom>
            <a:gradFill>
              <a:gsLst>
                <a:gs pos="0">
                  <a:srgbClr val="30265A"/>
                </a:gs>
                <a:gs pos="100000">
                  <a:srgbClr val="55265A"/>
                </a:gs>
              </a:gsLst>
              <a:lin ang="8100000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文本框 41"/>
            <p:cNvSpPr txBox="1"/>
            <p:nvPr/>
          </p:nvSpPr>
          <p:spPr>
            <a:xfrm>
              <a:off x="637426" y="2705117"/>
              <a:ext cx="1769597" cy="3997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solidFill>
                    <a:schemeClr val="bg1"/>
                  </a:solidFill>
                  <a:latin typeface="Segoe UI Black" panose="020B0A02040204020203" pitchFamily="34" charset="0"/>
                  <a:ea typeface="Segoe UI Black" panose="020B0A02040204020203" pitchFamily="34" charset="0"/>
                </a:rPr>
                <a:t>America</a:t>
              </a:r>
              <a:endParaRPr lang="zh-CN" altLang="en-US" sz="2400" dirty="0">
                <a:solidFill>
                  <a:schemeClr val="bg1"/>
                </a:solidFill>
                <a:latin typeface="Segoe UI Black" panose="020B0A02040204020203" pitchFamily="34" charset="0"/>
              </a:endParaRPr>
            </a:p>
          </p:txBody>
        </p:sp>
        <p:sp>
          <p:nvSpPr>
            <p:cNvPr id="43" name="矩形: 圆角 42"/>
            <p:cNvSpPr/>
            <p:nvPr/>
          </p:nvSpPr>
          <p:spPr>
            <a:xfrm>
              <a:off x="632010" y="3255849"/>
              <a:ext cx="2011341" cy="482601"/>
            </a:xfrm>
            <a:prstGeom prst="roundRect">
              <a:avLst/>
            </a:prstGeom>
            <a:gradFill>
              <a:gsLst>
                <a:gs pos="0">
                  <a:srgbClr val="30265A"/>
                </a:gs>
                <a:gs pos="100000">
                  <a:srgbClr val="55265A"/>
                </a:gs>
              </a:gsLst>
              <a:lin ang="8100000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632011" y="3318206"/>
              <a:ext cx="1443024" cy="31976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r>
                <a:rPr lang="en-US" altLang="zh-CN" sz="1800" dirty="0">
                  <a:solidFill>
                    <a:schemeClr val="bg1"/>
                  </a:solidFill>
                  <a:latin typeface="Segoe UI Black" panose="020B0A02040204020203" pitchFamily="34" charset="0"/>
                  <a:ea typeface="Segoe UI Black" panose="020B0A02040204020203" pitchFamily="34" charset="0"/>
                </a:rPr>
                <a:t>Pessimistic</a:t>
              </a:r>
              <a:endParaRPr lang="zh-CN" altLang="en-US" sz="1800" dirty="0">
                <a:solidFill>
                  <a:schemeClr val="bg1"/>
                </a:solidFill>
                <a:latin typeface="Segoe UI Black" panose="020B0A02040204020203" pitchFamily="34" charset="0"/>
              </a:endParaRPr>
            </a:p>
          </p:txBody>
        </p:sp>
      </p:grpSp>
      <p:sp>
        <p:nvSpPr>
          <p:cNvPr id="9" name="矩形: 圆角 8"/>
          <p:cNvSpPr/>
          <p:nvPr/>
        </p:nvSpPr>
        <p:spPr>
          <a:xfrm>
            <a:off x="4006826" y="5189032"/>
            <a:ext cx="2668099" cy="509173"/>
          </a:xfrm>
          <a:prstGeom prst="roundRect">
            <a:avLst>
              <a:gd name="adj" fmla="val 5857"/>
            </a:avLst>
          </a:prstGeom>
          <a:noFill/>
          <a:ln>
            <a:solidFill>
              <a:srgbClr val="DAB2E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/>
          </a:p>
        </p:txBody>
      </p:sp>
      <p:sp>
        <p:nvSpPr>
          <p:cNvPr id="10" name="文本框 54"/>
          <p:cNvSpPr txBox="1"/>
          <p:nvPr/>
        </p:nvSpPr>
        <p:spPr>
          <a:xfrm>
            <a:off x="4068756" y="5252093"/>
            <a:ext cx="272330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1800" dirty="0">
                <a:solidFill>
                  <a:schemeClr val="bg1"/>
                </a:solidFill>
                <a:effectLst/>
                <a:latin typeface="Segoe UI Black" panose="020B0A02040204020203" pitchFamily="34" charset="0"/>
                <a:ea typeface="Segoe UI Black" panose="020B0A02040204020203" pitchFamily="34" charset="0"/>
              </a:rPr>
              <a:t>Organic naturalism</a:t>
            </a:r>
            <a:endParaRPr lang="zh-CN" altLang="en-US" dirty="0">
              <a:solidFill>
                <a:schemeClr val="bg1"/>
              </a:solidFill>
              <a:latin typeface="Segoe UI Black" panose="020B0A02040204020203" pitchFamily="34" charset="0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861123" y="5409745"/>
            <a:ext cx="543987" cy="543987"/>
          </a:xfrm>
          <a:prstGeom prst="rect">
            <a:avLst/>
          </a:prstGeom>
        </p:spPr>
      </p:pic>
      <p:sp>
        <p:nvSpPr>
          <p:cNvPr id="14" name="矩形: 圆角 13"/>
          <p:cNvSpPr/>
          <p:nvPr/>
        </p:nvSpPr>
        <p:spPr>
          <a:xfrm>
            <a:off x="5780449" y="6097663"/>
            <a:ext cx="2506171" cy="509173"/>
          </a:xfrm>
          <a:prstGeom prst="roundRect">
            <a:avLst>
              <a:gd name="adj" fmla="val 2819"/>
            </a:avLst>
          </a:prstGeom>
          <a:noFill/>
          <a:ln>
            <a:solidFill>
              <a:srgbClr val="DAB2E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/>
          </a:p>
        </p:txBody>
      </p:sp>
      <p:sp>
        <p:nvSpPr>
          <p:cNvPr id="15" name="文本框 5"/>
          <p:cNvSpPr txBox="1"/>
          <p:nvPr/>
        </p:nvSpPr>
        <p:spPr>
          <a:xfrm>
            <a:off x="5832205" y="6181326"/>
            <a:ext cx="398255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dirty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Anthropocentrism</a:t>
            </a:r>
            <a:endParaRPr lang="zh-CN" altLang="en-US" dirty="0">
              <a:solidFill>
                <a:schemeClr val="bg1"/>
              </a:solidFill>
              <a:latin typeface="Segoe UI Black" panose="020B0A02040204020203" pitchFamily="34" charset="0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723164" y="6358739"/>
            <a:ext cx="543987" cy="543987"/>
          </a:xfrm>
          <a:prstGeom prst="rect">
            <a:avLst/>
          </a:prstGeom>
        </p:spPr>
      </p:pic>
      <p:cxnSp>
        <p:nvCxnSpPr>
          <p:cNvPr id="25" name="连接符: 肘形 24"/>
          <p:cNvCxnSpPr/>
          <p:nvPr/>
        </p:nvCxnSpPr>
        <p:spPr>
          <a:xfrm>
            <a:off x="2712291" y="5136487"/>
            <a:ext cx="1243181" cy="307132"/>
          </a:xfrm>
          <a:prstGeom prst="bentConnector3">
            <a:avLst>
              <a:gd name="adj1" fmla="val 50000"/>
            </a:avLst>
          </a:prstGeom>
          <a:ln w="19050">
            <a:solidFill>
              <a:srgbClr val="DAB2EC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2" name="连接符: 肘形 31"/>
          <p:cNvCxnSpPr/>
          <p:nvPr/>
        </p:nvCxnSpPr>
        <p:spPr>
          <a:xfrm rot="10800000" flipV="1">
            <a:off x="8326412" y="5066353"/>
            <a:ext cx="1488350" cy="1292385"/>
          </a:xfrm>
          <a:prstGeom prst="bentConnector3">
            <a:avLst>
              <a:gd name="adj1" fmla="val 50000"/>
            </a:avLst>
          </a:prstGeom>
          <a:ln w="19050">
            <a:solidFill>
              <a:srgbClr val="DAB2EC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8" name="矩形: 圆角 7"/>
          <p:cNvSpPr/>
          <p:nvPr/>
        </p:nvSpPr>
        <p:spPr>
          <a:xfrm>
            <a:off x="548215" y="4158978"/>
            <a:ext cx="900658" cy="464538"/>
          </a:xfrm>
          <a:prstGeom prst="roundRect">
            <a:avLst/>
          </a:prstGeom>
          <a:gradFill>
            <a:gsLst>
              <a:gs pos="0">
                <a:srgbClr val="30265A"/>
              </a:gs>
              <a:gs pos="100000">
                <a:srgbClr val="55265A"/>
              </a:gs>
            </a:gsLst>
            <a:lin ang="81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文本框 22"/>
          <p:cNvSpPr txBox="1"/>
          <p:nvPr/>
        </p:nvSpPr>
        <p:spPr>
          <a:xfrm>
            <a:off x="554586" y="4182698"/>
            <a:ext cx="8492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Open</a:t>
            </a:r>
            <a:endParaRPr lang="zh-CN" altLang="en-US" dirty="0">
              <a:solidFill>
                <a:schemeClr val="bg1"/>
              </a:solidFill>
              <a:latin typeface="Segoe UI Black" panose="020B0A02040204020203" pitchFamily="34" charset="0"/>
              <a:ea typeface="Segoe UI Black" panose="020B0A02040204020203" pitchFamily="34" charset="0"/>
            </a:endParaRPr>
          </a:p>
        </p:txBody>
      </p:sp>
      <p:sp>
        <p:nvSpPr>
          <p:cNvPr id="27" name="矩形: 圆角 26"/>
          <p:cNvSpPr/>
          <p:nvPr/>
        </p:nvSpPr>
        <p:spPr>
          <a:xfrm>
            <a:off x="8371737" y="4125825"/>
            <a:ext cx="1443025" cy="557418"/>
          </a:xfrm>
          <a:prstGeom prst="roundRect">
            <a:avLst/>
          </a:prstGeom>
          <a:gradFill>
            <a:gsLst>
              <a:gs pos="0">
                <a:srgbClr val="30265A"/>
              </a:gs>
              <a:gs pos="100000">
                <a:srgbClr val="55265A"/>
              </a:gs>
            </a:gsLst>
            <a:lin ang="81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文本框 29"/>
          <p:cNvSpPr txBox="1"/>
          <p:nvPr/>
        </p:nvSpPr>
        <p:spPr>
          <a:xfrm>
            <a:off x="8440425" y="4212871"/>
            <a:ext cx="1173719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Cautious</a:t>
            </a:r>
            <a:endParaRPr lang="zh-CN" altLang="en-US" sz="1800" dirty="0">
              <a:solidFill>
                <a:schemeClr val="bg1"/>
              </a:solidFill>
              <a:latin typeface="Segoe UI Black" panose="020B0A02040204020203" pitchFamily="34" charset="0"/>
            </a:endParaRPr>
          </a:p>
        </p:txBody>
      </p:sp>
      <p:cxnSp>
        <p:nvCxnSpPr>
          <p:cNvPr id="3" name="连接符: 肘形 24"/>
          <p:cNvCxnSpPr/>
          <p:nvPr/>
        </p:nvCxnSpPr>
        <p:spPr>
          <a:xfrm>
            <a:off x="3575473" y="3733130"/>
            <a:ext cx="1050882" cy="348143"/>
          </a:xfrm>
          <a:prstGeom prst="bentConnector3">
            <a:avLst>
              <a:gd name="adj1" fmla="val 50000"/>
            </a:avLst>
          </a:prstGeom>
          <a:ln w="19050">
            <a:solidFill>
              <a:srgbClr val="DAB2EC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5" name="矩形: 圆角 8"/>
          <p:cNvSpPr/>
          <p:nvPr/>
        </p:nvSpPr>
        <p:spPr>
          <a:xfrm>
            <a:off x="4632218" y="3287149"/>
            <a:ext cx="2370436" cy="1274241"/>
          </a:xfrm>
          <a:prstGeom prst="roundRect">
            <a:avLst>
              <a:gd name="adj" fmla="val 5857"/>
            </a:avLst>
          </a:prstGeom>
          <a:noFill/>
          <a:ln>
            <a:solidFill>
              <a:srgbClr val="DAB2E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/>
          </a:p>
        </p:txBody>
      </p:sp>
      <p:cxnSp>
        <p:nvCxnSpPr>
          <p:cNvPr id="6" name="连接符: 肘形 31"/>
          <p:cNvCxnSpPr/>
          <p:nvPr/>
        </p:nvCxnSpPr>
        <p:spPr>
          <a:xfrm rot="10800000" flipV="1">
            <a:off x="7002655" y="3794748"/>
            <a:ext cx="1206273" cy="286525"/>
          </a:xfrm>
          <a:prstGeom prst="bentConnector3">
            <a:avLst>
              <a:gd name="adj1" fmla="val 50000"/>
            </a:avLst>
          </a:prstGeom>
          <a:ln w="19050">
            <a:solidFill>
              <a:srgbClr val="DAB2EC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34" name="文本框 54"/>
          <p:cNvSpPr txBox="1"/>
          <p:nvPr/>
        </p:nvSpPr>
        <p:spPr>
          <a:xfrm>
            <a:off x="4626355" y="3312246"/>
            <a:ext cx="2845043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dirty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Michael </a:t>
            </a:r>
            <a:r>
              <a:rPr lang="en-US" altLang="zh-CN" dirty="0" err="1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minkov’s</a:t>
            </a:r>
            <a:r>
              <a:rPr lang="en-US" altLang="zh-CN" dirty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 theory of</a:t>
            </a:r>
          </a:p>
          <a:p>
            <a:r>
              <a:rPr lang="en-US" altLang="zh-CN" dirty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monumentalism vs </a:t>
            </a:r>
            <a:r>
              <a:rPr lang="en-US" altLang="zh-CN" dirty="0" err="1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flexumility</a:t>
            </a:r>
            <a:r>
              <a:rPr lang="en-US" altLang="zh-CN" dirty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 </a:t>
            </a:r>
          </a:p>
          <a:p>
            <a:r>
              <a:rPr lang="en-US" altLang="zh-CN" dirty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 </a:t>
            </a:r>
            <a:endParaRPr lang="zh-CN" altLang="en-US" dirty="0">
              <a:solidFill>
                <a:schemeClr val="bg1"/>
              </a:solidFill>
              <a:latin typeface="Segoe UI Black" panose="020B0A02040204020203" pitchFamily="34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366779" y="4231868"/>
            <a:ext cx="543987" cy="54398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63" presetClass="path" presetSubtype="0" accel="50000" decel="5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-2.29167E-6 -2.22222E-6 L 0.18516 0.00232 " pathEditMode="relative" rAng="0" ptsTypes="AA">
                                      <p:cBhvr>
                                        <p:cTn id="42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258" y="116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63" presetClass="path" presetSubtype="0" accel="50000" decel="5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3.33333E-6 1.85185E-6 L 0.18854 0.00741 " pathEditMode="relative" rAng="0" ptsTypes="AA">
                                      <p:cBhvr>
                                        <p:cTn id="44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427" y="370"/>
                                    </p:animMotion>
                                  </p:childTnLst>
                                </p:cTn>
                              </p:par>
                              <p:par>
                                <p:cTn id="45" presetID="10" presetClass="exit" presetSubtype="0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xit" presetSubtype="0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6" presetClass="entr" presetSubtype="21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6" presetClass="entr" presetSubtype="21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6" presetClass="entr" presetSubtype="21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6" presetClass="entr" presetSubtype="21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6" presetClass="entr" presetSubtype="21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2" presetClass="entr" presetSubtype="4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6" presetClass="entr" presetSubtype="21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4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2" presetClass="entr" presetSubtype="8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63" presetClass="path" presetSubtype="0" accel="50000" decel="5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-2.29167E-6 -2.22222E-6 L 0.18516 0.00232 " pathEditMode="relative" rAng="0" ptsTypes="AA">
                                      <p:cBhvr>
                                        <p:cTn id="7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258" y="116"/>
                                    </p:animMotion>
                                  </p:childTnLst>
                                </p:cTn>
                              </p:par>
                              <p:par>
                                <p:cTn id="80" presetID="10" presetClass="exit" presetSubtype="0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9" grpId="0"/>
      <p:bldP spid="9" grpId="0" animBg="1"/>
      <p:bldP spid="10" grpId="0"/>
      <p:bldP spid="14" grpId="0" animBg="1"/>
      <p:bldP spid="15" grpId="0"/>
      <p:bldP spid="8" grpId="0" animBg="1"/>
      <p:bldP spid="23" grpId="0"/>
      <p:bldP spid="27" grpId="0" animBg="1"/>
      <p:bldP spid="30" grpId="0"/>
      <p:bldP spid="5" grpId="0" animBg="1"/>
      <p:bldP spid="3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-1674"/>
            <a:ext cx="12192000" cy="6859674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0" y="-27809"/>
            <a:ext cx="12192000" cy="6911944"/>
          </a:xfrm>
          <a:prstGeom prst="rect">
            <a:avLst/>
          </a:prstGeom>
          <a:gradFill>
            <a:gsLst>
              <a:gs pos="24000">
                <a:srgbClr val="30265A"/>
              </a:gs>
              <a:gs pos="100000">
                <a:srgbClr val="7C4677">
                  <a:alpha val="87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25" name="组合 24"/>
          <p:cNvGrpSpPr/>
          <p:nvPr/>
        </p:nvGrpSpPr>
        <p:grpSpPr>
          <a:xfrm>
            <a:off x="4698851" y="120631"/>
            <a:ext cx="2767959" cy="1325564"/>
            <a:chOff x="141667" y="154547"/>
            <a:chExt cx="9355767" cy="1325564"/>
          </a:xfrm>
        </p:grpSpPr>
        <p:sp>
          <p:nvSpPr>
            <p:cNvPr id="6" name="矩形 5"/>
            <p:cNvSpPr/>
            <p:nvPr/>
          </p:nvSpPr>
          <p:spPr>
            <a:xfrm>
              <a:off x="141667" y="154547"/>
              <a:ext cx="9355767" cy="1325564"/>
            </a:xfrm>
            <a:prstGeom prst="rect">
              <a:avLst/>
            </a:prstGeom>
            <a:gradFill>
              <a:gsLst>
                <a:gs pos="0">
                  <a:srgbClr val="DAB2EC"/>
                </a:gs>
                <a:gs pos="78000">
                  <a:srgbClr val="DAB2EC">
                    <a:alpha val="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584403" y="154547"/>
              <a:ext cx="2621229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>
                  <a:gradFill flip="none" rotWithShape="1">
                    <a:gsLst>
                      <a:gs pos="10000">
                        <a:srgbClr val="23254C"/>
                      </a:gs>
                      <a:gs pos="100000">
                        <a:srgbClr val="7C4677"/>
                      </a:gs>
                    </a:gsLst>
                    <a:lin ang="16200000" scaled="1"/>
                    <a:tileRect/>
                  </a:gradFill>
                  <a:latin typeface="Segoe UI Black" panose="020B0A02040204020203" pitchFamily="34" charset="0"/>
                  <a:ea typeface="Segoe UI Black" panose="020B0A02040204020203" pitchFamily="34" charset="0"/>
                </a:rPr>
                <a:t>Resolution</a:t>
              </a:r>
              <a:endParaRPr lang="zh-CN" altLang="en-US" sz="3600" dirty="0">
                <a:gradFill flip="none" rotWithShape="1">
                  <a:gsLst>
                    <a:gs pos="10000">
                      <a:srgbClr val="23254C"/>
                    </a:gs>
                    <a:gs pos="100000">
                      <a:srgbClr val="7C4677"/>
                    </a:gs>
                  </a:gsLst>
                  <a:lin ang="16200000" scaled="1"/>
                  <a:tileRect/>
                </a:gradFill>
                <a:latin typeface="Segoe UI Black" panose="020B0A02040204020203" pitchFamily="34" charset="0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226947" y="1364033"/>
            <a:ext cx="11711768" cy="2525388"/>
            <a:chOff x="226947" y="1364033"/>
            <a:chExt cx="11711768" cy="2525388"/>
          </a:xfrm>
        </p:grpSpPr>
        <p:sp>
          <p:nvSpPr>
            <p:cNvPr id="9" name="矩形 8"/>
            <p:cNvSpPr/>
            <p:nvPr/>
          </p:nvSpPr>
          <p:spPr>
            <a:xfrm>
              <a:off x="226947" y="1364033"/>
              <a:ext cx="11711768" cy="2525388"/>
            </a:xfrm>
            <a:prstGeom prst="rect">
              <a:avLst/>
            </a:prstGeom>
            <a:gradFill>
              <a:gsLst>
                <a:gs pos="0">
                  <a:srgbClr val="DAB2EC"/>
                </a:gs>
                <a:gs pos="78000">
                  <a:srgbClr val="DAB2EC">
                    <a:alpha val="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grpSp>
          <p:nvGrpSpPr>
            <p:cNvPr id="15" name="组合 14"/>
            <p:cNvGrpSpPr/>
            <p:nvPr/>
          </p:nvGrpSpPr>
          <p:grpSpPr>
            <a:xfrm>
              <a:off x="405685" y="1557339"/>
              <a:ext cx="3756337" cy="838132"/>
              <a:chOff x="405685" y="1557339"/>
              <a:chExt cx="3756337" cy="838132"/>
            </a:xfrm>
          </p:grpSpPr>
          <p:sp>
            <p:nvSpPr>
              <p:cNvPr id="12" name="矩形: 圆角 11"/>
              <p:cNvSpPr/>
              <p:nvPr/>
            </p:nvSpPr>
            <p:spPr>
              <a:xfrm>
                <a:off x="405685" y="1557339"/>
                <a:ext cx="3567447" cy="838132"/>
              </a:xfrm>
              <a:prstGeom prst="roundRect">
                <a:avLst>
                  <a:gd name="adj" fmla="val 8764"/>
                </a:avLst>
              </a:prstGeom>
              <a:solidFill>
                <a:srgbClr val="30265A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4" name="文本框 13"/>
              <p:cNvSpPr txBox="1"/>
              <p:nvPr/>
            </p:nvSpPr>
            <p:spPr>
              <a:xfrm>
                <a:off x="477883" y="1652871"/>
                <a:ext cx="3684139" cy="52322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altLang="zh-CN" sz="2800" dirty="0">
                    <a:solidFill>
                      <a:schemeClr val="bg1"/>
                    </a:solidFill>
                    <a:latin typeface="Segoe UI Black" panose="020B0A02040204020203" pitchFamily="34" charset="0"/>
                    <a:ea typeface="Segoe UI Black" panose="020B0A02040204020203" pitchFamily="34" charset="0"/>
                  </a:rPr>
                  <a:t>Human and Human</a:t>
                </a:r>
                <a:endParaRPr lang="zh-CN" altLang="en-US" sz="2800" dirty="0">
                  <a:solidFill>
                    <a:schemeClr val="bg1"/>
                  </a:solidFill>
                  <a:latin typeface="Segoe UI Black" panose="020B0A02040204020203" pitchFamily="34" charset="0"/>
                </a:endParaRPr>
              </a:p>
            </p:txBody>
          </p:sp>
        </p:grpSp>
        <p:sp>
          <p:nvSpPr>
            <p:cNvPr id="16" name="箭头: 右 15"/>
            <p:cNvSpPr/>
            <p:nvPr/>
          </p:nvSpPr>
          <p:spPr>
            <a:xfrm>
              <a:off x="4746938" y="1629594"/>
              <a:ext cx="2253803" cy="650384"/>
            </a:xfrm>
            <a:prstGeom prst="rightArrow">
              <a:avLst/>
            </a:prstGeom>
            <a:solidFill>
              <a:srgbClr val="30265A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7" name="组合 16"/>
            <p:cNvGrpSpPr/>
            <p:nvPr/>
          </p:nvGrpSpPr>
          <p:grpSpPr>
            <a:xfrm>
              <a:off x="7697274" y="1535409"/>
              <a:ext cx="3567447" cy="838132"/>
              <a:chOff x="405685" y="1557339"/>
              <a:chExt cx="3567447" cy="838132"/>
            </a:xfrm>
          </p:grpSpPr>
          <p:sp>
            <p:nvSpPr>
              <p:cNvPr id="18" name="矩形: 圆角 17"/>
              <p:cNvSpPr/>
              <p:nvPr/>
            </p:nvSpPr>
            <p:spPr>
              <a:xfrm>
                <a:off x="405685" y="1557339"/>
                <a:ext cx="3567447" cy="838132"/>
              </a:xfrm>
              <a:prstGeom prst="roundRect">
                <a:avLst>
                  <a:gd name="adj" fmla="val 8764"/>
                </a:avLst>
              </a:prstGeom>
              <a:solidFill>
                <a:srgbClr val="30265A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9" name="文本框 18"/>
              <p:cNvSpPr txBox="1"/>
              <p:nvPr/>
            </p:nvSpPr>
            <p:spPr>
              <a:xfrm>
                <a:off x="477884" y="1652871"/>
                <a:ext cx="3430854" cy="52322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altLang="zh-CN" sz="2800" dirty="0">
                    <a:solidFill>
                      <a:schemeClr val="bg1"/>
                    </a:solidFill>
                    <a:latin typeface="Segoe UI Black" panose="020B0A02040204020203" pitchFamily="34" charset="0"/>
                    <a:ea typeface="Segoe UI Black" panose="020B0A02040204020203" pitchFamily="34" charset="0"/>
                  </a:rPr>
                  <a:t>Human and AI</a:t>
                </a:r>
                <a:endParaRPr lang="zh-CN" altLang="en-US" sz="2800" dirty="0">
                  <a:solidFill>
                    <a:schemeClr val="bg1"/>
                  </a:solidFill>
                  <a:latin typeface="Segoe UI Black" panose="020B0A02040204020203" pitchFamily="34" charset="0"/>
                </a:endParaRPr>
              </a:p>
            </p:txBody>
          </p:sp>
        </p:grpSp>
      </p:grpSp>
      <p:pic>
        <p:nvPicPr>
          <p:cNvPr id="22" name="图片 2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97950" y="2720832"/>
            <a:ext cx="3287162" cy="3287162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7884" y="2720832"/>
            <a:ext cx="3357996" cy="3357996"/>
          </a:xfrm>
          <a:prstGeom prst="rect">
            <a:avLst/>
          </a:prstGeom>
        </p:spPr>
      </p:pic>
      <p:sp>
        <p:nvSpPr>
          <p:cNvPr id="11" name="矩形: 圆角 10"/>
          <p:cNvSpPr/>
          <p:nvPr/>
        </p:nvSpPr>
        <p:spPr>
          <a:xfrm>
            <a:off x="4104762" y="2395471"/>
            <a:ext cx="3538154" cy="1988868"/>
          </a:xfrm>
          <a:prstGeom prst="roundRect">
            <a:avLst>
              <a:gd name="adj" fmla="val 6205"/>
            </a:avLst>
          </a:prstGeom>
          <a:gradFill>
            <a:gsLst>
              <a:gs pos="0">
                <a:srgbClr val="30265A"/>
              </a:gs>
              <a:gs pos="100000">
                <a:srgbClr val="55265A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4200079" y="2156880"/>
            <a:ext cx="3316109" cy="21852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altLang="zh-CN" sz="1600" dirty="0">
              <a:effectLst/>
              <a:latin typeface="Times New Roman" panose="02020503050405090304" pitchFamily="18" charset="0"/>
              <a:ea typeface="DengXian" panose="02010600030101010101" pitchFamily="2" charset="-122"/>
            </a:endParaRPr>
          </a:p>
          <a:p>
            <a:r>
              <a:rPr lang="en-US" altLang="zh-CN" sz="2400" dirty="0">
                <a:solidFill>
                  <a:srgbClr val="DAB2EC"/>
                </a:solidFill>
                <a:latin typeface="Segoe UI Black" panose="020B0A02040204020203" pitchFamily="34" charset="0"/>
              </a:rPr>
              <a:t>Thorough investigation and deep understanding of users’ cultural background</a:t>
            </a:r>
            <a:r>
              <a:rPr lang="zh-CN" altLang="zh-CN" sz="2400" dirty="0">
                <a:solidFill>
                  <a:srgbClr val="DAB2EC"/>
                </a:solidFill>
                <a:latin typeface="Segoe UI Black" panose="020B0A02040204020203" pitchFamily="34" charset="0"/>
              </a:rPr>
              <a:t> </a:t>
            </a:r>
            <a:endParaRPr lang="zh-CN" altLang="en-US" sz="2400" dirty="0">
              <a:solidFill>
                <a:srgbClr val="DAB2EC"/>
              </a:solidFill>
              <a:latin typeface="Segoe UI Black" panose="020B0A02040204020203" pitchFamily="34" charset="0"/>
            </a:endParaRPr>
          </a:p>
        </p:txBody>
      </p:sp>
      <p:sp>
        <p:nvSpPr>
          <p:cNvPr id="13" name="矩形: 圆角 12"/>
          <p:cNvSpPr/>
          <p:nvPr/>
        </p:nvSpPr>
        <p:spPr>
          <a:xfrm>
            <a:off x="4122673" y="4457587"/>
            <a:ext cx="3538154" cy="2289221"/>
          </a:xfrm>
          <a:prstGeom prst="roundRect">
            <a:avLst>
              <a:gd name="adj" fmla="val 6205"/>
            </a:avLst>
          </a:prstGeom>
          <a:gradFill>
            <a:gsLst>
              <a:gs pos="0">
                <a:srgbClr val="30265A"/>
              </a:gs>
              <a:gs pos="100000">
                <a:srgbClr val="55265A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4200079" y="4525690"/>
            <a:ext cx="3076442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600">
                <a:effectLst/>
                <a:latin typeface="Times New Roman" panose="02020503050405090304" pitchFamily="18" charset="0"/>
                <a:ea typeface="DengXian" panose="02010600030101010101" pitchFamily="2" charset="-122"/>
              </a:defRPr>
            </a:lvl1pPr>
          </a:lstStyle>
          <a:p>
            <a:r>
              <a:rPr lang="en-US" altLang="zh-CN" sz="2400" dirty="0">
                <a:solidFill>
                  <a:srgbClr val="B2B3EC"/>
                </a:solidFill>
                <a:latin typeface="Segoe UI Black" panose="020B0A02040204020203" pitchFamily="34" charset="0"/>
                <a:ea typeface="+mn-ea"/>
              </a:rPr>
              <a:t>Design of robots</a:t>
            </a:r>
          </a:p>
          <a:p>
            <a:r>
              <a:rPr lang="en-US" altLang="zh-CN" dirty="0">
                <a:solidFill>
                  <a:schemeClr val="bg1"/>
                </a:solidFill>
                <a:latin typeface="Segoe UI Black" panose="020B0A02040204020203" pitchFamily="34" charset="0"/>
                <a:ea typeface="+mn-ea"/>
              </a:rPr>
              <a:t>-</a:t>
            </a:r>
            <a:r>
              <a:rPr lang="en-US" altLang="zh-CN" sz="2000" dirty="0">
                <a:solidFill>
                  <a:srgbClr val="DAB2EC"/>
                </a:solidFill>
                <a:latin typeface="Segoe UI Black" panose="020B0A02040204020203" pitchFamily="34" charset="0"/>
                <a:ea typeface="+mn-ea"/>
              </a:rPr>
              <a:t>Functions</a:t>
            </a:r>
            <a:r>
              <a:rPr lang="en-US" altLang="zh-CN" dirty="0">
                <a:solidFill>
                  <a:schemeClr val="bg1"/>
                </a:solidFill>
                <a:latin typeface="Segoe UI Black" panose="020B0A02040204020203" pitchFamily="34" charset="0"/>
                <a:ea typeface="+mn-ea"/>
              </a:rPr>
              <a:t>: </a:t>
            </a:r>
          </a:p>
          <a:p>
            <a:r>
              <a:rPr lang="en-US" altLang="zh-CN" dirty="0">
                <a:solidFill>
                  <a:schemeClr val="bg1"/>
                </a:solidFill>
                <a:latin typeface="Segoe UI Black" panose="020B0A02040204020203" pitchFamily="34" charset="0"/>
                <a:ea typeface="+mn-ea"/>
              </a:rPr>
              <a:t>family</a:t>
            </a:r>
            <a:r>
              <a:rPr lang="zh-CN" altLang="en-US" dirty="0">
                <a:solidFill>
                  <a:schemeClr val="bg1"/>
                </a:solidFill>
                <a:latin typeface="Segoe UI Black" panose="020B0A02040204020203" pitchFamily="34" charset="0"/>
                <a:ea typeface="+mn-ea"/>
              </a:rPr>
              <a:t> </a:t>
            </a:r>
            <a:r>
              <a:rPr lang="en-US" altLang="zh-CN" dirty="0">
                <a:solidFill>
                  <a:schemeClr val="bg1"/>
                </a:solidFill>
                <a:latin typeface="Segoe UI Black" panose="020B0A02040204020203" pitchFamily="34" charset="0"/>
                <a:ea typeface="+mn-ea"/>
              </a:rPr>
              <a:t>or work</a:t>
            </a:r>
          </a:p>
          <a:p>
            <a:r>
              <a:rPr lang="en-US" altLang="zh-CN" dirty="0">
                <a:solidFill>
                  <a:schemeClr val="bg1"/>
                </a:solidFill>
                <a:latin typeface="Segoe UI Black" panose="020B0A02040204020203" pitchFamily="34" charset="0"/>
                <a:ea typeface="+mn-ea"/>
              </a:rPr>
              <a:t>-</a:t>
            </a:r>
            <a:r>
              <a:rPr lang="en-US" altLang="zh-CN" sz="2000" dirty="0">
                <a:solidFill>
                  <a:srgbClr val="DAB2EC"/>
                </a:solidFill>
                <a:latin typeface="Segoe UI Black" panose="020B0A02040204020203" pitchFamily="34" charset="0"/>
                <a:ea typeface="+mn-ea"/>
              </a:rPr>
              <a:t>Communication styles</a:t>
            </a:r>
            <a:r>
              <a:rPr lang="en-US" altLang="zh-CN" dirty="0">
                <a:solidFill>
                  <a:schemeClr val="bg1"/>
                </a:solidFill>
                <a:latin typeface="Segoe UI Black" panose="020B0A02040204020203" pitchFamily="34" charset="0"/>
                <a:ea typeface="+mn-ea"/>
              </a:rPr>
              <a:t>: implicit or explicit</a:t>
            </a:r>
          </a:p>
          <a:p>
            <a:r>
              <a:rPr lang="en-US" altLang="zh-CN" dirty="0">
                <a:solidFill>
                  <a:schemeClr val="bg1"/>
                </a:solidFill>
                <a:latin typeface="Segoe UI Black" panose="020B0A02040204020203" pitchFamily="34" charset="0"/>
                <a:ea typeface="+mn-ea"/>
              </a:rPr>
              <a:t>-</a:t>
            </a:r>
            <a:r>
              <a:rPr lang="en-US" altLang="zh-CN" sz="2000" dirty="0">
                <a:solidFill>
                  <a:srgbClr val="DAB2EC"/>
                </a:solidFill>
                <a:latin typeface="Segoe UI Black" panose="020B0A02040204020203" pitchFamily="34" charset="0"/>
                <a:ea typeface="+mn-ea"/>
              </a:rPr>
              <a:t>Acceptance</a:t>
            </a:r>
            <a:r>
              <a:rPr lang="en-US" altLang="zh-CN" dirty="0">
                <a:solidFill>
                  <a:schemeClr val="bg1"/>
                </a:solidFill>
                <a:latin typeface="Segoe UI Black" panose="020B0A02040204020203" pitchFamily="34" charset="0"/>
                <a:ea typeface="+mn-ea"/>
              </a:rPr>
              <a:t>: </a:t>
            </a:r>
          </a:p>
          <a:p>
            <a:r>
              <a:rPr lang="en-US" altLang="zh-CN" dirty="0">
                <a:solidFill>
                  <a:schemeClr val="bg1"/>
                </a:solidFill>
                <a:latin typeface="Segoe UI Black" panose="020B0A02040204020203" pitchFamily="34" charset="0"/>
                <a:ea typeface="+mn-ea"/>
              </a:rPr>
              <a:t>humanoid or not</a:t>
            </a:r>
            <a:endParaRPr lang="zh-CN" altLang="en-US" dirty="0">
              <a:solidFill>
                <a:schemeClr val="bg1"/>
              </a:solidFill>
              <a:latin typeface="Segoe UI Black" panose="020B0A02040204020203" pitchFamily="34" charset="0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8" grpId="0"/>
      <p:bldP spid="13" grpId="0" animBg="1"/>
      <p:bldP spid="1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9" name="内容占位符 8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0331" y="1825625"/>
            <a:ext cx="4351338" cy="4351338"/>
          </a:xfr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12192000" cy="8114890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0" y="0"/>
            <a:ext cx="12192000" cy="8114890"/>
          </a:xfrm>
          <a:prstGeom prst="rect">
            <a:avLst/>
          </a:prstGeom>
          <a:gradFill>
            <a:gsLst>
              <a:gs pos="0">
                <a:srgbClr val="30265A"/>
              </a:gs>
              <a:gs pos="100000">
                <a:srgbClr val="7C4677">
                  <a:alpha val="41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3572265" cy="1251116"/>
          </a:xfrm>
          <a:prstGeom prst="rect">
            <a:avLst/>
          </a:prstGeom>
        </p:spPr>
      </p:pic>
      <p:pic>
        <p:nvPicPr>
          <p:cNvPr id="40" name="图片 3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018907" y="1866023"/>
            <a:ext cx="7247237" cy="4586945"/>
          </a:xfrm>
          <a:prstGeom prst="rect">
            <a:avLst/>
          </a:prstGeom>
        </p:spPr>
      </p:pic>
      <p:pic>
        <p:nvPicPr>
          <p:cNvPr id="43" name="图片 4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1042351" y="3778202"/>
            <a:ext cx="4485975" cy="2889344"/>
          </a:xfrm>
          <a:prstGeom prst="rect">
            <a:avLst/>
          </a:prstGeom>
        </p:spPr>
      </p:pic>
      <p:pic>
        <p:nvPicPr>
          <p:cNvPr id="44" name="图片 43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5744685" y="3824106"/>
            <a:ext cx="4560220" cy="290946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9" name="内容占位符 8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0331" y="1825625"/>
            <a:ext cx="4351338" cy="4351338"/>
          </a:xfr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12192000" cy="8114890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0" y="0"/>
            <a:ext cx="12192000" cy="8114890"/>
          </a:xfrm>
          <a:prstGeom prst="rect">
            <a:avLst/>
          </a:prstGeom>
          <a:gradFill>
            <a:gsLst>
              <a:gs pos="0">
                <a:srgbClr val="30265A"/>
              </a:gs>
              <a:gs pos="100000">
                <a:srgbClr val="7C4677">
                  <a:alpha val="41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-36928"/>
            <a:ext cx="3572265" cy="1251116"/>
          </a:xfrm>
          <a:prstGeom prst="rect">
            <a:avLst/>
          </a:prstGeom>
        </p:spPr>
      </p:pic>
      <p:pic>
        <p:nvPicPr>
          <p:cNvPr id="40" name="图片 3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-2692922" y="3929887"/>
            <a:ext cx="4252632" cy="269159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946449" y="1865491"/>
            <a:ext cx="7258330" cy="467497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1214964" y="3978279"/>
            <a:ext cx="4012146" cy="255978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9" name="内容占位符 8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0331" y="1825625"/>
            <a:ext cx="4351338" cy="4351338"/>
          </a:xfr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12192000" cy="8114890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0" y="-9382"/>
            <a:ext cx="12192000" cy="8114890"/>
          </a:xfrm>
          <a:prstGeom prst="rect">
            <a:avLst/>
          </a:prstGeom>
          <a:gradFill>
            <a:gsLst>
              <a:gs pos="0">
                <a:srgbClr val="30265A"/>
              </a:gs>
              <a:gs pos="100000">
                <a:srgbClr val="7C4677">
                  <a:alpha val="41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-9382"/>
            <a:ext cx="3173285" cy="1110107"/>
          </a:xfrm>
          <a:prstGeom prst="rect">
            <a:avLst/>
          </a:prstGeom>
        </p:spPr>
      </p:pic>
      <p:pic>
        <p:nvPicPr>
          <p:cNvPr id="40" name="图片 3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-2749182" y="3869919"/>
            <a:ext cx="4365153" cy="281152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401772" y="2134545"/>
            <a:ext cx="7126697" cy="4546897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-6606283" y="3679974"/>
            <a:ext cx="4585379" cy="329280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488" y="0"/>
            <a:ext cx="12189023" cy="685799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9" name="内容占位符 8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47709" y="1217850"/>
            <a:ext cx="4351338" cy="4351338"/>
          </a:xfr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-837"/>
            <a:ext cx="12192000" cy="6859674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0" y="0"/>
            <a:ext cx="12192000" cy="6834282"/>
          </a:xfrm>
          <a:prstGeom prst="rect">
            <a:avLst/>
          </a:prstGeom>
          <a:gradFill>
            <a:gsLst>
              <a:gs pos="0">
                <a:srgbClr val="30265A"/>
              </a:gs>
              <a:gs pos="100000">
                <a:srgbClr val="7C4677">
                  <a:alpha val="41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1" name="矩形: 圆角 10"/>
          <p:cNvSpPr/>
          <p:nvPr/>
        </p:nvSpPr>
        <p:spPr>
          <a:xfrm flipH="1">
            <a:off x="6804672" y="737802"/>
            <a:ext cx="5217459" cy="5512424"/>
          </a:xfrm>
          <a:prstGeom prst="roundRect">
            <a:avLst>
              <a:gd name="adj" fmla="val 0"/>
            </a:avLst>
          </a:prstGeom>
          <a:gradFill flip="none" rotWithShape="1">
            <a:gsLst>
              <a:gs pos="72000">
                <a:srgbClr val="23254C"/>
              </a:gs>
              <a:gs pos="100000">
                <a:srgbClr val="23254C">
                  <a:alpha val="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7" name="矩形 16"/>
          <p:cNvSpPr/>
          <p:nvPr/>
        </p:nvSpPr>
        <p:spPr>
          <a:xfrm>
            <a:off x="3120622" y="748495"/>
            <a:ext cx="6292781" cy="1802991"/>
          </a:xfrm>
          <a:prstGeom prst="rect">
            <a:avLst/>
          </a:prstGeom>
          <a:gradFill flip="none" rotWithShape="1">
            <a:gsLst>
              <a:gs pos="59000">
                <a:srgbClr val="23254C"/>
              </a:gs>
              <a:gs pos="100000">
                <a:srgbClr val="23254C">
                  <a:alpha val="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15" name="组合 14"/>
          <p:cNvGrpSpPr/>
          <p:nvPr/>
        </p:nvGrpSpPr>
        <p:grpSpPr>
          <a:xfrm>
            <a:off x="224625" y="737802"/>
            <a:ext cx="11715198" cy="5488706"/>
            <a:chOff x="197247" y="1345576"/>
            <a:chExt cx="11715198" cy="6263216"/>
          </a:xfrm>
        </p:grpSpPr>
        <p:sp>
          <p:nvSpPr>
            <p:cNvPr id="10" name="矩形: 圆角 9"/>
            <p:cNvSpPr/>
            <p:nvPr/>
          </p:nvSpPr>
          <p:spPr>
            <a:xfrm>
              <a:off x="197247" y="1345576"/>
              <a:ext cx="5217459" cy="6263216"/>
            </a:xfrm>
            <a:prstGeom prst="roundRect">
              <a:avLst>
                <a:gd name="adj" fmla="val 0"/>
              </a:avLst>
            </a:prstGeom>
            <a:gradFill flip="none" rotWithShape="1">
              <a:gsLst>
                <a:gs pos="72000">
                  <a:srgbClr val="23254C"/>
                </a:gs>
                <a:gs pos="100000">
                  <a:srgbClr val="23254C">
                    <a:alpha val="0"/>
                  </a:srgb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8286414" y="3490350"/>
              <a:ext cx="3508436" cy="2670912"/>
            </a:xfrm>
            <a:prstGeom prst="rect">
              <a:avLst/>
            </a:prstGeom>
          </p:spPr>
        </p:pic>
        <p:sp>
          <p:nvSpPr>
            <p:cNvPr id="13" name="文本框 12"/>
            <p:cNvSpPr txBox="1"/>
            <p:nvPr/>
          </p:nvSpPr>
          <p:spPr>
            <a:xfrm>
              <a:off x="7685006" y="2623281"/>
              <a:ext cx="4227439" cy="52681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r>
                <a:rPr lang="en-US" altLang="zh-CN" sz="2400" dirty="0">
                  <a:solidFill>
                    <a:schemeClr val="bg1"/>
                  </a:solidFill>
                  <a:latin typeface="Segoe UI Black" panose="020B0A02040204020203" pitchFamily="34" charset="0"/>
                </a:rPr>
                <a:t>Work &amp; Family Companion</a:t>
              </a:r>
              <a:endParaRPr lang="zh-CN" altLang="en-US" sz="2400" dirty="0">
                <a:solidFill>
                  <a:schemeClr val="bg1"/>
                </a:solidFill>
                <a:latin typeface="Segoe UI Black" panose="020B0A02040204020203" pitchFamily="34" charset="0"/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10806126" y="2086455"/>
              <a:ext cx="1029449" cy="4616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u="sng" dirty="0">
                  <a:solidFill>
                    <a:schemeClr val="bg1"/>
                  </a:solidFill>
                  <a:latin typeface="Segoe UI Black" panose="020B0A02040204020203" pitchFamily="34" charset="0"/>
                  <a:ea typeface="Segoe UI Black" panose="020B0A02040204020203" pitchFamily="34" charset="0"/>
                </a:rPr>
                <a:t>China</a:t>
              </a:r>
              <a:endParaRPr lang="zh-CN" altLang="en-US" sz="2400" u="sng" dirty="0">
                <a:solidFill>
                  <a:schemeClr val="bg1"/>
                </a:solidFill>
                <a:latin typeface="Segoe UI Black" panose="020B0A02040204020203" pitchFamily="34" charset="0"/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356706" y="1387064"/>
            <a:ext cx="143500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u="sng" dirty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America</a:t>
            </a:r>
            <a:endParaRPr lang="zh-CN" altLang="en-US" sz="2400" u="sng" dirty="0">
              <a:solidFill>
                <a:schemeClr val="bg1"/>
              </a:solidFill>
              <a:latin typeface="Segoe UI Black" panose="020B0A02040204020203" pitchFamily="3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56706" y="1887082"/>
            <a:ext cx="250100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Work Assistant</a:t>
            </a:r>
            <a:endParaRPr lang="zh-CN" altLang="en-US" sz="2400" dirty="0">
              <a:solidFill>
                <a:schemeClr val="bg1"/>
              </a:solidFill>
              <a:latin typeface="Segoe UI Black" panose="020B0A02040204020203" pitchFamily="34" charset="0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4768491" y="1163405"/>
            <a:ext cx="302358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u="sng" dirty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Roles of Robots</a:t>
            </a:r>
            <a:endParaRPr lang="zh-CN" altLang="en-US" sz="2800" u="sng" dirty="0">
              <a:solidFill>
                <a:schemeClr val="bg1"/>
              </a:solidFill>
              <a:latin typeface="Segoe UI Black" panose="020B0A02040204020203" pitchFamily="34" charset="0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24528" y="2605931"/>
            <a:ext cx="3523181" cy="235204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7" grpId="0" animBg="1"/>
      <p:bldP spid="3" grpId="0"/>
      <p:bldP spid="6" grpId="0"/>
      <p:bldP spid="1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9" name="内容占位符 8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0331" y="883848"/>
            <a:ext cx="4351338" cy="4351338"/>
          </a:xfr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9674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0" y="-173292"/>
            <a:ext cx="12192000" cy="7031292"/>
          </a:xfrm>
          <a:prstGeom prst="rect">
            <a:avLst/>
          </a:prstGeom>
          <a:gradFill>
            <a:gsLst>
              <a:gs pos="0">
                <a:srgbClr val="30265A"/>
              </a:gs>
              <a:gs pos="100000">
                <a:srgbClr val="7C4677">
                  <a:alpha val="41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1" name="矩形: 圆角 10"/>
          <p:cNvSpPr/>
          <p:nvPr/>
        </p:nvSpPr>
        <p:spPr>
          <a:xfrm flipH="1">
            <a:off x="6777296" y="403799"/>
            <a:ext cx="5217459" cy="6263216"/>
          </a:xfrm>
          <a:prstGeom prst="roundRect">
            <a:avLst>
              <a:gd name="adj" fmla="val 0"/>
            </a:avLst>
          </a:prstGeom>
          <a:gradFill flip="none" rotWithShape="1">
            <a:gsLst>
              <a:gs pos="72000">
                <a:srgbClr val="23254C"/>
              </a:gs>
              <a:gs pos="100000">
                <a:srgbClr val="23254C">
                  <a:alpha val="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15" name="组合 14"/>
          <p:cNvGrpSpPr/>
          <p:nvPr/>
        </p:nvGrpSpPr>
        <p:grpSpPr>
          <a:xfrm>
            <a:off x="197247" y="403799"/>
            <a:ext cx="11585822" cy="6263216"/>
            <a:chOff x="197247" y="1345576"/>
            <a:chExt cx="11585822" cy="6263216"/>
          </a:xfrm>
        </p:grpSpPr>
        <p:sp>
          <p:nvSpPr>
            <p:cNvPr id="10" name="矩形: 圆角 9"/>
            <p:cNvSpPr/>
            <p:nvPr/>
          </p:nvSpPr>
          <p:spPr>
            <a:xfrm>
              <a:off x="197247" y="1345576"/>
              <a:ext cx="5217459" cy="6263216"/>
            </a:xfrm>
            <a:prstGeom prst="roundRect">
              <a:avLst>
                <a:gd name="adj" fmla="val 0"/>
              </a:avLst>
            </a:prstGeom>
            <a:gradFill flip="none" rotWithShape="1">
              <a:gsLst>
                <a:gs pos="72000">
                  <a:srgbClr val="23254C"/>
                </a:gs>
                <a:gs pos="100000">
                  <a:srgbClr val="23254C">
                    <a:alpha val="0"/>
                  </a:srgb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10437829" y="2651618"/>
              <a:ext cx="1345240" cy="46166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r>
                <a:rPr lang="en-US" altLang="zh-CN" sz="2400" dirty="0">
                  <a:solidFill>
                    <a:schemeClr val="bg1"/>
                  </a:solidFill>
                  <a:latin typeface="Segoe UI Black" panose="020B0A02040204020203" pitchFamily="34" charset="0"/>
                  <a:ea typeface="Segoe UI Black" panose="020B0A02040204020203" pitchFamily="34" charset="0"/>
                </a:rPr>
                <a:t>Implicit</a:t>
              </a:r>
              <a:endParaRPr lang="zh-CN" altLang="en-US" sz="2400" dirty="0">
                <a:solidFill>
                  <a:schemeClr val="bg1"/>
                </a:solidFill>
                <a:latin typeface="Segoe UI Black" panose="020B0A02040204020203" pitchFamily="34" charset="0"/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10746449" y="2097029"/>
              <a:ext cx="102944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u="sng" dirty="0">
                  <a:solidFill>
                    <a:schemeClr val="bg1"/>
                  </a:solidFill>
                  <a:latin typeface="Segoe UI Black" panose="020B0A02040204020203" pitchFamily="34" charset="0"/>
                  <a:ea typeface="Segoe UI Black" panose="020B0A02040204020203" pitchFamily="34" charset="0"/>
                </a:rPr>
                <a:t>China</a:t>
              </a:r>
              <a:endParaRPr lang="zh-CN" altLang="en-US" sz="2400" u="sng" dirty="0">
                <a:solidFill>
                  <a:schemeClr val="bg1"/>
                </a:solidFill>
                <a:latin typeface="Segoe UI Black" panose="020B0A02040204020203" pitchFamily="34" charset="0"/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346262" y="1156816"/>
            <a:ext cx="143500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u="sng" dirty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America</a:t>
            </a:r>
            <a:endParaRPr lang="zh-CN" altLang="en-US" sz="2400" u="sng" dirty="0">
              <a:solidFill>
                <a:schemeClr val="bg1"/>
              </a:solidFill>
              <a:latin typeface="Segoe UI Black" panose="020B0A02040204020203" pitchFamily="34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346262" y="1729362"/>
            <a:ext cx="1306768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Explicit</a:t>
            </a:r>
            <a:endParaRPr lang="zh-CN" altLang="en-US" sz="2400" dirty="0">
              <a:solidFill>
                <a:schemeClr val="bg1"/>
              </a:solidFill>
              <a:latin typeface="Segoe UI Black" panose="020B0A02040204020203" pitchFamily="34" charset="0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3041268" y="401547"/>
            <a:ext cx="6292781" cy="1802991"/>
          </a:xfrm>
          <a:prstGeom prst="rect">
            <a:avLst/>
          </a:prstGeom>
          <a:gradFill flip="none" rotWithShape="1">
            <a:gsLst>
              <a:gs pos="59000">
                <a:srgbClr val="23254C"/>
              </a:gs>
              <a:gs pos="100000">
                <a:srgbClr val="23254C">
                  <a:alpha val="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1" name="文本框 20"/>
          <p:cNvSpPr txBox="1"/>
          <p:nvPr/>
        </p:nvSpPr>
        <p:spPr>
          <a:xfrm>
            <a:off x="3615138" y="692863"/>
            <a:ext cx="465544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u="sng" dirty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Ways of Expressing Emotions</a:t>
            </a:r>
            <a:endParaRPr lang="zh-CN" altLang="en-US" sz="2400" u="sng" dirty="0">
              <a:solidFill>
                <a:schemeClr val="bg1"/>
              </a:solidFill>
              <a:latin typeface="Segoe UI Black" panose="020B0A02040204020203" pitchFamily="34" charset="0"/>
            </a:endParaRPr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44" r="29244"/>
          <a:stretch/>
        </p:blipFill>
        <p:spPr>
          <a:xfrm>
            <a:off x="408931" y="2526991"/>
            <a:ext cx="3102796" cy="3147508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749" r="25224"/>
          <a:stretch/>
        </p:blipFill>
        <p:spPr>
          <a:xfrm>
            <a:off x="8536128" y="2526991"/>
            <a:ext cx="3246941" cy="314750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16" presetClass="entr" presetSubtype="2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6" presetClass="entr" presetSubtype="2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3" grpId="0"/>
      <p:bldP spid="17" grpId="0"/>
      <p:bldP spid="20" grpId="0" animBg="1"/>
      <p:bldP spid="2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9" name="内容占位符 8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0331" y="883848"/>
            <a:ext cx="4351338" cy="4351338"/>
          </a:xfr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9674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0" y="-173292"/>
            <a:ext cx="12192000" cy="7031292"/>
          </a:xfrm>
          <a:prstGeom prst="rect">
            <a:avLst/>
          </a:prstGeom>
          <a:gradFill>
            <a:gsLst>
              <a:gs pos="0">
                <a:srgbClr val="30265A"/>
              </a:gs>
              <a:gs pos="100000">
                <a:srgbClr val="7C4677">
                  <a:alpha val="41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1" name="矩形: 圆角 10"/>
          <p:cNvSpPr/>
          <p:nvPr/>
        </p:nvSpPr>
        <p:spPr>
          <a:xfrm flipH="1">
            <a:off x="6777296" y="403799"/>
            <a:ext cx="5217459" cy="6263216"/>
          </a:xfrm>
          <a:prstGeom prst="roundRect">
            <a:avLst>
              <a:gd name="adj" fmla="val 0"/>
            </a:avLst>
          </a:prstGeom>
          <a:gradFill flip="none" rotWithShape="1">
            <a:gsLst>
              <a:gs pos="72000">
                <a:srgbClr val="23254C"/>
              </a:gs>
              <a:gs pos="100000">
                <a:srgbClr val="23254C">
                  <a:alpha val="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15" name="组合 14"/>
          <p:cNvGrpSpPr/>
          <p:nvPr/>
        </p:nvGrpSpPr>
        <p:grpSpPr>
          <a:xfrm>
            <a:off x="197247" y="403799"/>
            <a:ext cx="11625848" cy="6263216"/>
            <a:chOff x="197247" y="1345576"/>
            <a:chExt cx="11625848" cy="6263216"/>
          </a:xfrm>
        </p:grpSpPr>
        <p:sp>
          <p:nvSpPr>
            <p:cNvPr id="10" name="矩形: 圆角 9"/>
            <p:cNvSpPr/>
            <p:nvPr/>
          </p:nvSpPr>
          <p:spPr>
            <a:xfrm>
              <a:off x="197247" y="1345576"/>
              <a:ext cx="5217459" cy="6263216"/>
            </a:xfrm>
            <a:prstGeom prst="roundRect">
              <a:avLst>
                <a:gd name="adj" fmla="val 0"/>
              </a:avLst>
            </a:prstGeom>
            <a:gradFill flip="none" rotWithShape="1">
              <a:gsLst>
                <a:gs pos="72000">
                  <a:srgbClr val="23254C"/>
                </a:gs>
                <a:gs pos="100000">
                  <a:srgbClr val="23254C">
                    <a:alpha val="0"/>
                  </a:srgb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10868269" y="2639222"/>
              <a:ext cx="914033" cy="46166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r>
                <a:rPr lang="en-US" altLang="zh-CN" sz="2400" dirty="0">
                  <a:solidFill>
                    <a:schemeClr val="bg1"/>
                  </a:solidFill>
                  <a:latin typeface="Segoe UI Black" panose="020B0A02040204020203" pitchFamily="34" charset="0"/>
                  <a:ea typeface="Segoe UI Black" panose="020B0A02040204020203" pitchFamily="34" charset="0"/>
                </a:rPr>
                <a:t>High</a:t>
              </a:r>
              <a:endParaRPr lang="zh-CN" altLang="en-US" sz="2400" dirty="0">
                <a:solidFill>
                  <a:schemeClr val="bg1"/>
                </a:solidFill>
                <a:latin typeface="Segoe UI Black" panose="020B0A02040204020203" pitchFamily="34" charset="0"/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10793646" y="2138883"/>
              <a:ext cx="102944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u="sng" dirty="0">
                  <a:solidFill>
                    <a:schemeClr val="bg1"/>
                  </a:solidFill>
                  <a:latin typeface="Segoe UI Black" panose="020B0A02040204020203" pitchFamily="34" charset="0"/>
                  <a:ea typeface="Segoe UI Black" panose="020B0A02040204020203" pitchFamily="34" charset="0"/>
                </a:rPr>
                <a:t>China</a:t>
              </a:r>
              <a:endParaRPr lang="zh-CN" altLang="en-US" sz="2400" u="sng" dirty="0">
                <a:solidFill>
                  <a:schemeClr val="bg1"/>
                </a:solidFill>
                <a:latin typeface="Segoe UI Black" panose="020B0A02040204020203" pitchFamily="34" charset="0"/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401688" y="1130555"/>
            <a:ext cx="143500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u="sng" dirty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America</a:t>
            </a:r>
            <a:endParaRPr lang="zh-CN" altLang="en-US" sz="2400" u="sng" dirty="0">
              <a:solidFill>
                <a:schemeClr val="bg1"/>
              </a:solidFill>
              <a:latin typeface="Segoe UI Black" panose="020B0A02040204020203" pitchFamily="34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434426" y="1598706"/>
            <a:ext cx="806631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Low</a:t>
            </a:r>
            <a:endParaRPr lang="zh-CN" altLang="en-US" sz="2400" dirty="0">
              <a:solidFill>
                <a:schemeClr val="bg1"/>
              </a:solidFill>
              <a:latin typeface="Segoe UI Black" panose="020B0A02040204020203" pitchFamily="34" charset="0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0816889" y="2113762"/>
            <a:ext cx="98296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Open</a:t>
            </a:r>
            <a:endParaRPr lang="zh-CN" altLang="en-US" sz="2400" dirty="0">
              <a:solidFill>
                <a:schemeClr val="bg1"/>
              </a:solidFill>
              <a:latin typeface="Segoe UI Black" panose="020B0A02040204020203" pitchFamily="34" charset="0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435796" y="2056397"/>
            <a:ext cx="150393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Cautious</a:t>
            </a:r>
            <a:endParaRPr lang="zh-CN" altLang="en-US" sz="2400" dirty="0">
              <a:solidFill>
                <a:schemeClr val="bg1"/>
              </a:solidFill>
              <a:latin typeface="Segoe UI Black" panose="020B0A02040204020203" pitchFamily="34" charset="0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3041268" y="401547"/>
            <a:ext cx="6292781" cy="1802991"/>
          </a:xfrm>
          <a:prstGeom prst="rect">
            <a:avLst/>
          </a:prstGeom>
          <a:gradFill flip="none" rotWithShape="1">
            <a:gsLst>
              <a:gs pos="59000">
                <a:srgbClr val="23254C"/>
              </a:gs>
              <a:gs pos="100000">
                <a:srgbClr val="23254C">
                  <a:alpha val="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1" name="文本框 20"/>
          <p:cNvSpPr txBox="1"/>
          <p:nvPr/>
        </p:nvSpPr>
        <p:spPr>
          <a:xfrm>
            <a:off x="3320206" y="651341"/>
            <a:ext cx="620875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u="sng" dirty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Acceptance Level of Companion Robots</a:t>
            </a:r>
            <a:endParaRPr lang="zh-CN" altLang="en-US" sz="2400" u="sng" dirty="0">
              <a:solidFill>
                <a:schemeClr val="bg1"/>
              </a:solidFill>
              <a:latin typeface="Segoe UI Black" panose="020B0A02040204020203" pitchFamily="34" charset="0"/>
            </a:endParaRPr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000" r="22000"/>
          <a:stretch>
            <a:fillRect/>
          </a:stretch>
        </p:blipFill>
        <p:spPr>
          <a:xfrm>
            <a:off x="491604" y="2691354"/>
            <a:ext cx="2869650" cy="2869650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922827" y="3059517"/>
            <a:ext cx="4016784" cy="244627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3" grpId="0"/>
      <p:bldP spid="17" grpId="0"/>
      <p:bldP spid="18" grpId="0"/>
      <p:bldP spid="19" grpId="0"/>
      <p:bldP spid="20" grpId="0" animBg="1"/>
      <p:bldP spid="2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40" r="1640"/>
          <a:stretch>
            <a:fillRect/>
          </a:stretch>
        </p:blipFill>
        <p:spPr>
          <a:xfrm>
            <a:off x="0" y="-1"/>
            <a:ext cx="12192000" cy="7092363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-1" y="-37844"/>
            <a:ext cx="12192000" cy="7168047"/>
          </a:xfrm>
          <a:prstGeom prst="rect">
            <a:avLst/>
          </a:prstGeom>
          <a:gradFill>
            <a:gsLst>
              <a:gs pos="24000">
                <a:srgbClr val="30265A"/>
              </a:gs>
              <a:gs pos="100000">
                <a:srgbClr val="7C4677">
                  <a:alpha val="87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7" name="矩形 16"/>
          <p:cNvSpPr/>
          <p:nvPr/>
        </p:nvSpPr>
        <p:spPr>
          <a:xfrm>
            <a:off x="4637961" y="176072"/>
            <a:ext cx="3168057" cy="1214792"/>
          </a:xfrm>
          <a:prstGeom prst="rect">
            <a:avLst/>
          </a:prstGeom>
          <a:gradFill>
            <a:gsLst>
              <a:gs pos="0">
                <a:srgbClr val="DAB2EC"/>
              </a:gs>
              <a:gs pos="78000">
                <a:srgbClr val="DAB2EC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1" name="文本框 10"/>
          <p:cNvSpPr txBox="1"/>
          <p:nvPr/>
        </p:nvSpPr>
        <p:spPr>
          <a:xfrm>
            <a:off x="4637961" y="176072"/>
            <a:ext cx="323357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gradFill flip="none" rotWithShape="1">
                  <a:gsLst>
                    <a:gs pos="10000">
                      <a:srgbClr val="23254C"/>
                    </a:gs>
                    <a:gs pos="100000">
                      <a:srgbClr val="7C4677"/>
                    </a:gs>
                  </a:gsLst>
                  <a:lin ang="16200000" scaled="1"/>
                  <a:tileRect/>
                </a:gradFill>
                <a:latin typeface="Segoe UI Black" panose="020B0A02040204020203" pitchFamily="34" charset="0"/>
                <a:ea typeface="Segoe UI Black" panose="020B0A02040204020203" pitchFamily="34" charset="0"/>
              </a:rPr>
              <a:t>Case Analysis</a:t>
            </a:r>
            <a:endParaRPr lang="zh-CN" altLang="en-US" sz="3600" dirty="0">
              <a:gradFill flip="none" rotWithShape="1">
                <a:gsLst>
                  <a:gs pos="10000">
                    <a:srgbClr val="23254C"/>
                  </a:gs>
                  <a:gs pos="100000">
                    <a:srgbClr val="7C4677"/>
                  </a:gs>
                </a:gsLst>
                <a:lin ang="16200000" scaled="1"/>
                <a:tileRect/>
              </a:gradFill>
              <a:latin typeface="Segoe UI Black" panose="020B0A02040204020203" pitchFamily="34" charset="0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386449" y="1377342"/>
            <a:ext cx="12276450" cy="859352"/>
          </a:xfrm>
          <a:prstGeom prst="rect">
            <a:avLst/>
          </a:prstGeom>
          <a:gradFill flip="none" rotWithShape="1">
            <a:gsLst>
              <a:gs pos="79000">
                <a:srgbClr val="DAB2EC"/>
              </a:gs>
              <a:gs pos="100000">
                <a:srgbClr val="DAB2EC">
                  <a:alpha val="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gradFill>
                <a:gsLst>
                  <a:gs pos="10000">
                    <a:srgbClr val="23254C"/>
                  </a:gs>
                  <a:gs pos="100000">
                    <a:srgbClr val="7C4677"/>
                  </a:gs>
                </a:gsLst>
                <a:lin ang="16200000" scaled="1"/>
              </a:gradFill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440237" y="1483852"/>
            <a:ext cx="1139446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gradFill flip="none" rotWithShape="1">
                  <a:gsLst>
                    <a:gs pos="10000">
                      <a:srgbClr val="23254C"/>
                    </a:gs>
                    <a:gs pos="100000">
                      <a:srgbClr val="7C4677"/>
                    </a:gs>
                  </a:gsLst>
                  <a:lin ang="16200000" scaled="1"/>
                  <a:tileRect/>
                </a:gradFill>
                <a:latin typeface="Segoe UI Black" panose="020B0A02040204020203" pitchFamily="34" charset="0"/>
                <a:ea typeface="Segoe UI Black" panose="020B0A02040204020203" pitchFamily="34" charset="0"/>
              </a:rPr>
              <a:t>Conflict 1 The conflict about family responsibility</a:t>
            </a:r>
            <a:endParaRPr lang="zh-CN" altLang="en-US" sz="3600" dirty="0">
              <a:gradFill flip="none" rotWithShape="1">
                <a:gsLst>
                  <a:gs pos="10000">
                    <a:srgbClr val="23254C"/>
                  </a:gs>
                  <a:gs pos="100000">
                    <a:srgbClr val="7C4677"/>
                  </a:gs>
                </a:gsLst>
                <a:lin ang="16200000" scaled="1"/>
                <a:tileRect/>
              </a:gradFill>
              <a:latin typeface="Segoe UI Black" panose="020B0A02040204020203" pitchFamily="34" charset="0"/>
            </a:endParaRPr>
          </a:p>
          <a:p>
            <a:r>
              <a:rPr lang="en-US" altLang="zh-CN" sz="3600" dirty="0">
                <a:gradFill flip="none" rotWithShape="1">
                  <a:gsLst>
                    <a:gs pos="10000">
                      <a:srgbClr val="23254C"/>
                    </a:gs>
                    <a:gs pos="100000">
                      <a:srgbClr val="7C4677"/>
                    </a:gs>
                  </a:gsLst>
                  <a:lin ang="16200000" scaled="1"/>
                  <a:tileRect/>
                </a:gradFill>
                <a:latin typeface="Segoe UI Black" panose="020B0A02040204020203" pitchFamily="34" charset="0"/>
                <a:ea typeface="Segoe UI Black" panose="020B0A02040204020203" pitchFamily="34" charset="0"/>
              </a:rPr>
              <a:t> </a:t>
            </a:r>
            <a:endParaRPr lang="zh-CN" altLang="en-US" sz="3600" dirty="0">
              <a:gradFill flip="none" rotWithShape="1">
                <a:gsLst>
                  <a:gs pos="10000">
                    <a:srgbClr val="23254C"/>
                  </a:gs>
                  <a:gs pos="100000">
                    <a:srgbClr val="7C4677"/>
                  </a:gs>
                </a:gsLst>
                <a:lin ang="16200000" scaled="1"/>
                <a:tileRect/>
              </a:gradFill>
              <a:latin typeface="Segoe UI Black" panose="020B0A02040204020203" pitchFamily="34" charset="0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504771" y="2567063"/>
            <a:ext cx="4522983" cy="2101530"/>
            <a:chOff x="504771" y="2567063"/>
            <a:chExt cx="4522983" cy="2101530"/>
          </a:xfrm>
        </p:grpSpPr>
        <p:sp>
          <p:nvSpPr>
            <p:cNvPr id="20" name="矩形: 圆角 19"/>
            <p:cNvSpPr/>
            <p:nvPr/>
          </p:nvSpPr>
          <p:spPr>
            <a:xfrm>
              <a:off x="504771" y="2567063"/>
              <a:ext cx="4491318" cy="2101530"/>
            </a:xfrm>
            <a:prstGeom prst="roundRect">
              <a:avLst>
                <a:gd name="adj" fmla="val 3344"/>
              </a:avLst>
            </a:prstGeom>
            <a:gradFill flip="none" rotWithShape="1">
              <a:gsLst>
                <a:gs pos="0">
                  <a:srgbClr val="DAB2EC"/>
                </a:gs>
                <a:gs pos="100000">
                  <a:srgbClr val="B2B3EC"/>
                </a:gs>
              </a:gsLst>
              <a:lin ang="8100000" scaled="1"/>
              <a:tileRect/>
            </a:gradFill>
            <a:ln w="28575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1" name="矩形: 圆角 20"/>
            <p:cNvSpPr/>
            <p:nvPr/>
          </p:nvSpPr>
          <p:spPr>
            <a:xfrm>
              <a:off x="632012" y="2684181"/>
              <a:ext cx="1104321" cy="482601"/>
            </a:xfrm>
            <a:prstGeom prst="roundRect">
              <a:avLst/>
            </a:prstGeom>
            <a:gradFill>
              <a:gsLst>
                <a:gs pos="0">
                  <a:srgbClr val="30265A"/>
                </a:gs>
                <a:gs pos="100000">
                  <a:srgbClr val="55265A"/>
                </a:gs>
              </a:gsLst>
              <a:lin ang="8100000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637426" y="2705117"/>
              <a:ext cx="121154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solidFill>
                    <a:schemeClr val="bg1"/>
                  </a:solidFill>
                  <a:latin typeface="Segoe UI Black" panose="020B0A02040204020203" pitchFamily="34" charset="0"/>
                  <a:ea typeface="Segoe UI Black" panose="020B0A02040204020203" pitchFamily="34" charset="0"/>
                </a:rPr>
                <a:t>China</a:t>
              </a:r>
              <a:endParaRPr lang="zh-CN" altLang="en-US" sz="2400" dirty="0">
                <a:solidFill>
                  <a:schemeClr val="bg1"/>
                </a:solidFill>
                <a:latin typeface="Segoe UI Black" panose="020B0A02040204020203" pitchFamily="34" charset="0"/>
              </a:endParaRPr>
            </a:p>
          </p:txBody>
        </p:sp>
        <p:sp>
          <p:nvSpPr>
            <p:cNvPr id="24" name="矩形: 圆角 23"/>
            <p:cNvSpPr/>
            <p:nvPr/>
          </p:nvSpPr>
          <p:spPr>
            <a:xfrm>
              <a:off x="632011" y="3255849"/>
              <a:ext cx="1484465" cy="482601"/>
            </a:xfrm>
            <a:prstGeom prst="roundRect">
              <a:avLst/>
            </a:prstGeom>
            <a:gradFill>
              <a:gsLst>
                <a:gs pos="0">
                  <a:srgbClr val="30265A"/>
                </a:gs>
                <a:gs pos="100000">
                  <a:srgbClr val="55265A"/>
                </a:gs>
              </a:gsLst>
              <a:lin ang="8100000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632011" y="3321887"/>
              <a:ext cx="1362874" cy="36933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r>
                <a:rPr lang="en-US" altLang="zh-CN" sz="1800" dirty="0">
                  <a:solidFill>
                    <a:schemeClr val="bg1"/>
                  </a:solidFill>
                  <a:latin typeface="Segoe UI Black" panose="020B0A02040204020203" pitchFamily="34" charset="0"/>
                  <a:ea typeface="Segoe UI Black" panose="020B0A02040204020203" pitchFamily="34" charset="0"/>
                </a:rPr>
                <a:t>Filial piety</a:t>
              </a:r>
              <a:endParaRPr lang="zh-CN" altLang="en-US" sz="1800" dirty="0">
                <a:solidFill>
                  <a:schemeClr val="bg1"/>
                </a:solidFill>
                <a:latin typeface="Segoe UI Black" panose="020B0A02040204020203" pitchFamily="34" charset="0"/>
              </a:endParaRPr>
            </a:p>
          </p:txBody>
        </p:sp>
        <p:sp>
          <p:nvSpPr>
            <p:cNvPr id="27" name="矩形: 圆角 26"/>
            <p:cNvSpPr/>
            <p:nvPr/>
          </p:nvSpPr>
          <p:spPr>
            <a:xfrm>
              <a:off x="632011" y="3893555"/>
              <a:ext cx="4320396" cy="482601"/>
            </a:xfrm>
            <a:prstGeom prst="roundRect">
              <a:avLst/>
            </a:prstGeom>
            <a:gradFill>
              <a:gsLst>
                <a:gs pos="0">
                  <a:srgbClr val="30265A"/>
                </a:gs>
                <a:gs pos="100000">
                  <a:srgbClr val="55265A"/>
                </a:gs>
              </a:gsLst>
              <a:lin ang="8100000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672074" y="3940786"/>
              <a:ext cx="4355680" cy="36933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r>
                <a:rPr lang="en-US" altLang="zh-CN" sz="1800" dirty="0">
                  <a:solidFill>
                    <a:schemeClr val="bg1"/>
                  </a:solidFill>
                  <a:latin typeface="Segoe UI Black" panose="020B0A02040204020203" pitchFamily="34" charset="0"/>
                  <a:ea typeface="Segoe UI Black" panose="020B0A02040204020203" pitchFamily="34" charset="0"/>
                </a:rPr>
                <a:t>Strong sense of family responsibility</a:t>
              </a:r>
              <a:endParaRPr lang="zh-CN" altLang="en-US" sz="1800" dirty="0">
                <a:solidFill>
                  <a:schemeClr val="bg1"/>
                </a:solidFill>
                <a:latin typeface="Segoe UI Black" panose="020B0A02040204020203" pitchFamily="34" charset="0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504771" y="4876673"/>
            <a:ext cx="4491318" cy="1899133"/>
            <a:chOff x="504771" y="2567062"/>
            <a:chExt cx="4491318" cy="1899133"/>
          </a:xfrm>
        </p:grpSpPr>
        <p:sp>
          <p:nvSpPr>
            <p:cNvPr id="40" name="矩形: 圆角 39"/>
            <p:cNvSpPr/>
            <p:nvPr/>
          </p:nvSpPr>
          <p:spPr>
            <a:xfrm>
              <a:off x="504771" y="2567062"/>
              <a:ext cx="4491318" cy="1899133"/>
            </a:xfrm>
            <a:prstGeom prst="roundRect">
              <a:avLst>
                <a:gd name="adj" fmla="val 3344"/>
              </a:avLst>
            </a:prstGeom>
            <a:gradFill flip="none" rotWithShape="1">
              <a:gsLst>
                <a:gs pos="0">
                  <a:srgbClr val="DAB2EC"/>
                </a:gs>
                <a:gs pos="100000">
                  <a:srgbClr val="B2B3EC"/>
                </a:gs>
              </a:gsLst>
              <a:lin ang="8100000" scaled="1"/>
              <a:tileRect/>
            </a:gradFill>
            <a:ln w="28575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矩形: 圆角 40"/>
            <p:cNvSpPr/>
            <p:nvPr/>
          </p:nvSpPr>
          <p:spPr>
            <a:xfrm>
              <a:off x="632013" y="2684181"/>
              <a:ext cx="1484464" cy="482601"/>
            </a:xfrm>
            <a:prstGeom prst="roundRect">
              <a:avLst/>
            </a:prstGeom>
            <a:gradFill>
              <a:gsLst>
                <a:gs pos="0">
                  <a:srgbClr val="30265A"/>
                </a:gs>
                <a:gs pos="100000">
                  <a:srgbClr val="55265A"/>
                </a:gs>
              </a:gsLst>
              <a:lin ang="8100000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文本框 41"/>
            <p:cNvSpPr txBox="1"/>
            <p:nvPr/>
          </p:nvSpPr>
          <p:spPr>
            <a:xfrm>
              <a:off x="637426" y="2705117"/>
              <a:ext cx="142638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solidFill>
                    <a:schemeClr val="bg1"/>
                  </a:solidFill>
                  <a:latin typeface="Segoe UI Black" panose="020B0A02040204020203" pitchFamily="34" charset="0"/>
                  <a:ea typeface="Segoe UI Black" panose="020B0A02040204020203" pitchFamily="34" charset="0"/>
                </a:rPr>
                <a:t>America</a:t>
              </a:r>
              <a:endParaRPr lang="zh-CN" altLang="en-US" sz="2400" dirty="0">
                <a:solidFill>
                  <a:schemeClr val="bg1"/>
                </a:solidFill>
                <a:latin typeface="Segoe UI Black" panose="020B0A02040204020203" pitchFamily="34" charset="0"/>
              </a:endParaRPr>
            </a:p>
          </p:txBody>
        </p:sp>
        <p:sp>
          <p:nvSpPr>
            <p:cNvPr id="43" name="矩形: 圆角 42"/>
            <p:cNvSpPr/>
            <p:nvPr/>
          </p:nvSpPr>
          <p:spPr>
            <a:xfrm>
              <a:off x="632011" y="3255849"/>
              <a:ext cx="1718740" cy="482601"/>
            </a:xfrm>
            <a:prstGeom prst="roundRect">
              <a:avLst/>
            </a:prstGeom>
            <a:gradFill>
              <a:gsLst>
                <a:gs pos="0">
                  <a:srgbClr val="30265A"/>
                </a:gs>
                <a:gs pos="100000">
                  <a:srgbClr val="55265A"/>
                </a:gs>
              </a:gsLst>
              <a:lin ang="8100000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632011" y="3321887"/>
              <a:ext cx="1718740" cy="36933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r>
                <a:rPr lang="en-US" altLang="zh-CN" sz="1800" dirty="0">
                  <a:solidFill>
                    <a:schemeClr val="bg1"/>
                  </a:solidFill>
                  <a:latin typeface="Segoe UI Black" panose="020B0A02040204020203" pitchFamily="34" charset="0"/>
                  <a:ea typeface="Segoe UI Black" panose="020B0A02040204020203" pitchFamily="34" charset="0"/>
                </a:rPr>
                <a:t>Individualism</a:t>
              </a:r>
              <a:endParaRPr lang="zh-CN" altLang="en-US" sz="1800" dirty="0">
                <a:solidFill>
                  <a:schemeClr val="bg1"/>
                </a:solidFill>
                <a:latin typeface="Segoe UI Black" panose="020B0A02040204020203" pitchFamily="34" charset="0"/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5085098" y="2752513"/>
            <a:ext cx="1382758" cy="1267425"/>
            <a:chOff x="5085098" y="2752513"/>
            <a:chExt cx="1382758" cy="1267425"/>
          </a:xfrm>
        </p:grpSpPr>
        <p:cxnSp>
          <p:nvCxnSpPr>
            <p:cNvPr id="48" name="连接符: 肘形 47"/>
            <p:cNvCxnSpPr/>
            <p:nvPr/>
          </p:nvCxnSpPr>
          <p:spPr>
            <a:xfrm flipV="1">
              <a:off x="5123329" y="2790691"/>
              <a:ext cx="1271032" cy="1191069"/>
            </a:xfrm>
            <a:prstGeom prst="bentConnector3">
              <a:avLst>
                <a:gd name="adj1" fmla="val 50000"/>
              </a:avLst>
            </a:prstGeom>
            <a:ln w="12700">
              <a:solidFill>
                <a:srgbClr val="DAB2E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1" name="椭圆 50"/>
            <p:cNvSpPr/>
            <p:nvPr/>
          </p:nvSpPr>
          <p:spPr>
            <a:xfrm>
              <a:off x="6383959" y="2752513"/>
              <a:ext cx="83897" cy="76356"/>
            </a:xfrm>
            <a:prstGeom prst="ellipse">
              <a:avLst/>
            </a:prstGeom>
            <a:solidFill>
              <a:srgbClr val="DAB2EC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椭圆 51"/>
            <p:cNvSpPr/>
            <p:nvPr/>
          </p:nvSpPr>
          <p:spPr>
            <a:xfrm>
              <a:off x="5085098" y="3943582"/>
              <a:ext cx="83897" cy="76356"/>
            </a:xfrm>
            <a:prstGeom prst="ellipse">
              <a:avLst/>
            </a:prstGeom>
            <a:solidFill>
              <a:srgbClr val="DAB2EC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4" name="矩形: 圆角 53"/>
          <p:cNvSpPr/>
          <p:nvPr/>
        </p:nvSpPr>
        <p:spPr>
          <a:xfrm>
            <a:off x="6599826" y="2519777"/>
            <a:ext cx="4491318" cy="3973098"/>
          </a:xfrm>
          <a:prstGeom prst="roundRect">
            <a:avLst>
              <a:gd name="adj" fmla="val 2274"/>
            </a:avLst>
          </a:prstGeom>
          <a:noFill/>
          <a:ln>
            <a:solidFill>
              <a:srgbClr val="DAB2E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6744453" y="3571296"/>
            <a:ext cx="4848036" cy="402110"/>
          </a:xfrm>
          <a:prstGeom prst="rect">
            <a:avLst/>
          </a:prstGeom>
          <a:gradFill flip="none" rotWithShape="1">
            <a:gsLst>
              <a:gs pos="66000">
                <a:srgbClr val="DAB2EC"/>
              </a:gs>
              <a:gs pos="100000">
                <a:srgbClr val="DAB2EC">
                  <a:alpha val="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5" name="文本框 54"/>
          <p:cNvSpPr txBox="1"/>
          <p:nvPr/>
        </p:nvSpPr>
        <p:spPr>
          <a:xfrm>
            <a:off x="6700379" y="3048255"/>
            <a:ext cx="4390765" cy="3416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b="1" dirty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1.Power Distance Index (PDI)</a:t>
            </a:r>
          </a:p>
          <a:p>
            <a:endParaRPr lang="en-US" altLang="zh-CN" dirty="0">
              <a:solidFill>
                <a:schemeClr val="bg1"/>
              </a:solidFill>
              <a:latin typeface="Segoe UI Black" panose="020B0A02040204020203" pitchFamily="34" charset="0"/>
              <a:ea typeface="Segoe UI Black" panose="020B0A02040204020203" pitchFamily="34" charset="0"/>
            </a:endParaRPr>
          </a:p>
          <a:p>
            <a:r>
              <a:rPr lang="en-US" altLang="zh-CN" b="1" dirty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2.Individualism vs. Collectivism (IDV)</a:t>
            </a:r>
          </a:p>
          <a:p>
            <a:endParaRPr lang="en-US" altLang="zh-CN" dirty="0">
              <a:solidFill>
                <a:schemeClr val="bg1"/>
              </a:solidFill>
              <a:latin typeface="Segoe UI Black" panose="020B0A02040204020203" pitchFamily="34" charset="0"/>
              <a:ea typeface="Segoe UI Black" panose="020B0A02040204020203" pitchFamily="34" charset="0"/>
            </a:endParaRPr>
          </a:p>
          <a:p>
            <a:r>
              <a:rPr lang="en-US" altLang="zh-CN" b="1" dirty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3.Masculinity vs. Femininity (MAS)</a:t>
            </a:r>
            <a:endParaRPr lang="en-US" altLang="zh-CN" dirty="0">
              <a:solidFill>
                <a:schemeClr val="bg1"/>
              </a:solidFill>
              <a:latin typeface="Segoe UI Black" panose="020B0A02040204020203" pitchFamily="34" charset="0"/>
              <a:ea typeface="Segoe UI Black" panose="020B0A02040204020203" pitchFamily="34" charset="0"/>
            </a:endParaRPr>
          </a:p>
          <a:p>
            <a:endParaRPr lang="en-US" altLang="zh-CN" dirty="0">
              <a:solidFill>
                <a:schemeClr val="bg1"/>
              </a:solidFill>
              <a:latin typeface="Segoe UI Black" panose="020B0A02040204020203" pitchFamily="34" charset="0"/>
              <a:ea typeface="Segoe UI Black" panose="020B0A02040204020203" pitchFamily="34" charset="0"/>
            </a:endParaRPr>
          </a:p>
          <a:p>
            <a:r>
              <a:rPr lang="en-US" altLang="zh-CN" b="1" dirty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4.Uncertainty Avoidance Index (UAI)</a:t>
            </a:r>
          </a:p>
          <a:p>
            <a:endParaRPr lang="en-US" altLang="zh-CN" dirty="0">
              <a:solidFill>
                <a:schemeClr val="bg1"/>
              </a:solidFill>
              <a:latin typeface="Segoe UI Black" panose="020B0A02040204020203" pitchFamily="34" charset="0"/>
              <a:ea typeface="Segoe UI Black" panose="020B0A02040204020203" pitchFamily="34" charset="0"/>
            </a:endParaRPr>
          </a:p>
          <a:p>
            <a:r>
              <a:rPr lang="en-US" altLang="zh-CN" b="1" dirty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5.Long-Term Orientation vs. Short-Term Orientation (LTO)</a:t>
            </a:r>
            <a:r>
              <a:rPr lang="en-US" altLang="zh-CN" dirty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 </a:t>
            </a:r>
          </a:p>
          <a:p>
            <a:endParaRPr lang="en-US" altLang="zh-CN" dirty="0">
              <a:solidFill>
                <a:schemeClr val="bg1"/>
              </a:solidFill>
              <a:latin typeface="Segoe UI Black" panose="020B0A02040204020203" pitchFamily="34" charset="0"/>
              <a:ea typeface="Segoe UI Black" panose="020B0A02040204020203" pitchFamily="34" charset="0"/>
            </a:endParaRPr>
          </a:p>
          <a:p>
            <a:r>
              <a:rPr lang="en-US" altLang="zh-CN" b="1" dirty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6.Indulgence vs. Restraint (IND)</a:t>
            </a:r>
            <a:endParaRPr lang="en-US" altLang="zh-CN" dirty="0">
              <a:solidFill>
                <a:schemeClr val="bg1"/>
              </a:solidFill>
              <a:latin typeface="Segoe UI Black" panose="020B0A02040204020203" pitchFamily="34" charset="0"/>
              <a:ea typeface="Segoe UI Black" panose="020B0A02040204020203" pitchFamily="34" charset="0"/>
            </a:endParaRPr>
          </a:p>
        </p:txBody>
      </p:sp>
      <p:cxnSp>
        <p:nvCxnSpPr>
          <p:cNvPr id="57" name="连接符: 肘形 56"/>
          <p:cNvCxnSpPr/>
          <p:nvPr/>
        </p:nvCxnSpPr>
        <p:spPr>
          <a:xfrm rot="5400000" flipH="1" flipV="1">
            <a:off x="4545290" y="4509826"/>
            <a:ext cx="1830065" cy="597524"/>
          </a:xfrm>
          <a:prstGeom prst="bentConnector3">
            <a:avLst>
              <a:gd name="adj1" fmla="val 50000"/>
            </a:avLst>
          </a:prstGeom>
          <a:ln w="12700">
            <a:solidFill>
              <a:srgbClr val="DAB2E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椭圆 58"/>
          <p:cNvSpPr/>
          <p:nvPr/>
        </p:nvSpPr>
        <p:spPr>
          <a:xfrm>
            <a:off x="5123330" y="5682509"/>
            <a:ext cx="83897" cy="82218"/>
          </a:xfrm>
          <a:prstGeom prst="ellipse">
            <a:avLst/>
          </a:prstGeom>
          <a:solidFill>
            <a:srgbClr val="DAB2E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565283" y="3772547"/>
            <a:ext cx="543987" cy="543987"/>
          </a:xfrm>
          <a:prstGeom prst="rect">
            <a:avLst/>
          </a:prstGeom>
        </p:spPr>
      </p:pic>
      <p:sp>
        <p:nvSpPr>
          <p:cNvPr id="3" name="矩形: 圆角 2"/>
          <p:cNvSpPr/>
          <p:nvPr/>
        </p:nvSpPr>
        <p:spPr>
          <a:xfrm>
            <a:off x="6744453" y="2609016"/>
            <a:ext cx="3998649" cy="409089"/>
          </a:xfrm>
          <a:prstGeom prst="roundRect">
            <a:avLst/>
          </a:prstGeom>
          <a:gradFill flip="none" rotWithShape="1">
            <a:gsLst>
              <a:gs pos="0">
                <a:srgbClr val="DAB2EC"/>
              </a:gs>
              <a:gs pos="100000">
                <a:srgbClr val="B2B3EC"/>
              </a:gs>
            </a:gsLst>
            <a:lin ang="8100000" scaled="1"/>
            <a:tileRect/>
          </a:gradFill>
          <a:ln w="2857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gradFill flip="none" rotWithShape="1">
                  <a:gsLst>
                    <a:gs pos="10000">
                      <a:srgbClr val="23254C"/>
                    </a:gs>
                    <a:gs pos="100000">
                      <a:srgbClr val="7C4677"/>
                    </a:gs>
                  </a:gsLst>
                  <a:lin ang="16200000" scaled="1"/>
                  <a:tileRect/>
                </a:gradFill>
                <a:latin typeface="Segoe UI Black" panose="020B0A02040204020203" pitchFamily="34" charset="0"/>
                <a:ea typeface="Segoe UI Black" panose="020B0A02040204020203" pitchFamily="34" charset="0"/>
              </a:rPr>
              <a:t>Hofstede’s cultural dimension theory</a:t>
            </a:r>
            <a:endParaRPr lang="zh-CN" altLang="en-US" sz="1600" dirty="0">
              <a:gradFill flip="none" rotWithShape="1">
                <a:gsLst>
                  <a:gs pos="10000">
                    <a:srgbClr val="23254C"/>
                  </a:gs>
                  <a:gs pos="100000">
                    <a:srgbClr val="7C4677"/>
                  </a:gs>
                </a:gsLst>
                <a:lin ang="16200000" scaled="1"/>
                <a:tileRect/>
              </a:gradFill>
              <a:latin typeface="Segoe UI Black" panose="020B0A02040204020203" pitchFamily="34" charset="0"/>
            </a:endParaRPr>
          </a:p>
        </p:txBody>
      </p:sp>
      <p:sp>
        <p:nvSpPr>
          <p:cNvPr id="8" name="矩形: 圆角 7"/>
          <p:cNvSpPr/>
          <p:nvPr/>
        </p:nvSpPr>
        <p:spPr>
          <a:xfrm>
            <a:off x="632010" y="6136100"/>
            <a:ext cx="4320397" cy="482601"/>
          </a:xfrm>
          <a:prstGeom prst="roundRect">
            <a:avLst/>
          </a:prstGeom>
          <a:gradFill>
            <a:gsLst>
              <a:gs pos="0">
                <a:srgbClr val="30265A"/>
              </a:gs>
              <a:gs pos="100000">
                <a:srgbClr val="55265A"/>
              </a:gs>
            </a:gsLst>
            <a:lin ang="81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dirty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Low sense of family responsibility</a:t>
            </a:r>
            <a:endParaRPr lang="zh-CN" altLang="en-US" dirty="0">
              <a:solidFill>
                <a:schemeClr val="bg1"/>
              </a:solidFill>
              <a:latin typeface="Segoe UI Black" panose="020B0A02040204020203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8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63" presetClass="path" presetSubtype="0" accel="50000" decel="5000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animMotion origin="layout" path="M 2.70833E-6 -3.33333E-6 L 0.34896 0.00301 " pathEditMode="relative" rAng="0" ptsTypes="AA">
                                      <p:cBhvr>
                                        <p:cTn id="3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448" y="139"/>
                                    </p:animMotion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nodeType="withEffect">
                                  <p:stCondLst>
                                    <p:cond delay="4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9" presetClass="emph" presetSubtype="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4" dur="500" fill="hold"/>
                                        <p:tgtEl>
                                          <p:spTgt spid="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23254C"/>
                                      </p:to>
                                    </p:animClr>
                                    <p:animClr clrSpc="rgb" dir="cw">
                                      <p:cBhvr>
                                        <p:cTn id="45" dur="500" fill="hold"/>
                                        <p:tgtEl>
                                          <p:spTgt spid="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23254C"/>
                                      </p:to>
                                    </p:animClr>
                                    <p:set>
                                      <p:cBhvr>
                                        <p:cTn id="46" dur="500" fill="hold"/>
                                        <p:tgtEl>
                                          <p:spTgt spid="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7" dur="500" fill="hold"/>
                                        <p:tgtEl>
                                          <p:spTgt spid="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9" grpId="0"/>
      <p:bldP spid="54" grpId="0" animBg="1"/>
      <p:bldP spid="6" grpId="0" animBg="1"/>
      <p:bldP spid="55" grpId="0"/>
      <p:bldP spid="59" grpId="0" animBg="1"/>
      <p:bldP spid="3" grpId="0" animBg="1"/>
      <p:bldP spid="8" grpId="0" animBg="1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40</TotalTime>
  <Words>234</Words>
  <Application>Microsoft Office PowerPoint</Application>
  <PresentationFormat>宽屏</PresentationFormat>
  <Paragraphs>87</Paragraphs>
  <Slides>12</Slides>
  <Notes>11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阿里巴巴普惠体 B</vt:lpstr>
      <vt:lpstr>等线</vt:lpstr>
      <vt:lpstr>等线 Light</vt:lpstr>
      <vt:lpstr>Arial</vt:lpstr>
      <vt:lpstr>Segoe UI Black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2794497836@qq.com</dc:creator>
  <cp:lastModifiedBy>2794497836@qq.com</cp:lastModifiedBy>
  <cp:revision>23</cp:revision>
  <dcterms:created xsi:type="dcterms:W3CDTF">2024-11-06T04:54:23Z</dcterms:created>
  <dcterms:modified xsi:type="dcterms:W3CDTF">2024-11-27T11:47:47Z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85CF0F0061326D417FF62A674E14254E_43</vt:lpwstr>
  </property>
  <property fmtid="{D5CDD505-2E9C-101B-9397-08002B2CF9AE}" pid="3" name="KSOProductBuildVer">
    <vt:lpwstr>2052-6.11.0.8885</vt:lpwstr>
  </property>
</Properties>
</file>