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18" r:id="rId2"/>
    <p:sldId id="256" r:id="rId3"/>
    <p:sldId id="266" r:id="rId4"/>
    <p:sldId id="260" r:id="rId5"/>
    <p:sldId id="262" r:id="rId6"/>
    <p:sldId id="294" r:id="rId7"/>
    <p:sldId id="295" r:id="rId8"/>
    <p:sldId id="264" r:id="rId9"/>
    <p:sldId id="265" r:id="rId10"/>
    <p:sldId id="340" r:id="rId11"/>
    <p:sldId id="274" r:id="rId12"/>
    <p:sldId id="309" r:id="rId13"/>
    <p:sldId id="277" r:id="rId14"/>
    <p:sldId id="278" r:id="rId15"/>
    <p:sldId id="282" r:id="rId16"/>
    <p:sldId id="285" r:id="rId17"/>
    <p:sldId id="341" r:id="rId18"/>
    <p:sldId id="283" r:id="rId19"/>
    <p:sldId id="291" r:id="rId20"/>
    <p:sldId id="286" r:id="rId21"/>
    <p:sldId id="289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5" d="100"/>
          <a:sy n="85" d="100"/>
        </p:scale>
        <p:origin x="42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CED50-F36F-4A7D-B330-F1DAE1E30CD6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9BE03-21B7-4B61-A0C8-87C9C5C8BD5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7A335-6364-4078-A2A6-DE9F80B0886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2024/11/27/Wednesday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35" y="164465"/>
            <a:ext cx="12191365" cy="965835"/>
          </a:xfrm>
        </p:spPr>
        <p:txBody>
          <a:bodyPr>
            <a:normAutofit/>
          </a:bodyPr>
          <a:lstStyle/>
          <a:p>
            <a:r>
              <a:rPr lang="en-US" altLang="zh-CN" sz="54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Cultural Interaction in Neighborhood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99870"/>
            <a:ext cx="12192000" cy="53454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025" y="127000"/>
            <a:ext cx="10515600" cy="1518285"/>
          </a:xfrm>
        </p:spPr>
        <p:txBody>
          <a:bodyPr>
            <a:normAutofit fontScale="90000"/>
          </a:bodyPr>
          <a:lstStyle/>
          <a:p>
            <a:r>
              <a:rPr lang="en-US" altLang="zh-CN" sz="4445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Analysis 2</a:t>
            </a:r>
            <a:br>
              <a:rPr lang="en-US" altLang="zh-CN" sz="4445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Wang’s suggestion of inviting Eric to dinner</a:t>
            </a:r>
            <a: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510" y="1866900"/>
            <a:ext cx="5960110" cy="232854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Erving Goffman’s “Face Theory”</a:t>
            </a: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Vague or euphemistic way to avoid embarrassment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399530" y="1866900"/>
            <a:ext cx="5428615" cy="2038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Personal expressions of emotion</a:t>
            </a:r>
          </a:p>
          <a:p>
            <a:endParaRPr lang="en-US" altLang="zh-CN" sz="800" b="1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Expressing more directly</a:t>
            </a: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185420" y="4289425"/>
            <a:ext cx="1976755" cy="245554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170430" y="4289425"/>
            <a:ext cx="1976755" cy="2455545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4155440" y="4290060"/>
            <a:ext cx="1976755" cy="245491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6140450" y="4290060"/>
            <a:ext cx="1976755" cy="245491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8125460" y="4289425"/>
            <a:ext cx="1976755" cy="245554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0110470" y="4290060"/>
            <a:ext cx="1976755" cy="2454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025" y="119380"/>
            <a:ext cx="11370945" cy="1518285"/>
          </a:xfrm>
        </p:spPr>
        <p:txBody>
          <a:bodyPr>
            <a:normAutofit/>
          </a:bodyPr>
          <a:lstStyle/>
          <a:p>
            <a: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Analysis 3</a:t>
            </a:r>
            <a:b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What are edible?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510" y="1719580"/>
            <a:ext cx="6671945" cy="236156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Confucianism &amp; Taoism</a:t>
            </a: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Harmony between human &amp; nature</a:t>
            </a: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Every part of livestock</a:t>
            </a:r>
          </a:p>
          <a:p>
            <a:pPr>
              <a:lnSpc>
                <a:spcPct val="100000"/>
              </a:lnSpc>
            </a:pPr>
            <a:endParaRPr lang="en-US" altLang="zh-CN" sz="32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866255" y="1719580"/>
            <a:ext cx="5159375" cy="170878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Most nutritious parts</a:t>
            </a:r>
          </a:p>
          <a:p>
            <a:pPr>
              <a:lnSpc>
                <a:spcPct val="100000"/>
              </a:lnSpc>
            </a:pPr>
            <a:endParaRPr lang="en-US" altLang="zh-CN" sz="800" b="1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endParaRPr lang="en-US" altLang="zh-CN" sz="800" b="1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Rationalism &amp; pragmatism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CN" sz="3200" b="1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8368"/>
          <a:stretch>
            <a:fillRect/>
          </a:stretch>
        </p:blipFill>
        <p:spPr>
          <a:xfrm>
            <a:off x="270510" y="3741420"/>
            <a:ext cx="5120640" cy="2829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255" y="3742055"/>
            <a:ext cx="4958715" cy="288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6110" y="102235"/>
            <a:ext cx="11370945" cy="1518285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Analysis 4</a:t>
            </a:r>
            <a:b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Relationships with neighbors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814830"/>
            <a:ext cx="5600700" cy="211518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Close relationships with neighbors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Core value of “</a:t>
            </a:r>
            <a:r>
              <a:rPr lang="zh-CN" altLang="en-US" sz="3200" b="1">
                <a:solidFill>
                  <a:srgbClr val="7030A0"/>
                </a:solidFill>
                <a:latin typeface="华文中宋" panose="02010600040101010101" charset="-122"/>
                <a:ea typeface="华文中宋" panose="02010600040101010101" charset="-122"/>
                <a:cs typeface="Times New Roman" panose="02020603050405020304" charset="0"/>
              </a:rPr>
              <a:t>和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”: Harmony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</a:p>
          <a:p>
            <a:pPr marL="0" indent="0">
              <a:lnSpc>
                <a:spcPct val="120000"/>
              </a:lnSpc>
              <a:spcAft>
                <a:spcPts val="0"/>
              </a:spcAft>
              <a:buNone/>
            </a:pPr>
            <a:endParaRPr lang="en-US" altLang="zh-CN" sz="32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6096635" y="1767205"/>
            <a:ext cx="5464810" cy="28549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Respecting and maintaining personal boundaries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More reserved approaches</a:t>
            </a:r>
          </a:p>
        </p:txBody>
      </p:sp>
      <p:pic>
        <p:nvPicPr>
          <p:cNvPr id="6" name="内容占位符 3"/>
          <p:cNvPicPr>
            <a:picLocks noChangeAspect="1"/>
          </p:cNvPicPr>
          <p:nvPr/>
        </p:nvPicPr>
        <p:blipFill>
          <a:blip r:embed="rId2"/>
          <a:srcRect t="19591" b="10063"/>
          <a:stretch>
            <a:fillRect/>
          </a:stretch>
        </p:blipFill>
        <p:spPr>
          <a:xfrm>
            <a:off x="394335" y="4227195"/>
            <a:ext cx="4977130" cy="2392680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3"/>
          <a:stretch>
            <a:fillRect/>
          </a:stretch>
        </p:blipFill>
        <p:spPr>
          <a:xfrm>
            <a:off x="6315710" y="4227195"/>
            <a:ext cx="5245735" cy="2393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66293"/>
            <a:ext cx="10515600" cy="1325563"/>
          </a:xfrm>
        </p:spPr>
        <p:txBody>
          <a:bodyPr/>
          <a:lstStyle/>
          <a:p>
            <a:pPr algn="ctr"/>
            <a:r>
              <a:rPr lang="en-US" altLang="zh-CN" sz="6000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SOLUTIONS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776" y="1709927"/>
            <a:ext cx="11180064" cy="40281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</a:rPr>
              <a:t>             </a:t>
            </a:r>
          </a:p>
          <a:p>
            <a:pPr marL="0" indent="0" algn="ctr">
              <a:buNone/>
            </a:pPr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Effective Strategies to Reduce Conflicts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0697" y="131319"/>
            <a:ext cx="9430512" cy="1388936"/>
          </a:xfrm>
        </p:spPr>
        <p:txBody>
          <a:bodyPr>
            <a:normAutofit fontScale="90000"/>
          </a:bodyPr>
          <a:lstStyle/>
          <a:p>
            <a:br>
              <a:rPr lang="en-US" altLang="zh-CN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Solution 1</a:t>
            </a:r>
            <a:b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Understanding “Culture Shock”</a:t>
            </a:r>
            <a:b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</a:br>
            <a:endParaRPr lang="en-US" altLang="zh-CN" sz="4445" b="1" dirty="0">
              <a:solidFill>
                <a:srgbClr val="0070C0"/>
              </a:solidFill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776" y="1709927"/>
            <a:ext cx="11180064" cy="40281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</a:rPr>
              <a:t>                      </a:t>
            </a:r>
            <a:endParaRPr lang="zh-CN" altLang="en-US" sz="4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0110" y="1634490"/>
          <a:ext cx="10407650" cy="5115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3" imgW="12350115" imgH="6129655" progId="Photoshop.Image.13">
                  <p:embed/>
                </p:oleObj>
              </mc:Choice>
              <mc:Fallback>
                <p:oleObj name="Image" r:id="rId3" imgW="12350115" imgH="6129655" progId="Photoshop.Image.1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0110" y="1634490"/>
                        <a:ext cx="10407650" cy="5115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5252" y="64008"/>
            <a:ext cx="11689080" cy="1783079"/>
          </a:xfrm>
        </p:spPr>
        <p:txBody>
          <a:bodyPr>
            <a:normAutofit fontScale="90000"/>
          </a:bodyPr>
          <a:lstStyle/>
          <a:p>
            <a:br>
              <a:rPr lang="en-US" altLang="zh-CN" b="1" dirty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Solution 2</a:t>
            </a:r>
            <a:b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Finding a mediator: </a:t>
            </a:r>
            <a:b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reating more opportunities for cultural exchange</a:t>
            </a:r>
            <a:br>
              <a:rPr lang="en-US" altLang="zh-CN" sz="4445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</a:br>
            <a:endParaRPr lang="en-US" altLang="zh-CN" sz="4445" b="1" dirty="0">
              <a:solidFill>
                <a:srgbClr val="0070C0"/>
              </a:solidFill>
              <a:latin typeface="Times New Roman" panose="02020603050405020304" charset="0"/>
              <a:ea typeface="+mj-ea"/>
              <a:cs typeface="Times New Roman" panose="0202060305040502030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776" y="1709927"/>
            <a:ext cx="11180064" cy="40281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</a:rPr>
              <a:t>                      </a:t>
            </a:r>
            <a:endParaRPr lang="zh-CN" altLang="en-US" sz="4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05" y="2104390"/>
            <a:ext cx="9573260" cy="4223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2750" y="227965"/>
            <a:ext cx="11648440" cy="1499870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Solution 3</a:t>
            </a:r>
            <a:b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Encouraging Compromises Between Cultural Differences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130" t="8616" r="1331" b="10943"/>
          <a:stretch>
            <a:fillRect/>
          </a:stretch>
        </p:blipFill>
        <p:spPr>
          <a:xfrm>
            <a:off x="4565650" y="2493645"/>
            <a:ext cx="2663825" cy="2185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015" y="2553335"/>
            <a:ext cx="3800475" cy="20078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0000"/>
              </a:lnSpc>
            </a:pPr>
            <a:endParaRPr lang="en-US" altLang="zh-CN" sz="3200" b="1">
              <a:solidFill>
                <a:srgbClr val="002060"/>
              </a:solidFill>
              <a:latin typeface="Times New Roman" panose="02020603050405020304" charset="0"/>
              <a:ea typeface="华文隶书" panose="02010800040101010101" charset="-122"/>
              <a:cs typeface="Times New Roman" panose="02020603050405020304" charset="0"/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ea typeface="华文隶书" panose="02010800040101010101" charset="-122"/>
                <a:cs typeface="Times New Roman" panose="02020603050405020304" charset="0"/>
                <a:sym typeface="+mn-ea"/>
              </a:rPr>
              <a:t>“Integration Theory”</a:t>
            </a:r>
            <a:endParaRPr lang="en-US" altLang="zh-CN" sz="3200" b="1">
              <a:solidFill>
                <a:srgbClr val="002060"/>
              </a:solidFill>
              <a:latin typeface="Times New Roman" panose="02020603050405020304" charset="0"/>
              <a:ea typeface="华文隶书" panose="0201080004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00595" y="2890520"/>
            <a:ext cx="45694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ea typeface="华文隶书" panose="02010800040101010101" charset="-122"/>
                <a:cs typeface="Times New Roman" panose="02020603050405020304" charset="0"/>
                <a:sym typeface="+mn-ea"/>
              </a:rPr>
              <a:t>John Berry’s model of  </a:t>
            </a:r>
          </a:p>
          <a:p>
            <a:pPr algn="l">
              <a:lnSpc>
                <a:spcPct val="100000"/>
              </a:lnSpc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ea typeface="华文隶书" panose="02010800040101010101" charset="-122"/>
                <a:cs typeface="Times New Roman" panose="02020603050405020304" charset="0"/>
                <a:sym typeface="+mn-ea"/>
              </a:rPr>
              <a:t>    Acculturation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2750" y="210820"/>
            <a:ext cx="11648440" cy="1499870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Solution 3</a:t>
            </a:r>
            <a:b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Encouraging Compromises Between Cultural Differences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2130" t="8616" r="1331" b="10943"/>
          <a:stretch>
            <a:fillRect/>
          </a:stretch>
        </p:blipFill>
        <p:spPr>
          <a:xfrm>
            <a:off x="2720975" y="2349500"/>
            <a:ext cx="3286760" cy="2963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8475" y="2079625"/>
            <a:ext cx="2410460" cy="32981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各美其美，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美人之美；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美美与共，</a:t>
            </a:r>
          </a:p>
          <a:p>
            <a:pPr algn="ctr">
              <a:lnSpc>
                <a:spcPct val="150000"/>
              </a:lnSpc>
            </a:pPr>
            <a:endParaRPr lang="zh-CN" altLang="en-US" sz="800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天下大同。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66180" y="2246630"/>
            <a:ext cx="5584825" cy="29641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2400" b="1">
                <a:solidFill>
                  <a:srgbClr val="002060"/>
                </a:solidFill>
                <a:latin typeface="华文隶书" panose="02010800040101010101" charset="-122"/>
                <a:ea typeface="华文隶书" panose="02010800040101010101" charset="-122"/>
                <a:cs typeface="Times New Roman" panose="02020603050405020304" charset="0"/>
              </a:rPr>
              <a:t>Every form of beauty has its uniqueness,</a:t>
            </a:r>
          </a:p>
          <a:p>
            <a:pPr algn="l">
              <a:lnSpc>
                <a:spcPct val="100000"/>
              </a:lnSpc>
            </a:pPr>
            <a:endParaRPr lang="en-US" altLang="zh-CN" sz="800" b="1">
              <a:solidFill>
                <a:srgbClr val="002060"/>
              </a:solidFill>
              <a:latin typeface="华文隶书" panose="02010800040101010101" charset="-122"/>
              <a:ea typeface="华文隶书" panose="02010800040101010101" charset="-122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>
                <a:solidFill>
                  <a:srgbClr val="002060"/>
                </a:solidFill>
                <a:latin typeface="华文隶书" panose="02010800040101010101" charset="-122"/>
                <a:ea typeface="华文隶书" panose="02010800040101010101" charset="-122"/>
                <a:cs typeface="Times New Roman" panose="02020603050405020304" charset="0"/>
              </a:rPr>
              <a:t>Precious is to appreciate other forms of beauty with openness.</a:t>
            </a:r>
          </a:p>
          <a:p>
            <a:pPr algn="l">
              <a:lnSpc>
                <a:spcPct val="100000"/>
              </a:lnSpc>
            </a:pPr>
            <a:endParaRPr lang="en-US" altLang="zh-CN" sz="800" b="1">
              <a:solidFill>
                <a:srgbClr val="002060"/>
              </a:solidFill>
              <a:latin typeface="华文隶书" panose="02010800040101010101" charset="-122"/>
              <a:ea typeface="华文隶书" panose="02010800040101010101" charset="-122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>
                <a:solidFill>
                  <a:srgbClr val="002060"/>
                </a:solidFill>
                <a:latin typeface="华文隶书" panose="02010800040101010101" charset="-122"/>
                <a:ea typeface="华文隶书" panose="02010800040101010101" charset="-122"/>
                <a:cs typeface="Times New Roman" panose="02020603050405020304" charset="0"/>
              </a:rPr>
              <a:t>If beauty represents itself with diversity and integrity,</a:t>
            </a:r>
          </a:p>
          <a:p>
            <a:pPr algn="l">
              <a:lnSpc>
                <a:spcPct val="100000"/>
              </a:lnSpc>
            </a:pPr>
            <a:endParaRPr lang="en-US" altLang="zh-CN" sz="800" b="1">
              <a:solidFill>
                <a:srgbClr val="002060"/>
              </a:solidFill>
              <a:latin typeface="华文隶书" panose="02010800040101010101" charset="-122"/>
              <a:ea typeface="华文隶书" panose="02010800040101010101" charset="-122"/>
              <a:cs typeface="Times New Roman" panose="02020603050405020304" charset="0"/>
            </a:endParaRPr>
          </a:p>
          <a:p>
            <a:pPr algn="l">
              <a:lnSpc>
                <a:spcPct val="100000"/>
              </a:lnSpc>
            </a:pPr>
            <a:r>
              <a:rPr lang="en-US" altLang="zh-CN" sz="2400" b="1">
                <a:solidFill>
                  <a:srgbClr val="002060"/>
                </a:solidFill>
                <a:latin typeface="华文隶书" panose="02010800040101010101" charset="-122"/>
                <a:ea typeface="华文隶书" panose="02010800040101010101" charset="-122"/>
                <a:cs typeface="Times New Roman" panose="02020603050405020304" charset="0"/>
              </a:rPr>
              <a:t>The world will be blessed with harmony and unity.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4030" y="114935"/>
            <a:ext cx="11425555" cy="1499870"/>
          </a:xfrm>
        </p:spPr>
        <p:txBody>
          <a:bodyPr>
            <a:normAutofit/>
          </a:bodyPr>
          <a:lstStyle/>
          <a:p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Solution 4</a:t>
            </a:r>
            <a:b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Foster</a:t>
            </a:r>
            <a:r>
              <a:rPr lang="en-US" altLang="zh-CN" sz="3600" b="1" dirty="0">
                <a:solidFill>
                  <a:srgbClr val="0070C0"/>
                </a:solidFill>
                <a:latin typeface="Times New Roman" panose="02020603050405020304" charset="0"/>
                <a:ea typeface="+mj-ea"/>
                <a:cs typeface="Times New Roman" panose="02020603050405020304" charset="0"/>
              </a:rPr>
              <a:t>ing Empathy Through Shared Experiences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776" y="1709927"/>
            <a:ext cx="11180064" cy="402812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>
                <a:latin typeface="Times New Roman" panose="02020603050405020304" charset="0"/>
                <a:cs typeface="Times New Roman" panose="02020603050405020304" charset="0"/>
              </a:rPr>
              <a:t>                      </a:t>
            </a:r>
            <a:endParaRPr lang="zh-CN" altLang="en-US" sz="4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t="9591"/>
          <a:stretch>
            <a:fillRect/>
          </a:stretch>
        </p:blipFill>
        <p:spPr>
          <a:xfrm>
            <a:off x="1856740" y="1876425"/>
            <a:ext cx="7407910" cy="42989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>
            <p:custDataLst>
              <p:tags r:id="rId2"/>
            </p:custDataLst>
          </p:nvPr>
        </p:nvSpPr>
        <p:spPr>
          <a:xfrm>
            <a:off x="8547100" y="1835785"/>
            <a:ext cx="2915285" cy="280987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椭圆 62"/>
          <p:cNvSpPr/>
          <p:nvPr>
            <p:custDataLst>
              <p:tags r:id="rId3"/>
            </p:custDataLst>
          </p:nvPr>
        </p:nvSpPr>
        <p:spPr>
          <a:xfrm>
            <a:off x="4530234" y="1835661"/>
            <a:ext cx="2841427" cy="2810076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" name="椭圆 60"/>
          <p:cNvSpPr/>
          <p:nvPr>
            <p:custDataLst>
              <p:tags r:id="rId4"/>
            </p:custDataLst>
          </p:nvPr>
        </p:nvSpPr>
        <p:spPr>
          <a:xfrm>
            <a:off x="697230" y="1835661"/>
            <a:ext cx="2868008" cy="2810757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796290" y="334645"/>
            <a:ext cx="10486390" cy="922655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CONCLUSION</a:t>
            </a:r>
          </a:p>
        </p:txBody>
      </p:sp>
      <p:sp>
        <p:nvSpPr>
          <p:cNvPr id="11" name="加号 10"/>
          <p:cNvSpPr/>
          <p:nvPr/>
        </p:nvSpPr>
        <p:spPr>
          <a:xfrm>
            <a:off x="3665220" y="2641600"/>
            <a:ext cx="765175" cy="807720"/>
          </a:xfrm>
          <a:prstGeom prst="mathPlu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2830" y="2477135"/>
            <a:ext cx="2252345" cy="19037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3600" b="1">
                <a:solidFill>
                  <a:srgbClr val="FFFF00"/>
                </a:solidFill>
                <a:latin typeface="Times New Roman" panose="02020603050405020304" charset="0"/>
                <a:cs typeface="Times New Roman" panose="02020603050405020304" charset="0"/>
              </a:rPr>
              <a:t>enhancing awareness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973955" y="2477135"/>
            <a:ext cx="2089150" cy="16795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fostering tolerance</a:t>
            </a:r>
          </a:p>
        </p:txBody>
      </p:sp>
      <p:sp>
        <p:nvSpPr>
          <p:cNvPr id="15" name="加号 14"/>
          <p:cNvSpPr/>
          <p:nvPr/>
        </p:nvSpPr>
        <p:spPr>
          <a:xfrm>
            <a:off x="7576820" y="2641600"/>
            <a:ext cx="765175" cy="807720"/>
          </a:xfrm>
          <a:prstGeom prst="mathPlus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639175" y="2359025"/>
            <a:ext cx="2790190" cy="17443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committing to mutual understanding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1" grpId="1" animBg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12192000" cy="6832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43575" y="85725"/>
            <a:ext cx="5861050" cy="1383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January</a:t>
            </a:r>
          </a:p>
          <a:p>
            <a:r>
              <a:rPr lang="en-US" altLang="zh-CN" sz="4000" b="1">
                <a:solidFill>
                  <a:srgbClr val="002060"/>
                </a:solidFill>
                <a:highlight>
                  <a:srgbClr val="FFFF00"/>
                </a:highlight>
                <a:latin typeface="Times New Roman" panose="02020603050405020304" charset="0"/>
                <a:cs typeface="Times New Roman" panose="02020603050405020304" charset="0"/>
              </a:rPr>
              <a:t>Florida, USA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55" y="2049145"/>
            <a:ext cx="4500245" cy="3776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6930" y="1849120"/>
            <a:ext cx="4975225" cy="450088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796290" y="309245"/>
            <a:ext cx="10486390" cy="922655"/>
          </a:xfrm>
          <a:prstGeom prst="rect">
            <a:avLst/>
          </a:prstGeom>
        </p:spPr>
        <p:txBody>
          <a:bodyPr wrap="square" lIns="90000" tIns="46800" rIns="90000" bIns="46800" anchor="ctr" anchorCtr="0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zh-CN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1580" y="702945"/>
            <a:ext cx="9865360" cy="1784985"/>
          </a:xfrm>
        </p:spPr>
        <p:txBody>
          <a:bodyPr>
            <a:noAutofit/>
          </a:bodyPr>
          <a:lstStyle/>
          <a:p>
            <a:r>
              <a:rPr lang="en-US" altLang="zh-CN" sz="8800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anose="03010101010101010101" charset="0"/>
                <a:cs typeface="Lucida Calligraphy" panose="03010101010101010101" charset="0"/>
              </a:rPr>
              <a:t>THANK YOU!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2135" y="2557780"/>
            <a:ext cx="7785735" cy="41382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3035"/>
            <a:ext cx="12192000" cy="5434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79040" y="374015"/>
            <a:ext cx="64643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HOA</a:t>
            </a:r>
            <a:r>
              <a:rPr lang="en-US" altLang="zh-CN" sz="36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zh-CN" altLang="en-US" sz="36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Home Owner Association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餐桌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" y="0"/>
            <a:ext cx="12191365" cy="68586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餐桌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1612265"/>
            <a:ext cx="6193790" cy="4919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96035" y="203835"/>
            <a:ext cx="4064000" cy="12890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0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Chinese chives</a:t>
            </a:r>
          </a:p>
          <a:p>
            <a:pPr algn="ctr"/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韭</a:t>
            </a:r>
            <a:r>
              <a:rPr lang="en-US" altLang="zh-CN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40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菜</a:t>
            </a:r>
          </a:p>
        </p:txBody>
      </p:sp>
      <p:pic>
        <p:nvPicPr>
          <p:cNvPr id="6" name="图片 5" descr="7b0a20202020227069636672616d65646573223a20222670666d38393230363735383635262673707432312d312626626474303026267764743235353026266f726773697a653030262670667431313126220a7d0a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/>
                </a14:imgProps>
              </a:ext>
            </a:extLst>
          </a:blip>
          <a:srcRect/>
          <a:stretch>
            <a:fillRect/>
          </a:stretch>
        </p:blipFill>
        <p:spPr>
          <a:xfrm>
            <a:off x="7026275" y="1670685"/>
            <a:ext cx="4655185" cy="4540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66420"/>
            <a:ext cx="10515600" cy="1325563"/>
          </a:xfrm>
        </p:spPr>
        <p:txBody>
          <a:bodyPr/>
          <a:lstStyle/>
          <a:p>
            <a:pPr algn="ctr"/>
            <a:r>
              <a:rPr lang="en-US" altLang="zh-CN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CASE ANALYSIS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4050" y="2035175"/>
            <a:ext cx="10783570" cy="21558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36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Cross-cultural Theories </a:t>
            </a:r>
          </a:p>
          <a:p>
            <a:pPr marL="0" indent="0">
              <a:buNone/>
            </a:pPr>
            <a:r>
              <a:rPr lang="en-US" altLang="zh-CN" sz="36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Behind the Trivial Misunderstandings in Daily Chores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025" y="119380"/>
            <a:ext cx="10515600" cy="1518285"/>
          </a:xfrm>
        </p:spPr>
        <p:txBody>
          <a:bodyPr>
            <a:normAutofit/>
          </a:bodyPr>
          <a:lstStyle/>
          <a:p>
            <a: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Analysis 1</a:t>
            </a:r>
            <a:b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zh-CN" sz="4000" b="1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Planting vegetables in yards?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510" y="2091055"/>
            <a:ext cx="5516245" cy="235521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HOA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: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Home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O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wner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Association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endParaRPr lang="zh-CN" altLang="en-US" sz="800" b="1">
              <a:solidFill>
                <a:srgbClr val="00206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zh-CN" altLang="en-US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egulations</a:t>
            </a:r>
            <a:r>
              <a:rPr lang="en-US" altLang="zh-CN" sz="3200" b="1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: inviolable</a:t>
            </a:r>
          </a:p>
        </p:txBody>
      </p:sp>
      <p:pic>
        <p:nvPicPr>
          <p:cNvPr id="4" name="https://photo-static-api.fotomore.com/creative/vcg/veer/400/new/VCG41N149064591.jpg?uid=386&amp;timestamp=1725804115&amp;sign=f0ee915629ccd725cafde8f25c4a62e0" descr="玫瑰篱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3920"/>
            <a:ext cx="5233035" cy="2089150"/>
          </a:xfrm>
          <a:prstGeom prst="rect">
            <a:avLst/>
          </a:prstGeom>
        </p:spPr>
      </p:pic>
      <p:pic>
        <p:nvPicPr>
          <p:cNvPr id="6" name="https://photo-static-api.fotomore.com/creative/vcg/veer/400/new/VCG41N483544821.jpg?uid=386&amp;timestamp=1725804977&amp;sign=4d995b427b05455a1271ec385c47cd90" descr="园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415" y="4693920"/>
            <a:ext cx="5696585" cy="2164080"/>
          </a:xfrm>
          <a:prstGeom prst="rect">
            <a:avLst/>
          </a:prstGeom>
        </p:spPr>
      </p:pic>
      <p:sp>
        <p:nvSpPr>
          <p:cNvPr id="8" name="内容占位符 2"/>
          <p:cNvSpPr>
            <a:spLocks noGrp="1"/>
          </p:cNvSpPr>
          <p:nvPr/>
        </p:nvSpPr>
        <p:spPr>
          <a:xfrm>
            <a:off x="6326505" y="1755140"/>
            <a:ext cx="5428615" cy="28213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Fei Xiaotong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’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s 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Differential Mode of Association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</a:p>
          <a:p>
            <a:endParaRPr lang="zh-CN" altLang="en-US" sz="8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ocial networks in China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: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marL="0" indent="0">
              <a:buNone/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 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personal relationships 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&amp;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pPr marL="0" indent="0">
              <a:buNone/>
            </a:pPr>
            <a:r>
              <a:rPr lang="en-US" altLang="zh-CN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   </a:t>
            </a:r>
            <a:r>
              <a:rPr lang="zh-CN" altLang="en-US" sz="3200" b="1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negotiation</a:t>
            </a:r>
          </a:p>
          <a:p>
            <a:pPr marL="0" indent="0">
              <a:buNone/>
            </a:pPr>
            <a:endParaRPr lang="zh-CN" altLang="en-US" sz="3200" b="1">
              <a:solidFill>
                <a:srgbClr val="7030A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UwYTNlNWE4NWYzZjRhNmU5Mjg3MTM5MDdhODgzZmEifQ=="/>
  <p:tag name="RESOURCE_RECORD_KEY" val="{&quot;71&quot;:[76235680003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71&quot;:[76235680003]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60925"/>
  <p:tag name="KSO_WM_TAG_VERSION" val="1.0"/>
  <p:tag name="KSO_WM_SLIDE_ID" val="custom20160925_19"/>
  <p:tag name="KSO_WM_SLIDE_INDEX" val="19"/>
  <p:tag name="KSO_WM_SLIDE_ITEM_CNT" val="4"/>
  <p:tag name="KSO_WM_SLIDE_LAYOUT" val="a_f_l"/>
  <p:tag name="KSO_WM_SLIDE_LAYOUT_CNT" val="1_1_1"/>
  <p:tag name="KSO_WM_SLIDE_TYPE" val="text"/>
  <p:tag name="KSO_WM_BEAUTIFY_FLAG" val="#wm#"/>
  <p:tag name="KSO_WM_SLIDE_POSITION" val="115.229*138.75"/>
  <p:tag name="KSO_WM_SLIDE_SIZE" val="729.541*252.107"/>
  <p:tag name="KSO_WM_DIAGRAM_GROUP_CODE" val="l1-3"/>
  <p:tag name="KSO_WM_TEMPLATE_SUBCATEGORY" val="0"/>
  <p:tag name="KSO_WM_TEMPLATE_MASTER_TYPE" val="1"/>
  <p:tag name="KSO_WM_TEMPLATE_COLOR_TYPE" val="0"/>
  <p:tag name="KSO_WM_SLIDE_DIAGTYPE" val="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0925"/>
  <p:tag name="KSO_WM_UNIT_TYPE" val="l_i"/>
  <p:tag name="KSO_WM_UNIT_INDEX" val="1_1"/>
  <p:tag name="KSO_WM_UNIT_ID" val="custom20160925_19*l_i*1_1"/>
  <p:tag name="KSO_WM_UNIT_LAYERLEVEL" val="1_1"/>
  <p:tag name="KSO_WM_DIAGRAM_GROUP_CODE" val="l1-3"/>
  <p:tag name="KSO_WM_UNIT_HIGHLIGHT" val="0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263.70716535433087,&quot;left&quot;:46.37944881889764,&quot;top&quot;:134.5,&quot;width&quot;:856.170551181102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0925"/>
  <p:tag name="KSO_WM_UNIT_TYPE" val="l_i"/>
  <p:tag name="KSO_WM_UNIT_INDEX" val="1_3"/>
  <p:tag name="KSO_WM_UNIT_ID" val="custom20160925_19*l_i*1_3"/>
  <p:tag name="KSO_WM_UNIT_LAYERLEVEL" val="1_1"/>
  <p:tag name="KSO_WM_DIAGRAM_GROUP_CODE" val="l1-3"/>
  <p:tag name="KSO_WM_UNIT_HIGHLIGHT" val="0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263.70716535433087,&quot;left&quot;:46.37944881889764,&quot;top&quot;:134.5,&quot;width&quot;:856.170551181102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60925"/>
  <p:tag name="KSO_WM_UNIT_ID" val="custom20160925_19*l_i*1_6"/>
  <p:tag name="KSO_WM_UNIT_LAYERLEVEL" val="1_1"/>
  <p:tag name="KSO_WM_DIAGRAM_GROUP_CODE" val="l1-3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1"/>
  <p:tag name="KSO_WM_DIAGRAM_VIRTUALLY_FRAME" val="{&quot;height&quot;:263.70716535433087,&quot;left&quot;:46.37944881889764,&quot;top&quot;:134.5,&quot;width&quot;:856.1705511811024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0925"/>
  <p:tag name="KSO_WM_UNIT_TYPE" val="a"/>
  <p:tag name="KSO_WM_UNIT_INDEX" val="1"/>
  <p:tag name="KSO_WM_UNIT_ID" val="custom20160925_19*a*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  <p:tag name="KSO_WM_DIAGRAM_GROUP_CODE" val="l1-3"/>
  <p:tag name="KSO_WM_UNIT_TEXT_FILL_FORE_SCHEMECOLOR_INDEX" val="5"/>
  <p:tag name="KSO_WM_UNIT_TEXT_FILL_TYPE" val="1"/>
  <p:tag name="KSO_WM_UNIT_USESOURCEFORMAT_APPLY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60925"/>
  <p:tag name="KSO_WM_UNIT_TYPE" val="a"/>
  <p:tag name="KSO_WM_UNIT_INDEX" val="1"/>
  <p:tag name="KSO_WM_UNIT_ID" val="custom20160925_19*a*1"/>
  <p:tag name="KSO_WM_UNIT_LAYERLEVEL" val="1"/>
  <p:tag name="KSO_WM_UNIT_VALUE" val="17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UNIT_ISNUMDGMTITLE" val="0"/>
  <p:tag name="KSO_WM_UNIT_NOCLEAR" val="0"/>
  <p:tag name="KSO_WM_UNIT_DIAGRAM_ISNUMVISUAL" val="0"/>
  <p:tag name="KSO_WM_UNIT_DIAGRAM_ISREFERUNIT" val="0"/>
  <p:tag name="KSO_WM_DIAGRAM_GROUP_CODE" val="l1-3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宽屏</PresentationFormat>
  <Paragraphs>75</Paragraphs>
  <Slides>21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等线</vt:lpstr>
      <vt:lpstr>华文隶书</vt:lpstr>
      <vt:lpstr>华文中宋</vt:lpstr>
      <vt:lpstr>楷体</vt:lpstr>
      <vt:lpstr>微软雅黑</vt:lpstr>
      <vt:lpstr>Arial</vt:lpstr>
      <vt:lpstr>Calibri</vt:lpstr>
      <vt:lpstr>Lucida Calligraphy</vt:lpstr>
      <vt:lpstr>Times New Roman</vt:lpstr>
      <vt:lpstr>WPS</vt:lpstr>
      <vt:lpstr>Image</vt:lpstr>
      <vt:lpstr>Cultural Interaction in Neighborhood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CASE ANALYSIS</vt:lpstr>
      <vt:lpstr>Analysis 1 Planting vegetables in yards? </vt:lpstr>
      <vt:lpstr>Analysis 2 Wang’s suggestion of inviting Eric to dinner </vt:lpstr>
      <vt:lpstr>Analysis 3 What are edible?</vt:lpstr>
      <vt:lpstr>Analysis 4 Relationships with neighbors</vt:lpstr>
      <vt:lpstr>SOLUTIONS</vt:lpstr>
      <vt:lpstr> Solution 1 Understanding “Culture Shock” </vt:lpstr>
      <vt:lpstr> Solution 2 Finding a mediator:  Creating more opportunities for cultural exchange </vt:lpstr>
      <vt:lpstr>Solution 3 Encouraging Compromises Between Cultural Differences</vt:lpstr>
      <vt:lpstr>Solution 3 Encouraging Compromises Between Cultural Differences</vt:lpstr>
      <vt:lpstr>Solution 4 Fostering Empathy Through Shared Experiences</vt:lpstr>
      <vt:lpstr>PowerPoint 演示文稿</vt:lpstr>
      <vt:lpstr>PowerPoint 演示文稿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Cultural Interaction in Neighborhood</dc:title>
  <dc:creator>lenovo</dc:creator>
  <cp:lastModifiedBy>Jenny Cheng</cp:lastModifiedBy>
  <cp:revision>110</cp:revision>
  <dcterms:created xsi:type="dcterms:W3CDTF">2023-08-09T12:44:00Z</dcterms:created>
  <dcterms:modified xsi:type="dcterms:W3CDTF">2024-11-27T14:19:03Z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4762895DA6714B0FB0993707C6A7424C_13</vt:lpwstr>
  </property>
  <property fmtid="{D5CDD505-2E9C-101B-9397-08002B2CF9AE}" pid="3" name="KSOProductBuildVer">
    <vt:lpwstr>2052-12.1.0.18608</vt:lpwstr>
  </property>
</Properties>
</file>